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145"/>
  </p:notesMasterIdLst>
  <p:handoutMasterIdLst>
    <p:handoutMasterId r:id="rId146"/>
  </p:handoutMasterIdLst>
  <p:sldIdLst>
    <p:sldId id="770" r:id="rId2"/>
    <p:sldId id="802" r:id="rId3"/>
    <p:sldId id="771" r:id="rId4"/>
    <p:sldId id="772" r:id="rId5"/>
    <p:sldId id="773" r:id="rId6"/>
    <p:sldId id="774" r:id="rId7"/>
    <p:sldId id="775" r:id="rId8"/>
    <p:sldId id="776" r:id="rId9"/>
    <p:sldId id="777" r:id="rId10"/>
    <p:sldId id="778" r:id="rId11"/>
    <p:sldId id="779" r:id="rId12"/>
    <p:sldId id="780" r:id="rId13"/>
    <p:sldId id="781" r:id="rId14"/>
    <p:sldId id="782" r:id="rId15"/>
    <p:sldId id="783" r:id="rId16"/>
    <p:sldId id="784" r:id="rId17"/>
    <p:sldId id="785" r:id="rId18"/>
    <p:sldId id="786" r:id="rId19"/>
    <p:sldId id="787" r:id="rId20"/>
    <p:sldId id="788" r:id="rId21"/>
    <p:sldId id="789" r:id="rId22"/>
    <p:sldId id="790" r:id="rId23"/>
    <p:sldId id="791" r:id="rId24"/>
    <p:sldId id="792" r:id="rId25"/>
    <p:sldId id="793" r:id="rId26"/>
    <p:sldId id="794" r:id="rId27"/>
    <p:sldId id="795" r:id="rId28"/>
    <p:sldId id="796" r:id="rId29"/>
    <p:sldId id="797" r:id="rId30"/>
    <p:sldId id="798" r:id="rId31"/>
    <p:sldId id="799" r:id="rId32"/>
    <p:sldId id="800" r:id="rId33"/>
    <p:sldId id="891" r:id="rId34"/>
    <p:sldId id="803" r:id="rId35"/>
    <p:sldId id="804" r:id="rId36"/>
    <p:sldId id="805" r:id="rId37"/>
    <p:sldId id="806" r:id="rId38"/>
    <p:sldId id="807" r:id="rId39"/>
    <p:sldId id="808" r:id="rId40"/>
    <p:sldId id="809" r:id="rId41"/>
    <p:sldId id="810" r:id="rId42"/>
    <p:sldId id="811" r:id="rId43"/>
    <p:sldId id="812" r:id="rId44"/>
    <p:sldId id="813" r:id="rId45"/>
    <p:sldId id="814" r:id="rId46"/>
    <p:sldId id="815" r:id="rId47"/>
    <p:sldId id="816" r:id="rId48"/>
    <p:sldId id="817" r:id="rId49"/>
    <p:sldId id="818" r:id="rId50"/>
    <p:sldId id="819" r:id="rId51"/>
    <p:sldId id="820" r:id="rId52"/>
    <p:sldId id="821" r:id="rId53"/>
    <p:sldId id="822" r:id="rId54"/>
    <p:sldId id="823" r:id="rId55"/>
    <p:sldId id="824" r:id="rId56"/>
    <p:sldId id="825" r:id="rId57"/>
    <p:sldId id="826" r:id="rId58"/>
    <p:sldId id="827" r:id="rId59"/>
    <p:sldId id="828" r:id="rId60"/>
    <p:sldId id="829" r:id="rId61"/>
    <p:sldId id="830" r:id="rId62"/>
    <p:sldId id="831" r:id="rId63"/>
    <p:sldId id="832" r:id="rId64"/>
    <p:sldId id="833" r:id="rId65"/>
    <p:sldId id="834" r:id="rId66"/>
    <p:sldId id="835" r:id="rId67"/>
    <p:sldId id="836" r:id="rId68"/>
    <p:sldId id="837" r:id="rId69"/>
    <p:sldId id="838" r:id="rId70"/>
    <p:sldId id="839" r:id="rId71"/>
    <p:sldId id="840" r:id="rId72"/>
    <p:sldId id="841" r:id="rId73"/>
    <p:sldId id="842" r:id="rId74"/>
    <p:sldId id="843" r:id="rId75"/>
    <p:sldId id="844" r:id="rId76"/>
    <p:sldId id="845" r:id="rId77"/>
    <p:sldId id="846" r:id="rId78"/>
    <p:sldId id="847" r:id="rId79"/>
    <p:sldId id="848" r:id="rId80"/>
    <p:sldId id="849" r:id="rId81"/>
    <p:sldId id="850" r:id="rId82"/>
    <p:sldId id="851" r:id="rId83"/>
    <p:sldId id="852" r:id="rId84"/>
    <p:sldId id="853" r:id="rId85"/>
    <p:sldId id="854" r:id="rId86"/>
    <p:sldId id="855" r:id="rId87"/>
    <p:sldId id="856" r:id="rId88"/>
    <p:sldId id="857" r:id="rId89"/>
    <p:sldId id="858" r:id="rId90"/>
    <p:sldId id="859" r:id="rId91"/>
    <p:sldId id="860" r:id="rId92"/>
    <p:sldId id="861" r:id="rId93"/>
    <p:sldId id="862" r:id="rId94"/>
    <p:sldId id="863" r:id="rId95"/>
    <p:sldId id="864" r:id="rId96"/>
    <p:sldId id="865" r:id="rId97"/>
    <p:sldId id="866" r:id="rId98"/>
    <p:sldId id="867" r:id="rId99"/>
    <p:sldId id="868" r:id="rId100"/>
    <p:sldId id="869" r:id="rId101"/>
    <p:sldId id="870" r:id="rId102"/>
    <p:sldId id="871" r:id="rId103"/>
    <p:sldId id="872" r:id="rId104"/>
    <p:sldId id="873" r:id="rId105"/>
    <p:sldId id="874" r:id="rId106"/>
    <p:sldId id="875" r:id="rId107"/>
    <p:sldId id="876" r:id="rId108"/>
    <p:sldId id="877" r:id="rId109"/>
    <p:sldId id="878" r:id="rId110"/>
    <p:sldId id="879" r:id="rId111"/>
    <p:sldId id="880" r:id="rId112"/>
    <p:sldId id="881" r:id="rId113"/>
    <p:sldId id="882" r:id="rId114"/>
    <p:sldId id="883" r:id="rId115"/>
    <p:sldId id="884" r:id="rId116"/>
    <p:sldId id="885" r:id="rId117"/>
    <p:sldId id="886" r:id="rId118"/>
    <p:sldId id="768" r:id="rId119"/>
    <p:sldId id="743" r:id="rId120"/>
    <p:sldId id="746" r:id="rId121"/>
    <p:sldId id="744" r:id="rId122"/>
    <p:sldId id="745" r:id="rId123"/>
    <p:sldId id="887" r:id="rId124"/>
    <p:sldId id="889" r:id="rId125"/>
    <p:sldId id="747" r:id="rId126"/>
    <p:sldId id="748" r:id="rId127"/>
    <p:sldId id="749" r:id="rId128"/>
    <p:sldId id="750" r:id="rId129"/>
    <p:sldId id="890" r:id="rId130"/>
    <p:sldId id="751" r:id="rId131"/>
    <p:sldId id="752" r:id="rId132"/>
    <p:sldId id="753" r:id="rId133"/>
    <p:sldId id="754" r:id="rId134"/>
    <p:sldId id="755" r:id="rId135"/>
    <p:sldId id="726" r:id="rId136"/>
    <p:sldId id="727" r:id="rId137"/>
    <p:sldId id="728" r:id="rId138"/>
    <p:sldId id="729" r:id="rId139"/>
    <p:sldId id="730" r:id="rId140"/>
    <p:sldId id="731" r:id="rId141"/>
    <p:sldId id="733" r:id="rId142"/>
    <p:sldId id="734" r:id="rId143"/>
    <p:sldId id="735" r:id="rId144"/>
  </p:sldIdLst>
  <p:sldSz cx="9144000" cy="6858000" type="screen4x3"/>
  <p:notesSz cx="6985000" cy="9283700"/>
  <p:defaultTextStyle>
    <a:defPPr>
      <a:defRPr lang="en-US"/>
    </a:defPPr>
    <a:lvl1pPr marL="0" algn="l" defTabSz="848990" rtl="0" eaLnBrk="1" latinLnBrk="0" hangingPunct="1">
      <a:defRPr sz="1700" kern="1200">
        <a:solidFill>
          <a:schemeClr val="tx1"/>
        </a:solidFill>
        <a:latin typeface="+mn-lt"/>
        <a:ea typeface="+mn-ea"/>
        <a:cs typeface="+mn-cs"/>
      </a:defRPr>
    </a:lvl1pPr>
    <a:lvl2pPr marL="424496" algn="l" defTabSz="848990" rtl="0" eaLnBrk="1" latinLnBrk="0" hangingPunct="1">
      <a:defRPr sz="1700" kern="1200">
        <a:solidFill>
          <a:schemeClr val="tx1"/>
        </a:solidFill>
        <a:latin typeface="+mn-lt"/>
        <a:ea typeface="+mn-ea"/>
        <a:cs typeface="+mn-cs"/>
      </a:defRPr>
    </a:lvl2pPr>
    <a:lvl3pPr marL="848990" algn="l" defTabSz="848990" rtl="0" eaLnBrk="1" latinLnBrk="0" hangingPunct="1">
      <a:defRPr sz="1700" kern="1200">
        <a:solidFill>
          <a:schemeClr val="tx1"/>
        </a:solidFill>
        <a:latin typeface="+mn-lt"/>
        <a:ea typeface="+mn-ea"/>
        <a:cs typeface="+mn-cs"/>
      </a:defRPr>
    </a:lvl3pPr>
    <a:lvl4pPr marL="1273486" algn="l" defTabSz="848990" rtl="0" eaLnBrk="1" latinLnBrk="0" hangingPunct="1">
      <a:defRPr sz="1700" kern="1200">
        <a:solidFill>
          <a:schemeClr val="tx1"/>
        </a:solidFill>
        <a:latin typeface="+mn-lt"/>
        <a:ea typeface="+mn-ea"/>
        <a:cs typeface="+mn-cs"/>
      </a:defRPr>
    </a:lvl4pPr>
    <a:lvl5pPr marL="1697982" algn="l" defTabSz="848990" rtl="0" eaLnBrk="1" latinLnBrk="0" hangingPunct="1">
      <a:defRPr sz="1700" kern="1200">
        <a:solidFill>
          <a:schemeClr val="tx1"/>
        </a:solidFill>
        <a:latin typeface="+mn-lt"/>
        <a:ea typeface="+mn-ea"/>
        <a:cs typeface="+mn-cs"/>
      </a:defRPr>
    </a:lvl5pPr>
    <a:lvl6pPr marL="2122476" algn="l" defTabSz="848990" rtl="0" eaLnBrk="1" latinLnBrk="0" hangingPunct="1">
      <a:defRPr sz="1700" kern="1200">
        <a:solidFill>
          <a:schemeClr val="tx1"/>
        </a:solidFill>
        <a:latin typeface="+mn-lt"/>
        <a:ea typeface="+mn-ea"/>
        <a:cs typeface="+mn-cs"/>
      </a:defRPr>
    </a:lvl6pPr>
    <a:lvl7pPr marL="2546972" algn="l" defTabSz="848990" rtl="0" eaLnBrk="1" latinLnBrk="0" hangingPunct="1">
      <a:defRPr sz="1700" kern="1200">
        <a:solidFill>
          <a:schemeClr val="tx1"/>
        </a:solidFill>
        <a:latin typeface="+mn-lt"/>
        <a:ea typeface="+mn-ea"/>
        <a:cs typeface="+mn-cs"/>
      </a:defRPr>
    </a:lvl7pPr>
    <a:lvl8pPr marL="2971468" algn="l" defTabSz="848990" rtl="0" eaLnBrk="1" latinLnBrk="0" hangingPunct="1">
      <a:defRPr sz="1700" kern="1200">
        <a:solidFill>
          <a:schemeClr val="tx1"/>
        </a:solidFill>
        <a:latin typeface="+mn-lt"/>
        <a:ea typeface="+mn-ea"/>
        <a:cs typeface="+mn-cs"/>
      </a:defRPr>
    </a:lvl8pPr>
    <a:lvl9pPr marL="3395962" algn="l" defTabSz="848990" rtl="0" eaLnBrk="1" latinLnBrk="0" hangingPunct="1">
      <a:defRPr sz="17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DB656CA-EC6F-46B4-9391-ACD4026C403F}">
          <p14:sldIdLst>
            <p14:sldId id="770"/>
            <p14:sldId id="802"/>
            <p14:sldId id="771"/>
            <p14:sldId id="772"/>
            <p14:sldId id="773"/>
            <p14:sldId id="774"/>
            <p14:sldId id="775"/>
            <p14:sldId id="776"/>
            <p14:sldId id="777"/>
            <p14:sldId id="778"/>
            <p14:sldId id="779"/>
            <p14:sldId id="780"/>
            <p14:sldId id="781"/>
            <p14:sldId id="782"/>
            <p14:sldId id="783"/>
            <p14:sldId id="784"/>
            <p14:sldId id="785"/>
            <p14:sldId id="786"/>
            <p14:sldId id="787"/>
            <p14:sldId id="788"/>
            <p14:sldId id="789"/>
            <p14:sldId id="790"/>
            <p14:sldId id="791"/>
            <p14:sldId id="792"/>
            <p14:sldId id="793"/>
            <p14:sldId id="794"/>
            <p14:sldId id="795"/>
            <p14:sldId id="796"/>
            <p14:sldId id="797"/>
            <p14:sldId id="798"/>
            <p14:sldId id="799"/>
            <p14:sldId id="800"/>
            <p14:sldId id="891"/>
            <p14:sldId id="803"/>
            <p14:sldId id="804"/>
            <p14:sldId id="805"/>
            <p14:sldId id="806"/>
            <p14:sldId id="807"/>
            <p14:sldId id="808"/>
            <p14:sldId id="809"/>
            <p14:sldId id="810"/>
            <p14:sldId id="811"/>
            <p14:sldId id="812"/>
            <p14:sldId id="813"/>
            <p14:sldId id="814"/>
            <p14:sldId id="815"/>
            <p14:sldId id="816"/>
            <p14:sldId id="817"/>
            <p14:sldId id="818"/>
            <p14:sldId id="819"/>
            <p14:sldId id="820"/>
            <p14:sldId id="821"/>
            <p14:sldId id="822"/>
            <p14:sldId id="823"/>
            <p14:sldId id="824"/>
            <p14:sldId id="825"/>
            <p14:sldId id="826"/>
            <p14:sldId id="827"/>
            <p14:sldId id="828"/>
            <p14:sldId id="829"/>
            <p14:sldId id="830"/>
            <p14:sldId id="831"/>
            <p14:sldId id="832"/>
            <p14:sldId id="833"/>
            <p14:sldId id="834"/>
            <p14:sldId id="835"/>
            <p14:sldId id="836"/>
            <p14:sldId id="837"/>
            <p14:sldId id="838"/>
            <p14:sldId id="839"/>
            <p14:sldId id="840"/>
            <p14:sldId id="841"/>
            <p14:sldId id="842"/>
            <p14:sldId id="843"/>
            <p14:sldId id="844"/>
            <p14:sldId id="845"/>
            <p14:sldId id="846"/>
            <p14:sldId id="847"/>
            <p14:sldId id="848"/>
            <p14:sldId id="849"/>
            <p14:sldId id="850"/>
            <p14:sldId id="851"/>
            <p14:sldId id="852"/>
            <p14:sldId id="853"/>
            <p14:sldId id="854"/>
            <p14:sldId id="855"/>
            <p14:sldId id="856"/>
            <p14:sldId id="857"/>
            <p14:sldId id="858"/>
            <p14:sldId id="859"/>
            <p14:sldId id="860"/>
            <p14:sldId id="861"/>
            <p14:sldId id="862"/>
            <p14:sldId id="863"/>
            <p14:sldId id="864"/>
            <p14:sldId id="865"/>
            <p14:sldId id="866"/>
            <p14:sldId id="867"/>
            <p14:sldId id="868"/>
            <p14:sldId id="869"/>
            <p14:sldId id="870"/>
            <p14:sldId id="871"/>
            <p14:sldId id="872"/>
            <p14:sldId id="873"/>
            <p14:sldId id="874"/>
            <p14:sldId id="875"/>
            <p14:sldId id="876"/>
            <p14:sldId id="877"/>
            <p14:sldId id="878"/>
            <p14:sldId id="879"/>
            <p14:sldId id="880"/>
            <p14:sldId id="881"/>
            <p14:sldId id="882"/>
            <p14:sldId id="883"/>
            <p14:sldId id="884"/>
            <p14:sldId id="885"/>
            <p14:sldId id="886"/>
            <p14:sldId id="768"/>
            <p14:sldId id="743"/>
            <p14:sldId id="746"/>
            <p14:sldId id="744"/>
            <p14:sldId id="745"/>
            <p14:sldId id="887"/>
            <p14:sldId id="889"/>
            <p14:sldId id="747"/>
            <p14:sldId id="748"/>
            <p14:sldId id="749"/>
            <p14:sldId id="750"/>
            <p14:sldId id="890"/>
            <p14:sldId id="751"/>
            <p14:sldId id="752"/>
            <p14:sldId id="753"/>
            <p14:sldId id="754"/>
            <p14:sldId id="755"/>
            <p14:sldId id="726"/>
            <p14:sldId id="727"/>
            <p14:sldId id="728"/>
            <p14:sldId id="729"/>
            <p14:sldId id="730"/>
            <p14:sldId id="731"/>
            <p14:sldId id="733"/>
            <p14:sldId id="734"/>
            <p14:sldId id="735"/>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guide id="3" orient="horz" pos="2924">
          <p15:clr>
            <a:srgbClr val="A4A3A4"/>
          </p15:clr>
        </p15:guide>
        <p15:guide id="4" pos="220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 Ferguson" initials="DF" lastIdx="0" clrIdx="0">
    <p:extLst/>
  </p:cmAuthor>
  <p:cmAuthor id="2" name="Del W Ferguson" initials="DWF"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B7BB"/>
    <a:srgbClr val="648086"/>
    <a:srgbClr val="BBC3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22" autoAdjust="0"/>
    <p:restoredTop sz="75798" autoAdjust="0"/>
  </p:normalViewPr>
  <p:slideViewPr>
    <p:cSldViewPr>
      <p:cViewPr>
        <p:scale>
          <a:sx n="90" d="100"/>
          <a:sy n="90" d="100"/>
        </p:scale>
        <p:origin x="-1956" y="-72"/>
      </p:cViewPr>
      <p:guideLst>
        <p:guide orient="horz" pos="2160"/>
        <p:guide pos="2880"/>
      </p:guideLst>
    </p:cSldViewPr>
  </p:slideViewPr>
  <p:notesTextViewPr>
    <p:cViewPr>
      <p:scale>
        <a:sx n="1" d="1"/>
        <a:sy n="1" d="1"/>
      </p:scale>
      <p:origin x="0" y="0"/>
    </p:cViewPr>
  </p:notesTextViewPr>
  <p:sorterViewPr>
    <p:cViewPr>
      <p:scale>
        <a:sx n="100" d="100"/>
        <a:sy n="100" d="100"/>
      </p:scale>
      <p:origin x="0" y="6906"/>
    </p:cViewPr>
  </p:sorterViewPr>
  <p:notesViewPr>
    <p:cSldViewPr>
      <p:cViewPr varScale="1">
        <p:scale>
          <a:sx n="58" d="100"/>
          <a:sy n="58" d="100"/>
        </p:scale>
        <p:origin x="-2496" y="-96"/>
      </p:cViewPr>
      <p:guideLst>
        <p:guide orient="horz" pos="2880"/>
        <p:guide orient="horz" pos="2924"/>
        <p:guide pos="2160"/>
        <p:guide pos="220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presProps" Target="presProps.xml"/><Relationship Id="rId15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CA"/>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B3E077B0-7800-4E46-81BB-AC8E045BC03B}" type="datetimeFigureOut">
              <a:rPr lang="en-CA" smtClean="0"/>
              <a:t>11/22/17</a:t>
            </a:fld>
            <a:endParaRPr lang="en-CA"/>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en-CA"/>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D411067A-A4EF-4925-99B0-7FE1C931699B}" type="slidenum">
              <a:rPr lang="en-CA" smtClean="0"/>
              <a:t>‹#›</a:t>
            </a:fld>
            <a:endParaRPr lang="en-CA"/>
          </a:p>
        </p:txBody>
      </p:sp>
    </p:spTree>
    <p:extLst>
      <p:ext uri="{BB962C8B-B14F-4D97-AF65-F5344CB8AC3E}">
        <p14:creationId xmlns:p14="http://schemas.microsoft.com/office/powerpoint/2010/main" val="2704425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CA"/>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777922E6-234C-45CF-93F4-249272C67386}" type="datetimeFigureOut">
              <a:rPr lang="en-CA" smtClean="0"/>
              <a:t>11/22/17</a:t>
            </a:fld>
            <a:endParaRPr lang="en-CA"/>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CA"/>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CA"/>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0D67ABA4-DEFA-4FE6-BB79-593603CF5567}" type="slidenum">
              <a:rPr lang="en-CA" smtClean="0"/>
              <a:t>‹#›</a:t>
            </a:fld>
            <a:endParaRPr lang="en-CA"/>
          </a:p>
        </p:txBody>
      </p:sp>
    </p:spTree>
    <p:extLst>
      <p:ext uri="{BB962C8B-B14F-4D97-AF65-F5344CB8AC3E}">
        <p14:creationId xmlns:p14="http://schemas.microsoft.com/office/powerpoint/2010/main" val="1694532656"/>
      </p:ext>
    </p:extLst>
  </p:cSld>
  <p:clrMap bg1="lt1" tx1="dk1" bg2="lt2" tx2="dk2" accent1="accent1" accent2="accent2" accent3="accent3" accent4="accent4" accent5="accent5" accent6="accent6" hlink="hlink" folHlink="folHlink"/>
  <p:notesStyle>
    <a:lvl1pPr marL="0" algn="l" defTabSz="848990" rtl="0" eaLnBrk="1" latinLnBrk="0" hangingPunct="1">
      <a:defRPr sz="1100" kern="1200">
        <a:solidFill>
          <a:schemeClr val="tx1"/>
        </a:solidFill>
        <a:latin typeface="+mn-lt"/>
        <a:ea typeface="+mn-ea"/>
        <a:cs typeface="+mn-cs"/>
      </a:defRPr>
    </a:lvl1pPr>
    <a:lvl2pPr marL="424496" algn="l" defTabSz="848990" rtl="0" eaLnBrk="1" latinLnBrk="0" hangingPunct="1">
      <a:defRPr sz="1100" kern="1200">
        <a:solidFill>
          <a:schemeClr val="tx1"/>
        </a:solidFill>
        <a:latin typeface="+mn-lt"/>
        <a:ea typeface="+mn-ea"/>
        <a:cs typeface="+mn-cs"/>
      </a:defRPr>
    </a:lvl2pPr>
    <a:lvl3pPr marL="848990" algn="l" defTabSz="848990" rtl="0" eaLnBrk="1" latinLnBrk="0" hangingPunct="1">
      <a:defRPr sz="1100" kern="1200">
        <a:solidFill>
          <a:schemeClr val="tx1"/>
        </a:solidFill>
        <a:latin typeface="+mn-lt"/>
        <a:ea typeface="+mn-ea"/>
        <a:cs typeface="+mn-cs"/>
      </a:defRPr>
    </a:lvl3pPr>
    <a:lvl4pPr marL="1273486" algn="l" defTabSz="848990" rtl="0" eaLnBrk="1" latinLnBrk="0" hangingPunct="1">
      <a:defRPr sz="1100" kern="1200">
        <a:solidFill>
          <a:schemeClr val="tx1"/>
        </a:solidFill>
        <a:latin typeface="+mn-lt"/>
        <a:ea typeface="+mn-ea"/>
        <a:cs typeface="+mn-cs"/>
      </a:defRPr>
    </a:lvl4pPr>
    <a:lvl5pPr marL="1697982" algn="l" defTabSz="848990" rtl="0" eaLnBrk="1" latinLnBrk="0" hangingPunct="1">
      <a:defRPr sz="1100" kern="1200">
        <a:solidFill>
          <a:schemeClr val="tx1"/>
        </a:solidFill>
        <a:latin typeface="+mn-lt"/>
        <a:ea typeface="+mn-ea"/>
        <a:cs typeface="+mn-cs"/>
      </a:defRPr>
    </a:lvl5pPr>
    <a:lvl6pPr marL="2122476" algn="l" defTabSz="848990" rtl="0" eaLnBrk="1" latinLnBrk="0" hangingPunct="1">
      <a:defRPr sz="1100" kern="1200">
        <a:solidFill>
          <a:schemeClr val="tx1"/>
        </a:solidFill>
        <a:latin typeface="+mn-lt"/>
        <a:ea typeface="+mn-ea"/>
        <a:cs typeface="+mn-cs"/>
      </a:defRPr>
    </a:lvl6pPr>
    <a:lvl7pPr marL="2546972" algn="l" defTabSz="848990" rtl="0" eaLnBrk="1" latinLnBrk="0" hangingPunct="1">
      <a:defRPr sz="1100" kern="1200">
        <a:solidFill>
          <a:schemeClr val="tx1"/>
        </a:solidFill>
        <a:latin typeface="+mn-lt"/>
        <a:ea typeface="+mn-ea"/>
        <a:cs typeface="+mn-cs"/>
      </a:defRPr>
    </a:lvl7pPr>
    <a:lvl8pPr marL="2971468" algn="l" defTabSz="848990" rtl="0" eaLnBrk="1" latinLnBrk="0" hangingPunct="1">
      <a:defRPr sz="1100" kern="1200">
        <a:solidFill>
          <a:schemeClr val="tx1"/>
        </a:solidFill>
        <a:latin typeface="+mn-lt"/>
        <a:ea typeface="+mn-ea"/>
        <a:cs typeface="+mn-cs"/>
      </a:defRPr>
    </a:lvl8pPr>
    <a:lvl9pPr marL="3395962" algn="l" defTabSz="848990"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84" indent="-174284">
              <a:buFont typeface="Arial" panose="020B0604020202020204" pitchFamily="34" charset="0"/>
              <a:buChar char="•"/>
            </a:pPr>
            <a:r>
              <a:rPr lang="en-CA" dirty="0" smtClean="0"/>
              <a:t>In late 2014 CHAG and BCFSC noticed a trend of an increase in the number of landslides related to forestry road construction on the coast</a:t>
            </a:r>
          </a:p>
          <a:p>
            <a:pPr marL="174284" indent="-174284">
              <a:buFont typeface="Arial" panose="020B0604020202020204" pitchFamily="34" charset="0"/>
              <a:buChar char="•"/>
            </a:pPr>
            <a:r>
              <a:rPr lang="en-CA" dirty="0" smtClean="0"/>
              <a:t>Slides are</a:t>
            </a:r>
            <a:r>
              <a:rPr lang="en-CA" baseline="0" dirty="0" smtClean="0"/>
              <a:t> costly to industry / environment/people. </a:t>
            </a:r>
          </a:p>
          <a:p>
            <a:pPr marL="174284" indent="-174284">
              <a:buFont typeface="Arial" panose="020B0604020202020204" pitchFamily="34" charset="0"/>
              <a:buChar char="•"/>
            </a:pPr>
            <a:r>
              <a:rPr lang="en-CA" baseline="0" dirty="0" smtClean="0"/>
              <a:t>There has been </a:t>
            </a:r>
            <a:r>
              <a:rPr lang="en-CA" b="1" baseline="0" dirty="0" smtClean="0"/>
              <a:t>significant injuries / No fatalities </a:t>
            </a:r>
          </a:p>
          <a:p>
            <a:pPr marL="174284" indent="-174284">
              <a:buFont typeface="Arial" panose="020B0604020202020204" pitchFamily="34" charset="0"/>
              <a:buChar char="•"/>
            </a:pPr>
            <a:r>
              <a:rPr lang="en-CA" baseline="0" dirty="0" smtClean="0"/>
              <a:t>Operational and human/personal/environmental costs have been significant</a:t>
            </a:r>
          </a:p>
          <a:p>
            <a:pPr marL="174284" indent="-174284">
              <a:buFont typeface="Arial" panose="020B0604020202020204" pitchFamily="34" charset="0"/>
              <a:buChar char="•"/>
            </a:pPr>
            <a:r>
              <a:rPr lang="en-CA" b="1" dirty="0" smtClean="0"/>
              <a:t>Resulted in the formation of the Construction Initiated Slide Working Group (CISWG)</a:t>
            </a:r>
            <a:r>
              <a:rPr lang="en-CA" b="1" baseline="0" dirty="0" smtClean="0"/>
              <a:t>. </a:t>
            </a:r>
          </a:p>
        </p:txBody>
      </p:sp>
      <p:sp>
        <p:nvSpPr>
          <p:cNvPr id="4" name="Slide Number Placeholder 3"/>
          <p:cNvSpPr>
            <a:spLocks noGrp="1"/>
          </p:cNvSpPr>
          <p:nvPr>
            <p:ph type="sldNum" sz="quarter" idx="10"/>
          </p:nvPr>
        </p:nvSpPr>
        <p:spPr/>
        <p:txBody>
          <a:bodyPr/>
          <a:lstStyle/>
          <a:p>
            <a:fld id="{0D67ABA4-DEFA-4FE6-BB79-593603CF5567}" type="slidenum">
              <a:rPr lang="en-CA" smtClean="0"/>
              <a:t>1</a:t>
            </a:fld>
            <a:endParaRPr lang="en-CA" dirty="0"/>
          </a:p>
        </p:txBody>
      </p:sp>
    </p:spTree>
    <p:extLst>
      <p:ext uri="{BB962C8B-B14F-4D97-AF65-F5344CB8AC3E}">
        <p14:creationId xmlns:p14="http://schemas.microsoft.com/office/powerpoint/2010/main" val="1409107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84" indent="-174284" defTabSz="929512">
              <a:buFont typeface="Arial" panose="020B0604020202020204" pitchFamily="34" charset="0"/>
              <a:buChar char="•"/>
              <a:defRPr/>
            </a:pPr>
            <a:r>
              <a:rPr lang="en-CA" i="0" dirty="0" smtClean="0"/>
              <a:t>Group to discuss which of the </a:t>
            </a:r>
            <a:r>
              <a:rPr lang="en-CA" b="1" i="0" dirty="0" smtClean="0"/>
              <a:t>contributing factors likely played a role</a:t>
            </a:r>
          </a:p>
          <a:p>
            <a:pPr marL="174284" indent="-174284" defTabSz="929512">
              <a:buFont typeface="Arial" panose="020B0604020202020204" pitchFamily="34" charset="0"/>
              <a:buChar char="•"/>
              <a:defRPr/>
            </a:pPr>
            <a:r>
              <a:rPr lang="en-CA" b="1" i="0" dirty="0" smtClean="0"/>
              <a:t>Main message:  there can be</a:t>
            </a:r>
            <a:r>
              <a:rPr lang="en-CA" b="1" i="0" baseline="0" dirty="0" smtClean="0"/>
              <a:t> many different contributing factors.  Not always one factor</a:t>
            </a:r>
            <a:endParaRPr lang="en-CA" b="1" i="0" dirty="0" smtClean="0"/>
          </a:p>
          <a:p>
            <a:pPr marL="174284" indent="-174284" defTabSz="929512">
              <a:buFont typeface="Arial" panose="020B0604020202020204" pitchFamily="34" charset="0"/>
              <a:buChar char="•"/>
              <a:defRPr/>
            </a:pP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10</a:t>
            </a:fld>
            <a:endParaRPr lang="en-CA"/>
          </a:p>
        </p:txBody>
      </p:sp>
    </p:spTree>
    <p:extLst>
      <p:ext uri="{BB962C8B-B14F-4D97-AF65-F5344CB8AC3E}">
        <p14:creationId xmlns:p14="http://schemas.microsoft.com/office/powerpoint/2010/main" val="24032164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For difficult construction = field review/monitoring by professional</a:t>
            </a:r>
          </a:p>
        </p:txBody>
      </p:sp>
      <p:sp>
        <p:nvSpPr>
          <p:cNvPr id="4" name="Slide Number Placeholder 3"/>
          <p:cNvSpPr>
            <a:spLocks noGrp="1"/>
          </p:cNvSpPr>
          <p:nvPr>
            <p:ph type="sldNum" sz="quarter" idx="10"/>
          </p:nvPr>
        </p:nvSpPr>
        <p:spPr/>
        <p:txBody>
          <a:bodyPr/>
          <a:lstStyle/>
          <a:p>
            <a:fld id="{0D67ABA4-DEFA-4FE6-BB79-593603CF5567}" type="slidenum">
              <a:rPr lang="en-CA" smtClean="0"/>
              <a:t>107</a:t>
            </a:fld>
            <a:endParaRPr lang="en-CA"/>
          </a:p>
        </p:txBody>
      </p:sp>
    </p:spTree>
    <p:extLst>
      <p:ext uri="{BB962C8B-B14F-4D97-AF65-F5344CB8AC3E}">
        <p14:creationId xmlns:p14="http://schemas.microsoft.com/office/powerpoint/2010/main" val="54724670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a:t>Maintaining proper</a:t>
            </a:r>
            <a:r>
              <a:rPr lang="en-CA" baseline="0" dirty="0"/>
              <a:t> drainage is critical in ensuring the road prism does not become saturated which can result in failure and construction initiated slide events. </a:t>
            </a:r>
          </a:p>
          <a:p>
            <a:pPr marL="174296" indent="-174296">
              <a:buFont typeface="Arial" panose="020B0604020202020204" pitchFamily="34" charset="0"/>
              <a:buChar char="•"/>
            </a:pPr>
            <a:r>
              <a:rPr lang="en-CA" baseline="0" dirty="0"/>
              <a:t>This is particularly important on roads with adverse grades draining water to active excavation sites without proper cross-ditching.</a:t>
            </a:r>
          </a:p>
          <a:p>
            <a:pPr marL="174296" indent="-174296">
              <a:buFont typeface="Arial" panose="020B0604020202020204" pitchFamily="34" charset="0"/>
              <a:buChar char="•"/>
            </a:pPr>
            <a:r>
              <a:rPr lang="en-CA" b="1" baseline="0" dirty="0"/>
              <a:t>Use your experience, knowledge and skills in concert with the PLAN </a:t>
            </a:r>
            <a:r>
              <a:rPr lang="en-CA" baseline="0" dirty="0"/>
              <a:t>to ensure drainage patterns are maintained and drainage control is appropriate for the circumstances. </a:t>
            </a:r>
          </a:p>
          <a:p>
            <a:pPr marL="174296" indent="-174296">
              <a:buFont typeface="Arial" panose="020B0604020202020204" pitchFamily="34" charset="0"/>
              <a:buChar char="•"/>
            </a:pPr>
            <a:r>
              <a:rPr lang="en-CA" baseline="0" dirty="0"/>
              <a:t>Additional drainage structures should be installed where there is significant surface runoff and/or subsurface flow encountered or where natural drainage flow was not identified on the road design.</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108</a:t>
            </a:fld>
            <a:endParaRPr lang="en-CA"/>
          </a:p>
        </p:txBody>
      </p:sp>
    </p:spTree>
    <p:extLst>
      <p:ext uri="{BB962C8B-B14F-4D97-AF65-F5344CB8AC3E}">
        <p14:creationId xmlns:p14="http://schemas.microsoft.com/office/powerpoint/2010/main" val="28226917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a:t>Road surface runoff eroding highly erodible</a:t>
            </a:r>
            <a:r>
              <a:rPr lang="en-CA" baseline="0" dirty="0"/>
              <a:t> sandy soils </a:t>
            </a:r>
          </a:p>
          <a:p>
            <a:pPr marL="174296" indent="-174296">
              <a:buFont typeface="Arial" panose="020B0604020202020204" pitchFamily="34" charset="0"/>
              <a:buChar char="•"/>
            </a:pPr>
            <a:r>
              <a:rPr lang="en-CA" baseline="0" dirty="0"/>
              <a:t>Culvert intake sump could use more rock armouring</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109</a:t>
            </a:fld>
            <a:endParaRPr lang="en-CA"/>
          </a:p>
        </p:txBody>
      </p:sp>
    </p:spTree>
    <p:extLst>
      <p:ext uri="{BB962C8B-B14F-4D97-AF65-F5344CB8AC3E}">
        <p14:creationId xmlns:p14="http://schemas.microsoft.com/office/powerpoint/2010/main" val="27823323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a:t>Woody debris in the subgrade…in steep terrain in the left photo; don’t use</a:t>
            </a:r>
          </a:p>
          <a:p>
            <a:pPr marL="174296" indent="-174296">
              <a:buFont typeface="Arial" panose="020B0604020202020204" pitchFamily="34" charset="0"/>
              <a:buChar char="•"/>
            </a:pPr>
            <a:r>
              <a:rPr lang="en-CA" dirty="0"/>
              <a:t>This is a no-no in steep terrain</a:t>
            </a:r>
          </a:p>
        </p:txBody>
      </p:sp>
      <p:sp>
        <p:nvSpPr>
          <p:cNvPr id="4" name="Slide Number Placeholder 3"/>
          <p:cNvSpPr>
            <a:spLocks noGrp="1"/>
          </p:cNvSpPr>
          <p:nvPr>
            <p:ph type="sldNum" sz="quarter" idx="10"/>
          </p:nvPr>
        </p:nvSpPr>
        <p:spPr/>
        <p:txBody>
          <a:bodyPr/>
          <a:lstStyle/>
          <a:p>
            <a:fld id="{0D67ABA4-DEFA-4FE6-BB79-593603CF5567}" type="slidenum">
              <a:rPr lang="en-CA" smtClean="0"/>
              <a:t>110</a:t>
            </a:fld>
            <a:endParaRPr lang="en-CA"/>
          </a:p>
        </p:txBody>
      </p:sp>
    </p:spTree>
    <p:extLst>
      <p:ext uri="{BB962C8B-B14F-4D97-AF65-F5344CB8AC3E}">
        <p14:creationId xmlns:p14="http://schemas.microsoft.com/office/powerpoint/2010/main" val="339414648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a:t>Maintaining proper</a:t>
            </a:r>
            <a:r>
              <a:rPr lang="en-CA" baseline="0" dirty="0"/>
              <a:t> drainage is critical in ensuring the road prism does not become saturated which can result in failure and construction initiated slide events. </a:t>
            </a:r>
          </a:p>
          <a:p>
            <a:pPr marL="174296" indent="-174296">
              <a:buFont typeface="Arial" panose="020B0604020202020204" pitchFamily="34" charset="0"/>
              <a:buChar char="•"/>
            </a:pPr>
            <a:r>
              <a:rPr lang="en-CA" baseline="0" dirty="0"/>
              <a:t>Left photo shows effective armouring of culvert outlet.</a:t>
            </a:r>
          </a:p>
          <a:p>
            <a:pPr marL="174296" indent="-174296">
              <a:buFont typeface="Arial" panose="020B0604020202020204" pitchFamily="34" charset="0"/>
              <a:buChar char="•"/>
            </a:pPr>
            <a:r>
              <a:rPr lang="en-CA" baseline="0" dirty="0"/>
              <a:t>Right photo shows rock blanketing of unstable cut slopes and ditch line armouring.</a:t>
            </a:r>
          </a:p>
          <a:p>
            <a:pPr marL="174296" indent="-174296">
              <a:buFont typeface="Arial" panose="020B0604020202020204" pitchFamily="34" charset="0"/>
              <a:buChar char="•"/>
            </a:pPr>
            <a:r>
              <a:rPr lang="en-CA" baseline="0" dirty="0"/>
              <a:t>Both photos in highly erosive sandy sediments.</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111</a:t>
            </a:fld>
            <a:endParaRPr lang="en-CA"/>
          </a:p>
        </p:txBody>
      </p:sp>
    </p:spTree>
    <p:extLst>
      <p:ext uri="{BB962C8B-B14F-4D97-AF65-F5344CB8AC3E}">
        <p14:creationId xmlns:p14="http://schemas.microsoft.com/office/powerpoint/2010/main" val="2654082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a:t>Includes grade control on road surface </a:t>
            </a:r>
          </a:p>
          <a:p>
            <a:pPr marL="174296" indent="-174296">
              <a:buFont typeface="Arial" panose="020B0604020202020204" pitchFamily="34" charset="0"/>
              <a:buChar char="•"/>
            </a:pPr>
            <a:r>
              <a:rPr lang="en-CA" dirty="0"/>
              <a:t>Methods such as in sloping road surface, crowning, rolling grades, proper culvert or cross-ditch placement, ditch blocks, intake sumps, armouring.</a:t>
            </a:r>
          </a:p>
          <a:p>
            <a:pPr marL="174296" indent="-174296">
              <a:buFont typeface="Arial" panose="020B0604020202020204" pitchFamily="34" charset="0"/>
              <a:buChar char="•"/>
            </a:pPr>
            <a:r>
              <a:rPr lang="en-CA" dirty="0"/>
              <a:t>Lack of drainage control can lead to landslide events during and after construction activities. </a:t>
            </a:r>
          </a:p>
          <a:p>
            <a:pPr marL="174296" indent="-174296">
              <a:buFont typeface="Arial" panose="020B0604020202020204" pitchFamily="34" charset="0"/>
              <a:buChar char="•"/>
            </a:pPr>
            <a:r>
              <a:rPr lang="en-CA" dirty="0"/>
              <a:t>Particularly during</a:t>
            </a:r>
            <a:r>
              <a:rPr lang="en-CA" baseline="0" dirty="0"/>
              <a:t> periods of high rainfall or rain-on-snow events.</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112</a:t>
            </a:fld>
            <a:endParaRPr lang="en-CA"/>
          </a:p>
        </p:txBody>
      </p:sp>
    </p:spTree>
    <p:extLst>
      <p:ext uri="{BB962C8B-B14F-4D97-AF65-F5344CB8AC3E}">
        <p14:creationId xmlns:p14="http://schemas.microsoft.com/office/powerpoint/2010/main" val="266186591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Examples include: subsurface waters or seepages exposed during construction, when none on plan</a:t>
            </a:r>
          </a:p>
          <a:p>
            <a:r>
              <a:rPr lang="en-CA" dirty="0"/>
              <a:t>Bedrock is not competent or has unstable layers, not identified on plan</a:t>
            </a:r>
          </a:p>
          <a:p>
            <a:r>
              <a:rPr lang="en-CA" dirty="0" err="1"/>
              <a:t>Cutslopes</a:t>
            </a:r>
            <a:r>
              <a:rPr lang="en-CA" dirty="0"/>
              <a:t> do not hold up at indicated design slopes</a:t>
            </a:r>
          </a:p>
          <a:p>
            <a:r>
              <a:rPr lang="en-CA" dirty="0"/>
              <a:t>Rock is needed for keying-in the </a:t>
            </a:r>
            <a:r>
              <a:rPr lang="en-CA" dirty="0" err="1"/>
              <a:t>fillslope</a:t>
            </a:r>
            <a:r>
              <a:rPr lang="en-CA" dirty="0"/>
              <a:t>, but there is no rock large enough</a:t>
            </a:r>
          </a:p>
        </p:txBody>
      </p:sp>
      <p:sp>
        <p:nvSpPr>
          <p:cNvPr id="4" name="Slide Number Placeholder 3"/>
          <p:cNvSpPr>
            <a:spLocks noGrp="1"/>
          </p:cNvSpPr>
          <p:nvPr>
            <p:ph type="sldNum" sz="quarter" idx="10"/>
          </p:nvPr>
        </p:nvSpPr>
        <p:spPr/>
        <p:txBody>
          <a:bodyPr/>
          <a:lstStyle/>
          <a:p>
            <a:fld id="{0D67ABA4-DEFA-4FE6-BB79-593603CF5567}" type="slidenum">
              <a:rPr lang="en-CA" smtClean="0"/>
              <a:t>113</a:t>
            </a:fld>
            <a:endParaRPr lang="en-CA"/>
          </a:p>
        </p:txBody>
      </p:sp>
    </p:spTree>
    <p:extLst>
      <p:ext uri="{BB962C8B-B14F-4D97-AF65-F5344CB8AC3E}">
        <p14:creationId xmlns:p14="http://schemas.microsoft.com/office/powerpoint/2010/main" val="111215330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There may be more than one coordinating members depending on project management structure.  </a:t>
            </a:r>
          </a:p>
        </p:txBody>
      </p:sp>
      <p:sp>
        <p:nvSpPr>
          <p:cNvPr id="4" name="Slide Number Placeholder 3"/>
          <p:cNvSpPr>
            <a:spLocks noGrp="1"/>
          </p:cNvSpPr>
          <p:nvPr>
            <p:ph type="sldNum" sz="quarter" idx="10"/>
          </p:nvPr>
        </p:nvSpPr>
        <p:spPr/>
        <p:txBody>
          <a:bodyPr/>
          <a:lstStyle/>
          <a:p>
            <a:fld id="{0D67ABA4-DEFA-4FE6-BB79-593603CF5567}" type="slidenum">
              <a:rPr lang="en-CA" smtClean="0"/>
              <a:t>114</a:t>
            </a:fld>
            <a:endParaRPr lang="en-CA"/>
          </a:p>
        </p:txBody>
      </p:sp>
    </p:spTree>
    <p:extLst>
      <p:ext uri="{BB962C8B-B14F-4D97-AF65-F5344CB8AC3E}">
        <p14:creationId xmlns:p14="http://schemas.microsoft.com/office/powerpoint/2010/main" val="111215330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Plans and planning is often not perfect. Unforeseen</a:t>
            </a:r>
            <a:r>
              <a:rPr lang="en-CA" baseline="0" dirty="0"/>
              <a:t> circumstances and/or conditions may occur which is why c</a:t>
            </a:r>
            <a:r>
              <a:rPr lang="en-CA" dirty="0"/>
              <a:t>ommunication with the team is critical. If</a:t>
            </a:r>
            <a:r>
              <a:rPr lang="en-CA" baseline="0" dirty="0"/>
              <a:t> changing conditions stop work and reassess.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115</a:t>
            </a:fld>
            <a:endParaRPr lang="en-CA"/>
          </a:p>
        </p:txBody>
      </p:sp>
    </p:spTree>
    <p:extLst>
      <p:ext uri="{BB962C8B-B14F-4D97-AF65-F5344CB8AC3E}">
        <p14:creationId xmlns:p14="http://schemas.microsoft.com/office/powerpoint/2010/main" val="337715541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a:t>All those involved in the planning and construction process have expertise in their areas of responsibility. </a:t>
            </a:r>
          </a:p>
          <a:p>
            <a:pPr marL="174296" indent="-174296">
              <a:buFont typeface="Arial" panose="020B0604020202020204" pitchFamily="34" charset="0"/>
              <a:buChar char="•"/>
            </a:pPr>
            <a:r>
              <a:rPr lang="en-CA" dirty="0"/>
              <a:t>It is this combined expertise and good communication that can make the difference</a:t>
            </a:r>
            <a:r>
              <a:rPr lang="en-CA" baseline="0" dirty="0"/>
              <a:t> between having a problematic or successful project. </a:t>
            </a:r>
            <a:r>
              <a:rPr lang="en-CA" dirty="0"/>
              <a:t> </a:t>
            </a:r>
          </a:p>
          <a:p>
            <a:pPr marL="174296" indent="-174296">
              <a:buFont typeface="Arial" panose="020B0604020202020204" pitchFamily="34" charset="0"/>
              <a:buChar char="•"/>
            </a:pPr>
            <a:r>
              <a:rPr lang="en-CA" b="1" dirty="0"/>
              <a:t>Contractors/operators</a:t>
            </a:r>
            <a:r>
              <a:rPr lang="en-CA" b="1" baseline="0" dirty="0"/>
              <a:t> have unique skills and knowledge that are critical </a:t>
            </a:r>
            <a:r>
              <a:rPr lang="en-CA" baseline="0" dirty="0"/>
              <a:t>in ensuring the job gets done efficiently and safely.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116</a:t>
            </a:fld>
            <a:endParaRPr lang="en-CA"/>
          </a:p>
        </p:txBody>
      </p:sp>
    </p:spTree>
    <p:extLst>
      <p:ext uri="{BB962C8B-B14F-4D97-AF65-F5344CB8AC3E}">
        <p14:creationId xmlns:p14="http://schemas.microsoft.com/office/powerpoint/2010/main" val="3875294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290451" indent="-290451">
              <a:buFont typeface="Arial" panose="020B0604020202020204" pitchFamily="34" charset="0"/>
              <a:buChar char="•"/>
            </a:pPr>
            <a:r>
              <a:rPr lang="en-CA" dirty="0" smtClean="0"/>
              <a:t>Operator was working in “conventional construction” section, transitioning out of </a:t>
            </a:r>
            <a:r>
              <a:rPr lang="en-CA" dirty="0" err="1" smtClean="0"/>
              <a:t>endhaul</a:t>
            </a:r>
            <a:r>
              <a:rPr lang="en-CA" dirty="0" smtClean="0"/>
              <a:t>.</a:t>
            </a:r>
          </a:p>
          <a:p>
            <a:pPr marL="290451" indent="-290451">
              <a:buFont typeface="Arial" panose="020B0604020202020204" pitchFamily="34" charset="0"/>
              <a:buChar char="•"/>
            </a:pPr>
            <a:r>
              <a:rPr lang="en-CA" dirty="0" smtClean="0"/>
              <a:t>Slopes were 50-55%.  </a:t>
            </a:r>
          </a:p>
          <a:p>
            <a:pPr marL="290451" indent="-290451">
              <a:buFont typeface="Arial" panose="020B0604020202020204" pitchFamily="34" charset="0"/>
              <a:buChar char="•"/>
            </a:pPr>
            <a:r>
              <a:rPr lang="en-CA" dirty="0" smtClean="0"/>
              <a:t>Operator noticed deepening, wet organics in the transition section.</a:t>
            </a:r>
          </a:p>
          <a:p>
            <a:pPr marL="290451" indent="-290451">
              <a:buFont typeface="Arial" panose="020B0604020202020204" pitchFamily="34" charset="0"/>
              <a:buChar char="•"/>
            </a:pPr>
            <a:r>
              <a:rPr lang="en-CA" b="1" dirty="0" smtClean="0"/>
              <a:t>Operator paused and asked for a reassessment of the plan for this section</a:t>
            </a:r>
            <a:r>
              <a:rPr lang="en-CA" dirty="0" smtClean="0"/>
              <a:t>.</a:t>
            </a:r>
          </a:p>
          <a:p>
            <a:pPr marL="290451" indent="-290451">
              <a:buFont typeface="Arial" panose="020B0604020202020204" pitchFamily="34" charset="0"/>
              <a:buChar char="•"/>
            </a:pPr>
            <a:r>
              <a:rPr lang="en-CA" dirty="0" smtClean="0"/>
              <a:t>On the operator’s advice, the centerline was moved into the bank and additional </a:t>
            </a:r>
            <a:r>
              <a:rPr lang="en-CA" dirty="0" err="1" smtClean="0"/>
              <a:t>endhaul</a:t>
            </a:r>
            <a:r>
              <a:rPr lang="en-CA" dirty="0" smtClean="0"/>
              <a:t> was approved, even at increased cost.</a:t>
            </a:r>
          </a:p>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11</a:t>
            </a:fld>
            <a:endParaRPr lang="en-CA"/>
          </a:p>
        </p:txBody>
      </p:sp>
    </p:spTree>
    <p:extLst>
      <p:ext uri="{BB962C8B-B14F-4D97-AF65-F5344CB8AC3E}">
        <p14:creationId xmlns:p14="http://schemas.microsoft.com/office/powerpoint/2010/main" val="133560571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118</a:t>
            </a:fld>
            <a:endParaRPr lang="en-CA"/>
          </a:p>
        </p:txBody>
      </p:sp>
    </p:spTree>
    <p:extLst>
      <p:ext uri="{BB962C8B-B14F-4D97-AF65-F5344CB8AC3E}">
        <p14:creationId xmlns:p14="http://schemas.microsoft.com/office/powerpoint/2010/main" val="173695199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Field</a:t>
            </a:r>
            <a:r>
              <a:rPr lang="en-CA" baseline="0" dirty="0" smtClean="0"/>
              <a:t> reviews and a professional plan is needed for road reactivation and deactivation works in potentially unstable or unstable terrain.</a:t>
            </a:r>
          </a:p>
          <a:p>
            <a:r>
              <a:rPr lang="en-CA" baseline="0" dirty="0" smtClean="0"/>
              <a:t>Old roads tend to have over steepened fills, old wood culverts ready to collapse and buried woody debris on potentially unstable ground.</a:t>
            </a:r>
            <a:endParaRPr lang="en-CA" dirty="0" smtClean="0"/>
          </a:p>
          <a:p>
            <a:r>
              <a:rPr lang="en-CA" dirty="0" smtClean="0"/>
              <a:t>Water management</a:t>
            </a:r>
            <a:r>
              <a:rPr lang="en-CA" baseline="0" dirty="0" smtClean="0"/>
              <a:t> is key.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119</a:t>
            </a:fld>
            <a:endParaRPr lang="en-CA"/>
          </a:p>
        </p:txBody>
      </p:sp>
    </p:spTree>
    <p:extLst>
      <p:ext uri="{BB962C8B-B14F-4D97-AF65-F5344CB8AC3E}">
        <p14:creationId xmlns:p14="http://schemas.microsoft.com/office/powerpoint/2010/main" val="54724670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120</a:t>
            </a:fld>
            <a:endParaRPr lang="en-CA"/>
          </a:p>
        </p:txBody>
      </p:sp>
    </p:spTree>
    <p:extLst>
      <p:ext uri="{BB962C8B-B14F-4D97-AF65-F5344CB8AC3E}">
        <p14:creationId xmlns:p14="http://schemas.microsoft.com/office/powerpoint/2010/main" val="54724670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121</a:t>
            </a:fld>
            <a:endParaRPr lang="en-CA"/>
          </a:p>
        </p:txBody>
      </p:sp>
    </p:spTree>
    <p:extLst>
      <p:ext uri="{BB962C8B-B14F-4D97-AF65-F5344CB8AC3E}">
        <p14:creationId xmlns:p14="http://schemas.microsoft.com/office/powerpoint/2010/main" val="54724670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Inspecting</a:t>
            </a:r>
            <a:r>
              <a:rPr lang="en-CA" baseline="0" dirty="0" smtClean="0"/>
              <a:t> old structures and fill slope stability prior to reactivation works is critical.</a:t>
            </a:r>
          </a:p>
          <a:p>
            <a:endParaRPr lang="en-CA" baseline="0" dirty="0" smtClean="0"/>
          </a:p>
          <a:p>
            <a:r>
              <a:rPr lang="en-CA" baseline="0" dirty="0" smtClean="0"/>
              <a:t>Road reactivation plans should reflect any work needed to protect worker safety.</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122</a:t>
            </a:fld>
            <a:endParaRPr lang="en-CA"/>
          </a:p>
        </p:txBody>
      </p:sp>
    </p:spTree>
    <p:extLst>
      <p:ext uri="{BB962C8B-B14F-4D97-AF65-F5344CB8AC3E}">
        <p14:creationId xmlns:p14="http://schemas.microsoft.com/office/powerpoint/2010/main" val="54724670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Followed a period of heavy rains over a short period; road not cross-ditched at stream in foreground</a:t>
            </a:r>
          </a:p>
          <a:p>
            <a:r>
              <a:rPr lang="en-CA" dirty="0"/>
              <a:t>Existing fill had high organic debris component</a:t>
            </a:r>
          </a:p>
          <a:p>
            <a:r>
              <a:rPr lang="en-CA" dirty="0"/>
              <a:t>Initiated on upper old road, crossed road mid-slope then ended up on lower road on valley floor</a:t>
            </a:r>
          </a:p>
          <a:p>
            <a:r>
              <a:rPr lang="en-CA" dirty="0"/>
              <a:t>Slide length = 700m; then 200m of fines into fish resources</a:t>
            </a:r>
          </a:p>
        </p:txBody>
      </p:sp>
      <p:sp>
        <p:nvSpPr>
          <p:cNvPr id="4" name="Slide Number Placeholder 3"/>
          <p:cNvSpPr>
            <a:spLocks noGrp="1"/>
          </p:cNvSpPr>
          <p:nvPr>
            <p:ph type="sldNum" sz="quarter" idx="10"/>
          </p:nvPr>
        </p:nvSpPr>
        <p:spPr/>
        <p:txBody>
          <a:bodyPr/>
          <a:lstStyle/>
          <a:p>
            <a:fld id="{0D67ABA4-DEFA-4FE6-BB79-593603CF5567}" type="slidenum">
              <a:rPr lang="en-CA" smtClean="0"/>
              <a:t>123</a:t>
            </a:fld>
            <a:endParaRPr lang="en-CA"/>
          </a:p>
        </p:txBody>
      </p:sp>
    </p:spTree>
    <p:extLst>
      <p:ext uri="{BB962C8B-B14F-4D97-AF65-F5344CB8AC3E}">
        <p14:creationId xmlns:p14="http://schemas.microsoft.com/office/powerpoint/2010/main" val="403134307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125</a:t>
            </a:fld>
            <a:endParaRPr lang="en-CA"/>
          </a:p>
        </p:txBody>
      </p:sp>
    </p:spTree>
    <p:extLst>
      <p:ext uri="{BB962C8B-B14F-4D97-AF65-F5344CB8AC3E}">
        <p14:creationId xmlns:p14="http://schemas.microsoft.com/office/powerpoint/2010/main" val="54724670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Excavator</a:t>
            </a:r>
            <a:r>
              <a:rPr lang="en-CA" baseline="0" dirty="0" smtClean="0"/>
              <a:t> roll over when working near fill slope on an old road while placing a cross ditch. Road fill slope failed under the outside track.</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126</a:t>
            </a:fld>
            <a:endParaRPr lang="en-CA"/>
          </a:p>
        </p:txBody>
      </p:sp>
    </p:spTree>
    <p:extLst>
      <p:ext uri="{BB962C8B-B14F-4D97-AF65-F5344CB8AC3E}">
        <p14:creationId xmlns:p14="http://schemas.microsoft.com/office/powerpoint/2010/main" val="54724670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127</a:t>
            </a:fld>
            <a:endParaRPr lang="en-CA"/>
          </a:p>
        </p:txBody>
      </p:sp>
    </p:spTree>
    <p:extLst>
      <p:ext uri="{BB962C8B-B14F-4D97-AF65-F5344CB8AC3E}">
        <p14:creationId xmlns:p14="http://schemas.microsoft.com/office/powerpoint/2010/main" val="54724670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128</a:t>
            </a:fld>
            <a:endParaRPr lang="en-CA"/>
          </a:p>
        </p:txBody>
      </p:sp>
    </p:spTree>
    <p:extLst>
      <p:ext uri="{BB962C8B-B14F-4D97-AF65-F5344CB8AC3E}">
        <p14:creationId xmlns:p14="http://schemas.microsoft.com/office/powerpoint/2010/main" val="547246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72" indent="-174272">
              <a:buFont typeface="Arial" panose="020B0604020202020204" pitchFamily="34" charset="0"/>
              <a:buChar char="•"/>
            </a:pPr>
            <a:r>
              <a:rPr lang="en-CA" dirty="0"/>
              <a:t>   </a:t>
            </a:r>
            <a:r>
              <a:rPr lang="en-CA" b="1" dirty="0"/>
              <a:t>It was much less significant than what could have occurred if the centerline was not moved and additional </a:t>
            </a:r>
            <a:r>
              <a:rPr lang="en-CA" b="1" dirty="0" err="1"/>
              <a:t>endhaul</a:t>
            </a:r>
            <a:r>
              <a:rPr lang="en-CA" b="1" dirty="0"/>
              <a:t> was not prescribed and approved</a:t>
            </a:r>
            <a:r>
              <a:rPr lang="en-CA" dirty="0"/>
              <a:t>.</a:t>
            </a:r>
          </a:p>
          <a:p>
            <a:pPr marL="290451" indent="-290451">
              <a:buFont typeface="Arial" panose="020B0604020202020204" pitchFamily="34" charset="0"/>
              <a:buChar char="•"/>
            </a:pPr>
            <a:r>
              <a:rPr lang="en-CA" dirty="0"/>
              <a:t>No equipment or personnel were involved in the slide, likely because of the proactive approach taken by the operator.  </a:t>
            </a:r>
          </a:p>
          <a:p>
            <a:pPr marL="290451" indent="-290451">
              <a:buFont typeface="Arial" panose="020B0604020202020204" pitchFamily="34" charset="0"/>
              <a:buChar char="•"/>
            </a:pPr>
            <a:r>
              <a:rPr lang="en-CA" dirty="0"/>
              <a:t>Environmental damage and loss of timber was minimized, as the slide was medium in size (estimated .25 hectares in size).</a:t>
            </a:r>
          </a:p>
          <a:p>
            <a:pPr marL="290451" indent="-290451">
              <a:buFont typeface="Arial" panose="020B0604020202020204" pitchFamily="34" charset="0"/>
              <a:buChar char="•"/>
            </a:pPr>
            <a:r>
              <a:rPr lang="en-CA" dirty="0"/>
              <a:t>Cleanup and reassessment was minimal due to the medium size of the slide.</a:t>
            </a:r>
          </a:p>
          <a:p>
            <a:pPr marL="290451" indent="-290451">
              <a:buFont typeface="Arial" panose="020B0604020202020204" pitchFamily="34" charset="0"/>
              <a:buChar char="•"/>
            </a:pPr>
            <a:r>
              <a:rPr lang="en-CA" dirty="0"/>
              <a:t>The contractor was able to return to work quickly, reducing lost </a:t>
            </a:r>
            <a:r>
              <a:rPr lang="en-CA" dirty="0">
                <a:solidFill>
                  <a:srgbClr val="FF0000"/>
                </a:solidFill>
              </a:rPr>
              <a:t>$$.</a:t>
            </a:r>
          </a:p>
          <a:p>
            <a:pPr marL="290451" indent="-290451">
              <a:buFont typeface="Arial" panose="020B0604020202020204" pitchFamily="34" charset="0"/>
              <a:buChar char="•"/>
            </a:pPr>
            <a:r>
              <a:rPr lang="en-CA" dirty="0">
                <a:solidFill>
                  <a:srgbClr val="FF0000"/>
                </a:solidFill>
              </a:rPr>
              <a:t>NO ONE WAS INJURED!</a:t>
            </a:r>
          </a:p>
          <a:p>
            <a:pPr marL="290451" indent="-290451">
              <a:buFont typeface="Arial" panose="020B0604020202020204" pitchFamily="34" charset="0"/>
              <a:buChar char="•"/>
            </a:pPr>
            <a:r>
              <a:rPr lang="en-CA" dirty="0">
                <a:solidFill>
                  <a:srgbClr val="FF0000"/>
                </a:solidFill>
              </a:rPr>
              <a:t>Key Factor. Stop and seek supervisory or professional input.</a:t>
            </a:r>
          </a:p>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12</a:t>
            </a:fld>
            <a:endParaRPr lang="en-CA"/>
          </a:p>
        </p:txBody>
      </p:sp>
    </p:spTree>
    <p:extLst>
      <p:ext uri="{BB962C8B-B14F-4D97-AF65-F5344CB8AC3E}">
        <p14:creationId xmlns:p14="http://schemas.microsoft.com/office/powerpoint/2010/main" val="72815894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8489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100" kern="1200" dirty="0" smtClean="0">
                <a:solidFill>
                  <a:schemeClr val="tx1"/>
                </a:solidFill>
                <a:effectLst/>
                <a:latin typeface="+mn-lt"/>
                <a:ea typeface="+mn-ea"/>
                <a:cs typeface="+mn-cs"/>
              </a:rPr>
              <a:t>Under the APEGBC </a:t>
            </a:r>
            <a:r>
              <a:rPr lang="en-CA" sz="1100" i="1" kern="1200" dirty="0" smtClean="0">
                <a:solidFill>
                  <a:schemeClr val="tx1"/>
                </a:solidFill>
                <a:effectLst/>
                <a:latin typeface="+mn-lt"/>
                <a:ea typeface="+mn-ea"/>
                <a:cs typeface="+mn-cs"/>
              </a:rPr>
              <a:t>“Guidelines for Professional Services in the Forest Sector - Forest Roads”</a:t>
            </a:r>
            <a:r>
              <a:rPr lang="en-CA" sz="1100" kern="1200" dirty="0" smtClean="0">
                <a:solidFill>
                  <a:schemeClr val="tx1"/>
                </a:solidFill>
                <a:effectLst/>
                <a:latin typeface="+mn-lt"/>
                <a:ea typeface="+mn-ea"/>
                <a:cs typeface="+mn-cs"/>
              </a:rPr>
              <a:t>, a Professional is responsible for approving any modifications to the road plan and signing off on a Construction Conformance Statement that confirms the road was built to the plan or the modified plan</a:t>
            </a:r>
          </a:p>
          <a:p>
            <a:pPr marL="171450" marR="0" lvl="0" indent="-171450" algn="l" defTabSz="8489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100" kern="1200" dirty="0" smtClean="0">
                <a:solidFill>
                  <a:schemeClr val="tx1"/>
                </a:solidFill>
                <a:effectLst/>
                <a:latin typeface="+mn-lt"/>
                <a:ea typeface="+mn-ea"/>
                <a:cs typeface="+mn-cs"/>
              </a:rPr>
              <a:t>Non registered professionals can participate in conformance activities/works </a:t>
            </a:r>
          </a:p>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133</a:t>
            </a:fld>
            <a:endParaRPr lang="en-CA"/>
          </a:p>
        </p:txBody>
      </p:sp>
    </p:spTree>
    <p:extLst>
      <p:ext uri="{BB962C8B-B14F-4D97-AF65-F5344CB8AC3E}">
        <p14:creationId xmlns:p14="http://schemas.microsoft.com/office/powerpoint/2010/main" val="54724670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Can improve efficiencies and reduce costs. </a:t>
            </a:r>
          </a:p>
        </p:txBody>
      </p:sp>
      <p:sp>
        <p:nvSpPr>
          <p:cNvPr id="4" name="Slide Number Placeholder 3"/>
          <p:cNvSpPr>
            <a:spLocks noGrp="1"/>
          </p:cNvSpPr>
          <p:nvPr>
            <p:ph type="sldNum" sz="quarter" idx="10"/>
          </p:nvPr>
        </p:nvSpPr>
        <p:spPr/>
        <p:txBody>
          <a:bodyPr/>
          <a:lstStyle/>
          <a:p>
            <a:fld id="{0D67ABA4-DEFA-4FE6-BB79-593603CF5567}" type="slidenum">
              <a:rPr lang="en-CA" smtClean="0"/>
              <a:t>136</a:t>
            </a:fld>
            <a:endParaRPr lang="en-CA"/>
          </a:p>
        </p:txBody>
      </p:sp>
    </p:spTree>
    <p:extLst>
      <p:ext uri="{BB962C8B-B14F-4D97-AF65-F5344CB8AC3E}">
        <p14:creationId xmlns:p14="http://schemas.microsoft.com/office/powerpoint/2010/main" val="108105178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b="1" dirty="0"/>
              <a:t>CIS type events continue to plague</a:t>
            </a:r>
            <a:r>
              <a:rPr lang="en-CA" b="1" baseline="0" dirty="0"/>
              <a:t> the industry</a:t>
            </a:r>
            <a:r>
              <a:rPr lang="en-CA" baseline="0" dirty="0"/>
              <a:t>. </a:t>
            </a:r>
          </a:p>
          <a:p>
            <a:pPr marL="174296" indent="-174296">
              <a:buFont typeface="Arial" panose="020B0604020202020204" pitchFamily="34" charset="0"/>
              <a:buChar char="•"/>
            </a:pPr>
            <a:r>
              <a:rPr lang="en-CA" baseline="0" dirty="0"/>
              <a:t>Unless appropriate action is taken it will continue. </a:t>
            </a:r>
          </a:p>
          <a:p>
            <a:pPr marL="174296" indent="-174296">
              <a:buFont typeface="Arial" panose="020B0604020202020204" pitchFamily="34" charset="0"/>
              <a:buChar char="•"/>
            </a:pPr>
            <a:r>
              <a:rPr lang="en-CA" baseline="0" dirty="0"/>
              <a:t>This will take a unified and comprehensive approach by all parties i.e. licensees, planners, professionals and contractors/operators. </a:t>
            </a:r>
          </a:p>
          <a:p>
            <a:pPr marL="174296" indent="-174296">
              <a:buFont typeface="Arial" panose="020B0604020202020204" pitchFamily="34" charset="0"/>
              <a:buChar char="•"/>
            </a:pPr>
            <a:r>
              <a:rPr lang="en-CA" baseline="0" dirty="0"/>
              <a:t>However, based on your expertise and exposure, </a:t>
            </a:r>
            <a:r>
              <a:rPr lang="en-CA" b="1" baseline="0" dirty="0"/>
              <a:t>those most able to make immediate changes in  this trend is “you” the construction contractor</a:t>
            </a:r>
            <a:r>
              <a:rPr lang="en-CA" baseline="0" dirty="0"/>
              <a:t>.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140</a:t>
            </a:fld>
            <a:endParaRPr lang="en-CA"/>
          </a:p>
        </p:txBody>
      </p:sp>
    </p:spTree>
    <p:extLst>
      <p:ext uri="{BB962C8B-B14F-4D97-AF65-F5344CB8AC3E}">
        <p14:creationId xmlns:p14="http://schemas.microsoft.com/office/powerpoint/2010/main" val="384023069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D67ABA4-DEFA-4FE6-BB79-593603CF5567}" type="slidenum">
              <a:rPr lang="en-CA" smtClean="0"/>
              <a:t>141</a:t>
            </a:fld>
            <a:endParaRPr lang="en-CA"/>
          </a:p>
        </p:txBody>
      </p:sp>
    </p:spTree>
    <p:extLst>
      <p:ext uri="{BB962C8B-B14F-4D97-AF65-F5344CB8AC3E}">
        <p14:creationId xmlns:p14="http://schemas.microsoft.com/office/powerpoint/2010/main" val="350088928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D67ABA4-DEFA-4FE6-BB79-593603CF5567}" type="slidenum">
              <a:rPr lang="en-CA" smtClean="0"/>
              <a:t>142</a:t>
            </a:fld>
            <a:endParaRPr lang="en-CA"/>
          </a:p>
        </p:txBody>
      </p:sp>
    </p:spTree>
    <p:extLst>
      <p:ext uri="{BB962C8B-B14F-4D97-AF65-F5344CB8AC3E}">
        <p14:creationId xmlns:p14="http://schemas.microsoft.com/office/powerpoint/2010/main" val="98520051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143</a:t>
            </a:fld>
            <a:endParaRPr lang="en-CA"/>
          </a:p>
        </p:txBody>
      </p:sp>
    </p:spTree>
    <p:extLst>
      <p:ext uri="{BB962C8B-B14F-4D97-AF65-F5344CB8AC3E}">
        <p14:creationId xmlns:p14="http://schemas.microsoft.com/office/powerpoint/2010/main" val="1405852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 slide shows the initiation zone</a:t>
            </a:r>
            <a:r>
              <a:rPr lang="en-CA" baseline="0" dirty="0" smtClean="0"/>
              <a:t> in relation to where the excavator was working. </a:t>
            </a:r>
            <a:r>
              <a:rPr lang="en-CA" b="1" baseline="0" dirty="0" smtClean="0"/>
              <a:t>Demonstrates how close the operator came to taking a ride downhill</a:t>
            </a:r>
            <a:r>
              <a:rPr lang="en-CA" baseline="0" dirty="0" smtClean="0"/>
              <a:t>.</a:t>
            </a:r>
            <a:endParaRPr lang="en-CA" dirty="0"/>
          </a:p>
        </p:txBody>
      </p:sp>
      <p:sp>
        <p:nvSpPr>
          <p:cNvPr id="4" name="Slide Number Placeholder 3"/>
          <p:cNvSpPr>
            <a:spLocks noGrp="1"/>
          </p:cNvSpPr>
          <p:nvPr>
            <p:ph type="sldNum" sz="quarter" idx="10"/>
          </p:nvPr>
        </p:nvSpPr>
        <p:spPr/>
        <p:txBody>
          <a:bodyPr/>
          <a:lstStyle/>
          <a:p>
            <a:fld id="{80C964F9-EED8-4039-A050-C2E9F07BF2C2}" type="slidenum">
              <a:rPr lang="en-CA" smtClean="0"/>
              <a:t>13</a:t>
            </a:fld>
            <a:endParaRPr lang="en-CA"/>
          </a:p>
        </p:txBody>
      </p:sp>
    </p:spTree>
    <p:extLst>
      <p:ext uri="{BB962C8B-B14F-4D97-AF65-F5344CB8AC3E}">
        <p14:creationId xmlns:p14="http://schemas.microsoft.com/office/powerpoint/2010/main" val="1940994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84" indent="-174284">
              <a:buFont typeface="Arial" panose="020B0604020202020204" pitchFamily="34" charset="0"/>
              <a:buChar char="•"/>
            </a:pPr>
            <a:r>
              <a:rPr lang="en-CA" dirty="0" smtClean="0"/>
              <a:t>This picture demonstrates</a:t>
            </a:r>
            <a:r>
              <a:rPr lang="en-CA" baseline="0" dirty="0" smtClean="0"/>
              <a:t> that although there had been some recent rainfall, the post-slide assessment concluded that it was not associated with recent rainfall; this site was likely always wet.  Adjacent ground soils were dry.</a:t>
            </a:r>
          </a:p>
          <a:p>
            <a:pPr marL="174284" indent="-174284">
              <a:buFont typeface="Arial" panose="020B0604020202020204" pitchFamily="34" charset="0"/>
              <a:buChar char="•"/>
            </a:pPr>
            <a:r>
              <a:rPr lang="en-CA" baseline="0" dirty="0" smtClean="0"/>
              <a:t>Discuss rainfall interpretation/collection.  When to dump the rain gage?  What decisions did the crew make? </a:t>
            </a:r>
          </a:p>
          <a:p>
            <a:endParaRPr lang="en-CA" dirty="0"/>
          </a:p>
        </p:txBody>
      </p:sp>
      <p:sp>
        <p:nvSpPr>
          <p:cNvPr id="4" name="Slide Number Placeholder 3"/>
          <p:cNvSpPr>
            <a:spLocks noGrp="1"/>
          </p:cNvSpPr>
          <p:nvPr>
            <p:ph type="sldNum" sz="quarter" idx="10"/>
          </p:nvPr>
        </p:nvSpPr>
        <p:spPr/>
        <p:txBody>
          <a:bodyPr/>
          <a:lstStyle/>
          <a:p>
            <a:fld id="{80C964F9-EED8-4039-A050-C2E9F07BF2C2}" type="slidenum">
              <a:rPr lang="en-CA" smtClean="0"/>
              <a:t>14</a:t>
            </a:fld>
            <a:endParaRPr lang="en-CA"/>
          </a:p>
        </p:txBody>
      </p:sp>
    </p:spTree>
    <p:extLst>
      <p:ext uri="{BB962C8B-B14F-4D97-AF65-F5344CB8AC3E}">
        <p14:creationId xmlns:p14="http://schemas.microsoft.com/office/powerpoint/2010/main" val="126737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84" indent="-174284">
              <a:buFont typeface="Arial" panose="020B0604020202020204" pitchFamily="34" charset="0"/>
              <a:buChar char="•"/>
            </a:pPr>
            <a:r>
              <a:rPr lang="en-CA" dirty="0" smtClean="0"/>
              <a:t>This</a:t>
            </a:r>
            <a:r>
              <a:rPr lang="en-CA" baseline="0" dirty="0" smtClean="0"/>
              <a:t> slide demonstrates other consequences and risks.  Crews were travelling on this road each day to access the road construction project</a:t>
            </a:r>
          </a:p>
          <a:p>
            <a:pPr marL="174284" indent="-174284">
              <a:buFont typeface="Arial" panose="020B0604020202020204" pitchFamily="34" charset="0"/>
              <a:buChar char="•"/>
            </a:pPr>
            <a:r>
              <a:rPr lang="en-CA" baseline="0" dirty="0" smtClean="0"/>
              <a:t>The crew was temporarily stuck behind this debris.  Digging themselves out could have created other stability issues</a:t>
            </a:r>
          </a:p>
          <a:p>
            <a:pPr marL="174284" indent="-174284">
              <a:buFont typeface="Arial" panose="020B0604020202020204" pitchFamily="34" charset="0"/>
              <a:buChar char="•"/>
            </a:pPr>
            <a:r>
              <a:rPr lang="en-CA" baseline="0" dirty="0" smtClean="0"/>
              <a:t>Remember to consider this in planning stage.</a:t>
            </a:r>
            <a:endParaRPr lang="en-CA" dirty="0"/>
          </a:p>
        </p:txBody>
      </p:sp>
      <p:sp>
        <p:nvSpPr>
          <p:cNvPr id="4" name="Slide Number Placeholder 3"/>
          <p:cNvSpPr>
            <a:spLocks noGrp="1"/>
          </p:cNvSpPr>
          <p:nvPr>
            <p:ph type="sldNum" sz="quarter" idx="10"/>
          </p:nvPr>
        </p:nvSpPr>
        <p:spPr/>
        <p:txBody>
          <a:bodyPr/>
          <a:lstStyle/>
          <a:p>
            <a:fld id="{80C964F9-EED8-4039-A050-C2E9F07BF2C2}" type="slidenum">
              <a:rPr lang="en-CA" smtClean="0"/>
              <a:t>15</a:t>
            </a:fld>
            <a:endParaRPr lang="en-CA"/>
          </a:p>
        </p:txBody>
      </p:sp>
    </p:spTree>
    <p:extLst>
      <p:ext uri="{BB962C8B-B14F-4D97-AF65-F5344CB8AC3E}">
        <p14:creationId xmlns:p14="http://schemas.microsoft.com/office/powerpoint/2010/main" val="957577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r>
              <a:rPr lang="en-CA" b="1" dirty="0" smtClean="0"/>
              <a:t>-As professionals, we need to take ownership of  our decisions and sometimes challenge the status quo, always driving towards a safer environment for all workers</a:t>
            </a:r>
          </a:p>
          <a:p>
            <a:r>
              <a:rPr lang="en-CA" b="1" dirty="0" smtClean="0"/>
              <a:t>-Safety is a business process- discuss this (help Tom J)</a:t>
            </a:r>
          </a:p>
          <a:p>
            <a:r>
              <a:rPr lang="en-CA" b="1" dirty="0"/>
              <a:t>-</a:t>
            </a:r>
          </a:p>
        </p:txBody>
      </p:sp>
      <p:sp>
        <p:nvSpPr>
          <p:cNvPr id="4" name="Slide Number Placeholder 3"/>
          <p:cNvSpPr>
            <a:spLocks noGrp="1"/>
          </p:cNvSpPr>
          <p:nvPr>
            <p:ph type="sldNum" sz="quarter" idx="10"/>
          </p:nvPr>
        </p:nvSpPr>
        <p:spPr/>
        <p:txBody>
          <a:bodyPr/>
          <a:lstStyle/>
          <a:p>
            <a:fld id="{0D67ABA4-DEFA-4FE6-BB79-593603CF5567}" type="slidenum">
              <a:rPr lang="en-CA" smtClean="0"/>
              <a:t>16</a:t>
            </a:fld>
            <a:endParaRPr lang="en-CA"/>
          </a:p>
        </p:txBody>
      </p:sp>
    </p:spTree>
    <p:extLst>
      <p:ext uri="{BB962C8B-B14F-4D97-AF65-F5344CB8AC3E}">
        <p14:creationId xmlns:p14="http://schemas.microsoft.com/office/powerpoint/2010/main" val="2354322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84" indent="-174284">
              <a:buFont typeface="Arial" panose="020B0604020202020204" pitchFamily="34" charset="0"/>
              <a:buChar char="•"/>
            </a:pPr>
            <a:r>
              <a:rPr lang="en-CA" b="1" dirty="0" smtClean="0"/>
              <a:t>Safety of all personnel</a:t>
            </a:r>
            <a:r>
              <a:rPr lang="en-CA" b="1" baseline="0" dirty="0" smtClean="0"/>
              <a:t> </a:t>
            </a:r>
            <a:r>
              <a:rPr lang="en-CA" baseline="0" dirty="0" smtClean="0"/>
              <a:t>is paramount. Everyone can be a positive or negative influence on the safety culture, what you say is important, but how you say it is more of the communication, don’t say it unless you mean it. If you mean it, you may not even need to say it, people will know---just ask yourself do I want anyone to get hurt, do I want the project to suffer unnecessary delay. Think about the influence you have on the crew and the overall team.</a:t>
            </a:r>
          </a:p>
          <a:p>
            <a:pPr marL="174284" indent="-174284">
              <a:buFont typeface="Arial" panose="020B0604020202020204" pitchFamily="34" charset="0"/>
              <a:buChar char="•"/>
            </a:pPr>
            <a:endParaRPr lang="en-CA" baseline="0" dirty="0" smtClean="0"/>
          </a:p>
          <a:p>
            <a:pPr marL="174284" indent="-174284">
              <a:buFont typeface="Arial" panose="020B0604020202020204" pitchFamily="34" charset="0"/>
              <a:buChar char="•"/>
            </a:pPr>
            <a:r>
              <a:rPr lang="en-CA" baseline="0" dirty="0" smtClean="0"/>
              <a:t>If your focus tells everyone what is important , make sure your focused on the right stuff so your not the hazard.</a:t>
            </a:r>
          </a:p>
          <a:p>
            <a:pPr marL="174284" indent="-174284">
              <a:buFont typeface="Arial" panose="020B0604020202020204" pitchFamily="34" charset="0"/>
              <a:buChar char="•"/>
            </a:pPr>
            <a:r>
              <a:rPr lang="en-CA" baseline="0" dirty="0" smtClean="0"/>
              <a:t>Make sure everyone on the team knows how important it is to not create hazards for others, over blast, debris cast, of or decks of wood perched on steep slopes create hazards for others, don’t be the cause of someone </a:t>
            </a:r>
            <a:r>
              <a:rPr lang="en-CA" baseline="0" dirty="0" err="1" smtClean="0"/>
              <a:t>elses</a:t>
            </a:r>
            <a:r>
              <a:rPr lang="en-CA" baseline="0" dirty="0" smtClean="0"/>
              <a:t> hazard! </a:t>
            </a:r>
          </a:p>
          <a:p>
            <a:pPr marL="174284" indent="-174284">
              <a:buFont typeface="Arial" panose="020B0604020202020204" pitchFamily="34" charset="0"/>
              <a:buChar char="•"/>
            </a:pPr>
            <a:r>
              <a:rPr lang="en-CA" baseline="0" dirty="0" smtClean="0"/>
              <a:t>Heads up and use your radar and your team</a:t>
            </a:r>
          </a:p>
          <a:p>
            <a:pPr marL="174284" indent="-174284">
              <a:buFont typeface="Arial" panose="020B0604020202020204" pitchFamily="34" charset="0"/>
              <a:buChar char="•"/>
            </a:pPr>
            <a:r>
              <a:rPr lang="en-CA" baseline="0" dirty="0" smtClean="0"/>
              <a:t>Interruption to construction activities is always a difficult call, but if conditions look questionable for any reason it is imperative that appropriate action is taken. </a:t>
            </a:r>
          </a:p>
          <a:p>
            <a:pPr marL="174284" indent="-174284">
              <a:buFont typeface="Arial" panose="020B0604020202020204" pitchFamily="34" charset="0"/>
              <a:buChar char="•"/>
            </a:pPr>
            <a:r>
              <a:rPr lang="en-CA" baseline="0" dirty="0" smtClean="0"/>
              <a:t>This may include reassigning of personnel/equipment/activities or work stoppage. </a:t>
            </a:r>
          </a:p>
          <a:p>
            <a:pPr marL="174284" indent="-174284">
              <a:buFont typeface="Arial" panose="020B0604020202020204" pitchFamily="34" charset="0"/>
              <a:buChar char="•"/>
            </a:pPr>
            <a:r>
              <a:rPr lang="en-CA" baseline="0" dirty="0" smtClean="0"/>
              <a:t>The </a:t>
            </a:r>
            <a:r>
              <a:rPr lang="en-CA" b="1" baseline="0" dirty="0" smtClean="0"/>
              <a:t>cost of not making the right call </a:t>
            </a:r>
            <a:r>
              <a:rPr lang="en-CA" baseline="0" dirty="0" smtClean="0"/>
              <a:t>can be substantial and potentially catastrophic. </a:t>
            </a:r>
          </a:p>
          <a:p>
            <a:pPr marL="174284" indent="-174284">
              <a:buFont typeface="Arial" panose="020B0604020202020204" pitchFamily="34" charset="0"/>
              <a:buChar char="•"/>
            </a:pPr>
            <a:r>
              <a:rPr lang="en-CA" baseline="0" dirty="0" smtClean="0"/>
              <a:t>There is no road that is worth having workers seriously injured or worse. </a:t>
            </a:r>
            <a:endParaRPr lang="en-CA" dirty="0" smtClean="0"/>
          </a:p>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17</a:t>
            </a:fld>
            <a:endParaRPr lang="en-CA"/>
          </a:p>
        </p:txBody>
      </p:sp>
    </p:spTree>
    <p:extLst>
      <p:ext uri="{BB962C8B-B14F-4D97-AF65-F5344CB8AC3E}">
        <p14:creationId xmlns:p14="http://schemas.microsoft.com/office/powerpoint/2010/main" val="2354322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r>
              <a:rPr lang="en-CA" baseline="0" dirty="0" smtClean="0"/>
              <a:t>-Be very aware of other phases of harvesting , what hazards you may be creating for others.</a:t>
            </a:r>
          </a:p>
        </p:txBody>
      </p:sp>
      <p:sp>
        <p:nvSpPr>
          <p:cNvPr id="4" name="Slide Number Placeholder 3"/>
          <p:cNvSpPr>
            <a:spLocks noGrp="1"/>
          </p:cNvSpPr>
          <p:nvPr>
            <p:ph type="sldNum" sz="quarter" idx="10"/>
          </p:nvPr>
        </p:nvSpPr>
        <p:spPr/>
        <p:txBody>
          <a:bodyPr/>
          <a:lstStyle/>
          <a:p>
            <a:fld id="{0D67ABA4-DEFA-4FE6-BB79-593603CF5567}" type="slidenum">
              <a:rPr lang="en-CA" smtClean="0"/>
              <a:t>18</a:t>
            </a:fld>
            <a:endParaRPr lang="en-CA"/>
          </a:p>
        </p:txBody>
      </p:sp>
    </p:spTree>
    <p:extLst>
      <p:ext uri="{BB962C8B-B14F-4D97-AF65-F5344CB8AC3E}">
        <p14:creationId xmlns:p14="http://schemas.microsoft.com/office/powerpoint/2010/main" val="1859680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84" indent="-174284">
              <a:buFont typeface="Arial" panose="020B0604020202020204" pitchFamily="34" charset="0"/>
              <a:buChar char="•"/>
            </a:pPr>
            <a:r>
              <a:rPr lang="en-CA" b="1" i="0" dirty="0" smtClean="0"/>
              <a:t>Communication</a:t>
            </a:r>
            <a:r>
              <a:rPr lang="en-CA" baseline="0" dirty="0" smtClean="0"/>
              <a:t> is critical, but it can be what is said and not said. </a:t>
            </a:r>
          </a:p>
          <a:p>
            <a:pPr marL="174284" indent="-174284">
              <a:buFont typeface="Arial" panose="020B0604020202020204" pitchFamily="34" charset="0"/>
              <a:buChar char="•"/>
            </a:pPr>
            <a:r>
              <a:rPr lang="en-CA" b="1" baseline="0" dirty="0" smtClean="0"/>
              <a:t>Report</a:t>
            </a:r>
            <a:r>
              <a:rPr lang="en-CA" baseline="0" dirty="0" smtClean="0"/>
              <a:t> hazards, have you created an atmosphere where it is ok to do this </a:t>
            </a:r>
          </a:p>
          <a:p>
            <a:pPr marL="174284" indent="-174284">
              <a:buFont typeface="Arial" panose="020B0604020202020204" pitchFamily="34" charset="0"/>
              <a:buChar char="•"/>
            </a:pPr>
            <a:r>
              <a:rPr lang="en-CA" b="1" baseline="0" dirty="0" smtClean="0"/>
              <a:t>Pass all information and knowledge on </a:t>
            </a:r>
            <a:r>
              <a:rPr lang="en-CA" baseline="0" dirty="0" smtClean="0"/>
              <a:t>to other members of the crew, particularly between shifts and phases. </a:t>
            </a:r>
          </a:p>
          <a:p>
            <a:pPr marL="174284" indent="-174284">
              <a:buFont typeface="Arial" panose="020B0604020202020204" pitchFamily="34" charset="0"/>
              <a:buChar char="•"/>
            </a:pPr>
            <a:r>
              <a:rPr lang="en-CA" dirty="0" smtClean="0"/>
              <a:t>Very important to consider the other phases of harvesting, and how a </a:t>
            </a:r>
            <a:r>
              <a:rPr lang="en-CA" dirty="0" err="1" smtClean="0"/>
              <a:t>landsilde</a:t>
            </a:r>
            <a:r>
              <a:rPr lang="en-CA" dirty="0" smtClean="0"/>
              <a:t> can create hazards for other workers immediately and in the future</a:t>
            </a:r>
            <a:endParaRPr lang="en-CA" baseline="0" dirty="0" smtClean="0"/>
          </a:p>
        </p:txBody>
      </p:sp>
      <p:sp>
        <p:nvSpPr>
          <p:cNvPr id="4" name="Slide Number Placeholder 3"/>
          <p:cNvSpPr>
            <a:spLocks noGrp="1"/>
          </p:cNvSpPr>
          <p:nvPr>
            <p:ph type="sldNum" sz="quarter" idx="10"/>
          </p:nvPr>
        </p:nvSpPr>
        <p:spPr/>
        <p:txBody>
          <a:bodyPr/>
          <a:lstStyle/>
          <a:p>
            <a:fld id="{0D67ABA4-DEFA-4FE6-BB79-593603CF5567}" type="slidenum">
              <a:rPr lang="en-CA" smtClean="0"/>
              <a:t>19</a:t>
            </a:fld>
            <a:endParaRPr lang="en-CA"/>
          </a:p>
        </p:txBody>
      </p:sp>
    </p:spTree>
    <p:extLst>
      <p:ext uri="{BB962C8B-B14F-4D97-AF65-F5344CB8AC3E}">
        <p14:creationId xmlns:p14="http://schemas.microsoft.com/office/powerpoint/2010/main" val="1859680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84" indent="-174284">
              <a:buFont typeface="Arial" panose="020B0604020202020204" pitchFamily="34" charset="0"/>
              <a:buChar char="•"/>
            </a:pPr>
            <a:r>
              <a:rPr lang="en-CA" dirty="0" smtClean="0"/>
              <a:t>In late 2014 CHAG and BCFSC noticed a trend of an increase in the number of landslides related to forestry road construction on the coast</a:t>
            </a:r>
          </a:p>
          <a:p>
            <a:pPr marL="174284" indent="-174284">
              <a:buFont typeface="Arial" panose="020B0604020202020204" pitchFamily="34" charset="0"/>
              <a:buChar char="•"/>
            </a:pPr>
            <a:r>
              <a:rPr lang="en-CA" dirty="0" smtClean="0"/>
              <a:t>Slides are</a:t>
            </a:r>
            <a:r>
              <a:rPr lang="en-CA" baseline="0" dirty="0" smtClean="0"/>
              <a:t> costly to industry / environment/people. </a:t>
            </a:r>
          </a:p>
          <a:p>
            <a:pPr marL="174284" indent="-174284">
              <a:buFont typeface="Arial" panose="020B0604020202020204" pitchFamily="34" charset="0"/>
              <a:buChar char="•"/>
            </a:pPr>
            <a:r>
              <a:rPr lang="en-CA" baseline="0" dirty="0" smtClean="0"/>
              <a:t>There has been </a:t>
            </a:r>
            <a:r>
              <a:rPr lang="en-CA" b="1" baseline="0" dirty="0" smtClean="0"/>
              <a:t>significant injuries / No fatalities </a:t>
            </a:r>
          </a:p>
          <a:p>
            <a:pPr marL="174284" indent="-174284">
              <a:buFont typeface="Arial" panose="020B0604020202020204" pitchFamily="34" charset="0"/>
              <a:buChar char="•"/>
            </a:pPr>
            <a:r>
              <a:rPr lang="en-CA" baseline="0" dirty="0" smtClean="0"/>
              <a:t>Operational and human/personal/environmental costs have been significant</a:t>
            </a:r>
          </a:p>
          <a:p>
            <a:pPr marL="174284" indent="-174284">
              <a:buFont typeface="Arial" panose="020B0604020202020204" pitchFamily="34" charset="0"/>
              <a:buChar char="•"/>
            </a:pPr>
            <a:r>
              <a:rPr lang="en-CA" b="1" dirty="0" smtClean="0"/>
              <a:t>Resulted in the formation of the Construction Initiated Slide Working Group (CISWG)</a:t>
            </a:r>
            <a:r>
              <a:rPr lang="en-CA" b="1" baseline="0" dirty="0" smtClean="0"/>
              <a:t>. </a:t>
            </a:r>
          </a:p>
        </p:txBody>
      </p:sp>
      <p:sp>
        <p:nvSpPr>
          <p:cNvPr id="4" name="Slide Number Placeholder 3"/>
          <p:cNvSpPr>
            <a:spLocks noGrp="1"/>
          </p:cNvSpPr>
          <p:nvPr>
            <p:ph type="sldNum" sz="quarter" idx="10"/>
          </p:nvPr>
        </p:nvSpPr>
        <p:spPr/>
        <p:txBody>
          <a:bodyPr/>
          <a:lstStyle/>
          <a:p>
            <a:fld id="{0D67ABA4-DEFA-4FE6-BB79-593603CF5567}" type="slidenum">
              <a:rPr lang="en-CA" smtClean="0"/>
              <a:t>2</a:t>
            </a:fld>
            <a:endParaRPr lang="en-CA" dirty="0"/>
          </a:p>
        </p:txBody>
      </p:sp>
    </p:spTree>
    <p:extLst>
      <p:ext uri="{BB962C8B-B14F-4D97-AF65-F5344CB8AC3E}">
        <p14:creationId xmlns:p14="http://schemas.microsoft.com/office/powerpoint/2010/main" val="1409107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CA" b="1" dirty="0" smtClean="0"/>
              <a:t>The Swiss cheese model </a:t>
            </a:r>
            <a:r>
              <a:rPr lang="en-CA" sz="1200" b="1" dirty="0"/>
              <a:t>illustrates that, although many layers of defense lie between hazards and accidents, there are flaws in each layer that, if aligned, can allow the accident to occur.</a:t>
            </a:r>
          </a:p>
          <a:p>
            <a:pPr defTabSz="929579">
              <a:defRPr/>
            </a:pPr>
            <a:r>
              <a:rPr lang="en-CA" sz="1200" b="1" dirty="0"/>
              <a:t>How would this relate to road construction and landslides? (equip failure, unknown ground types, poor safety briefing, operator inexperience, etc.  All are addressed as business processes, but all have potential holes.  If the holes align, losses can occur.)</a:t>
            </a:r>
          </a:p>
          <a:p>
            <a:endParaRPr lang="en-CA" dirty="0"/>
          </a:p>
        </p:txBody>
      </p:sp>
      <p:sp>
        <p:nvSpPr>
          <p:cNvPr id="4" name="Slide Number Placeholder 3"/>
          <p:cNvSpPr>
            <a:spLocks noGrp="1"/>
          </p:cNvSpPr>
          <p:nvPr>
            <p:ph type="sldNum" sz="quarter" idx="10"/>
          </p:nvPr>
        </p:nvSpPr>
        <p:spPr/>
        <p:txBody>
          <a:bodyPr/>
          <a:lstStyle/>
          <a:p>
            <a:fld id="{EA18C68A-D5BF-4D89-B775-BAEDF34632CB}" type="slidenum">
              <a:rPr lang="en-CA" smtClean="0"/>
              <a:t>20</a:t>
            </a:fld>
            <a:endParaRPr lang="en-CA"/>
          </a:p>
        </p:txBody>
      </p:sp>
    </p:spTree>
    <p:extLst>
      <p:ext uri="{BB962C8B-B14F-4D97-AF65-F5344CB8AC3E}">
        <p14:creationId xmlns:p14="http://schemas.microsoft.com/office/powerpoint/2010/main" val="1628967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Good time for engagement of room</a:t>
            </a:r>
          </a:p>
          <a:p>
            <a:pPr marL="174296" indent="-174296">
              <a:buFont typeface="Arial" panose="020B0604020202020204" pitchFamily="34" charset="0"/>
              <a:buChar char="•"/>
            </a:pPr>
            <a:r>
              <a:rPr lang="en-CA" dirty="0" smtClean="0"/>
              <a:t>Who knows someone who has died in the forest industry?  Make it personal; challenge the room at this point to take the lead; be the change , not the status quo.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21</a:t>
            </a:fld>
            <a:endParaRPr lang="en-CA"/>
          </a:p>
        </p:txBody>
      </p:sp>
    </p:spTree>
    <p:extLst>
      <p:ext uri="{BB962C8B-B14F-4D97-AF65-F5344CB8AC3E}">
        <p14:creationId xmlns:p14="http://schemas.microsoft.com/office/powerpoint/2010/main" val="2354322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1437" indent="-171437">
              <a:buFont typeface="Arial" panose="020B0604020202020204" pitchFamily="34" charset="0"/>
              <a:buChar char="•"/>
            </a:pPr>
            <a:r>
              <a:rPr lang="en-CA" dirty="0"/>
              <a:t>Employer must ensure health and safety of all workers all the workplace</a:t>
            </a:r>
          </a:p>
          <a:p>
            <a:pPr marL="595902" lvl="1" indent="-171437">
              <a:buFont typeface="Courier New" panose="02070309020205020404" pitchFamily="49" charset="0"/>
              <a:buChar char="o"/>
            </a:pPr>
            <a:r>
              <a:rPr lang="en-CA" dirty="0"/>
              <a:t>This is done through building a team to complete assessments, work plans and hiring qualified construction crews.</a:t>
            </a:r>
          </a:p>
          <a:p>
            <a:pPr marL="171437" indent="-171437">
              <a:buFont typeface="Arial" panose="020B0604020202020204" pitchFamily="34" charset="0"/>
              <a:buChar char="•"/>
            </a:pPr>
            <a:r>
              <a:rPr lang="en-CA" dirty="0"/>
              <a:t> Guidelines are established for professionals completing the assessments and plans to protect worker safety and establish expected due diligence through construction.</a:t>
            </a:r>
          </a:p>
          <a:p>
            <a:pPr marL="171437" indent="-171437" defTabSz="848929">
              <a:buFont typeface="Arial" panose="020B0604020202020204" pitchFamily="34" charset="0"/>
              <a:buChar char="•"/>
              <a:defRPr/>
            </a:pPr>
            <a:r>
              <a:rPr lang="en-CA" dirty="0" smtClean="0"/>
              <a:t>26.80 - Road or skid trail construction, including any blasting activity, must be carried out in a manner that prevents hang-ups, hanging broken tops or limbs, leaners, </a:t>
            </a:r>
            <a:r>
              <a:rPr lang="en-CA" dirty="0" err="1" smtClean="0"/>
              <a:t>sidebind</a:t>
            </a:r>
            <a:r>
              <a:rPr lang="en-CA" dirty="0" smtClean="0"/>
              <a:t> of pushed trees, or similar hazards which could endanger fallers or other workers.</a:t>
            </a:r>
          </a:p>
          <a:p>
            <a:pPr marL="171437" indent="-171437">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22</a:t>
            </a:fld>
            <a:endParaRPr lang="en-CA"/>
          </a:p>
        </p:txBody>
      </p:sp>
    </p:spTree>
    <p:extLst>
      <p:ext uri="{BB962C8B-B14F-4D97-AF65-F5344CB8AC3E}">
        <p14:creationId xmlns:p14="http://schemas.microsoft.com/office/powerpoint/2010/main" val="2354322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1437" indent="-171437">
              <a:buFont typeface="Arial" panose="020B0604020202020204" pitchFamily="34" charset="0"/>
              <a:buChar char="•"/>
            </a:pPr>
            <a:r>
              <a:rPr lang="en-CA" dirty="0"/>
              <a:t>Employer must ensure health and safety of all workers all the workplace</a:t>
            </a:r>
          </a:p>
          <a:p>
            <a:pPr marL="595902" lvl="1" indent="-171437">
              <a:buFont typeface="Courier New" panose="02070309020205020404" pitchFamily="49" charset="0"/>
              <a:buChar char="o"/>
            </a:pPr>
            <a:r>
              <a:rPr lang="en-CA" dirty="0"/>
              <a:t>This is done through building a team to completing assessments, work plans and hiring qualified construction crews.</a:t>
            </a:r>
          </a:p>
          <a:p>
            <a:pPr marL="171437" indent="-171437">
              <a:buFont typeface="Arial" panose="020B0604020202020204" pitchFamily="34" charset="0"/>
              <a:buChar char="•"/>
            </a:pPr>
            <a:r>
              <a:rPr lang="en-CA" dirty="0"/>
              <a:t> Guidelines are established for professionals completing the assessments and plans to protect worker safety and establish expected due diligence through construction.</a:t>
            </a:r>
          </a:p>
          <a:p>
            <a:pPr marL="171437" indent="-171437">
              <a:buFont typeface="Arial" panose="020B0604020202020204" pitchFamily="34" charset="0"/>
              <a:buChar char="•"/>
            </a:pPr>
            <a:r>
              <a:rPr lang="en-CA" dirty="0"/>
              <a:t>Professional responsibility.  Show leadership-find solutions.  The alternative:  fatality or injury.  Is this acceptable to you??</a:t>
            </a:r>
          </a:p>
          <a:p>
            <a:pPr marL="171437" indent="-171437">
              <a:buFont typeface="Arial" panose="020B0604020202020204" pitchFamily="34" charset="0"/>
              <a:buChar char="•"/>
            </a:pPr>
            <a:r>
              <a:rPr lang="en-CA" dirty="0"/>
              <a:t>Think of safety as a business process.   </a:t>
            </a:r>
          </a:p>
        </p:txBody>
      </p:sp>
      <p:sp>
        <p:nvSpPr>
          <p:cNvPr id="4" name="Slide Number Placeholder 3"/>
          <p:cNvSpPr>
            <a:spLocks noGrp="1"/>
          </p:cNvSpPr>
          <p:nvPr>
            <p:ph type="sldNum" sz="quarter" idx="10"/>
          </p:nvPr>
        </p:nvSpPr>
        <p:spPr/>
        <p:txBody>
          <a:bodyPr/>
          <a:lstStyle/>
          <a:p>
            <a:fld id="{0D67ABA4-DEFA-4FE6-BB79-593603CF5567}" type="slidenum">
              <a:rPr lang="en-CA" smtClean="0"/>
              <a:t>23</a:t>
            </a:fld>
            <a:endParaRPr lang="en-CA"/>
          </a:p>
        </p:txBody>
      </p:sp>
    </p:spTree>
    <p:extLst>
      <p:ext uri="{BB962C8B-B14F-4D97-AF65-F5344CB8AC3E}">
        <p14:creationId xmlns:p14="http://schemas.microsoft.com/office/powerpoint/2010/main" val="2354322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AF846F90-C3C6-4674-A245-758AE53A61CF}" type="slidenum">
              <a:rPr lang="en-CA" smtClean="0"/>
              <a:t>24</a:t>
            </a:fld>
            <a:endParaRPr lang="en-CA"/>
          </a:p>
        </p:txBody>
      </p:sp>
    </p:spTree>
    <p:extLst>
      <p:ext uri="{BB962C8B-B14F-4D97-AF65-F5344CB8AC3E}">
        <p14:creationId xmlns:p14="http://schemas.microsoft.com/office/powerpoint/2010/main" val="3766442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-key in on “</a:t>
            </a:r>
            <a:r>
              <a:rPr lang="en-CA" b="1" dirty="0"/>
              <a:t>t</a:t>
            </a:r>
            <a:r>
              <a:rPr lang="en-CA" b="1" dirty="0" smtClean="0"/>
              <a:t>wo-way”.  </a:t>
            </a:r>
            <a:r>
              <a:rPr lang="en-CA" dirty="0" smtClean="0"/>
              <a:t>Discussed more later in this section (active listening).</a:t>
            </a:r>
          </a:p>
          <a:p>
            <a:r>
              <a:rPr lang="en-CA" dirty="0" smtClean="0"/>
              <a:t>-”</a:t>
            </a:r>
            <a:r>
              <a:rPr lang="en-CA" b="1" dirty="0" smtClean="0"/>
              <a:t>cannot operate</a:t>
            </a:r>
            <a:r>
              <a:rPr lang="en-CA" dirty="0" smtClean="0"/>
              <a:t>” is  critical.  Speaks to business process and safety.  Poor communication can result in losses, including monetary, human, environmental, etc.</a:t>
            </a:r>
            <a:endParaRPr lang="en-CA" dirty="0"/>
          </a:p>
        </p:txBody>
      </p:sp>
      <p:sp>
        <p:nvSpPr>
          <p:cNvPr id="4" name="Slide Number Placeholder 3"/>
          <p:cNvSpPr>
            <a:spLocks noGrp="1"/>
          </p:cNvSpPr>
          <p:nvPr>
            <p:ph type="sldNum" sz="quarter" idx="10"/>
          </p:nvPr>
        </p:nvSpPr>
        <p:spPr/>
        <p:txBody>
          <a:bodyPr/>
          <a:lstStyle/>
          <a:p>
            <a:fld id="{AF846F90-C3C6-4674-A245-758AE53A61CF}" type="slidenum">
              <a:rPr lang="en-CA" smtClean="0"/>
              <a:t>25</a:t>
            </a:fld>
            <a:endParaRPr lang="en-CA"/>
          </a:p>
        </p:txBody>
      </p:sp>
    </p:spTree>
    <p:extLst>
      <p:ext uri="{BB962C8B-B14F-4D97-AF65-F5344CB8AC3E}">
        <p14:creationId xmlns:p14="http://schemas.microsoft.com/office/powerpoint/2010/main" val="329450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Tx/>
              <a:buFont typeface="Arial" panose="020B0604020202020204" pitchFamily="34" charset="0"/>
              <a:buNone/>
            </a:pPr>
            <a:r>
              <a:rPr lang="en-CA" dirty="0" smtClean="0">
                <a:latin typeface="Arial" panose="020B0604020202020204" pitchFamily="34" charset="0"/>
                <a:cs typeface="Arial" panose="020B0604020202020204" pitchFamily="34" charset="0"/>
              </a:rPr>
              <a:t>Communication has many forms, including:</a:t>
            </a:r>
          </a:p>
          <a:p>
            <a:pPr>
              <a:buClrTx/>
              <a:buFont typeface="Arial" panose="020B0604020202020204" pitchFamily="34" charset="0"/>
              <a:buChar char="•"/>
            </a:pPr>
            <a:r>
              <a:rPr lang="en-CA" dirty="0" smtClean="0">
                <a:latin typeface="Arial" panose="020B0604020202020204" pitchFamily="34" charset="0"/>
                <a:cs typeface="Arial" panose="020B0604020202020204" pitchFamily="34" charset="0"/>
              </a:rPr>
              <a:t>Verbal</a:t>
            </a:r>
          </a:p>
          <a:p>
            <a:pPr>
              <a:buClrTx/>
              <a:buFont typeface="Arial" panose="020B0604020202020204" pitchFamily="34" charset="0"/>
              <a:buChar char="•"/>
            </a:pPr>
            <a:r>
              <a:rPr lang="en-CA" dirty="0" smtClean="0">
                <a:latin typeface="Arial" panose="020B0604020202020204" pitchFamily="34" charset="0"/>
                <a:cs typeface="Arial" panose="020B0604020202020204" pitchFamily="34" charset="0"/>
              </a:rPr>
              <a:t>Written</a:t>
            </a:r>
          </a:p>
          <a:p>
            <a:pPr>
              <a:buClrTx/>
              <a:buFont typeface="Arial" panose="020B0604020202020204" pitchFamily="34" charset="0"/>
              <a:buChar char="•"/>
            </a:pPr>
            <a:r>
              <a:rPr lang="en-CA" dirty="0" smtClean="0">
                <a:latin typeface="Arial" panose="020B0604020202020204" pitchFamily="34" charset="0"/>
                <a:cs typeface="Arial" panose="020B0604020202020204" pitchFamily="34" charset="0"/>
              </a:rPr>
              <a:t>Visual (like this presentation)</a:t>
            </a:r>
          </a:p>
          <a:p>
            <a:pPr>
              <a:buClrTx/>
              <a:buFont typeface="Arial" panose="020B0604020202020204" pitchFamily="34" charset="0"/>
              <a:buChar char="•"/>
            </a:pPr>
            <a:r>
              <a:rPr lang="en-CA" dirty="0" smtClean="0">
                <a:latin typeface="Arial" panose="020B0604020202020204" pitchFamily="34" charset="0"/>
                <a:cs typeface="Arial" panose="020B0604020202020204" pitchFamily="34" charset="0"/>
              </a:rPr>
              <a:t>Individual</a:t>
            </a:r>
          </a:p>
          <a:p>
            <a:pPr>
              <a:buClrTx/>
              <a:buFont typeface="Arial" panose="020B0604020202020204" pitchFamily="34" charset="0"/>
              <a:buChar char="•"/>
            </a:pPr>
            <a:r>
              <a:rPr lang="en-CA" dirty="0" smtClean="0">
                <a:latin typeface="Arial" panose="020B0604020202020204" pitchFamily="34" charset="0"/>
                <a:cs typeface="Arial" panose="020B0604020202020204" pitchFamily="34" charset="0"/>
              </a:rPr>
              <a:t>Group</a:t>
            </a:r>
          </a:p>
          <a:p>
            <a:pPr>
              <a:buClrTx/>
              <a:buFont typeface="Arial" panose="020B0604020202020204" pitchFamily="34" charset="0"/>
              <a:buChar char="•"/>
            </a:pPr>
            <a:r>
              <a:rPr lang="en-CA" dirty="0" smtClean="0">
                <a:latin typeface="Arial" panose="020B0604020202020204" pitchFamily="34" charset="0"/>
                <a:cs typeface="Arial" panose="020B0604020202020204" pitchFamily="34" charset="0"/>
              </a:rPr>
              <a:t>Example: Hand signals- used </a:t>
            </a:r>
            <a:r>
              <a:rPr lang="en-CA" dirty="0" err="1" smtClean="0">
                <a:latin typeface="Arial" panose="020B0604020202020204" pitchFamily="34" charset="0"/>
                <a:cs typeface="Arial" panose="020B0604020202020204" pitchFamily="34" charset="0"/>
              </a:rPr>
              <a:t>alot</a:t>
            </a:r>
            <a:r>
              <a:rPr lang="en-CA" dirty="0" smtClean="0">
                <a:latin typeface="Arial" panose="020B0604020202020204" pitchFamily="34" charset="0"/>
                <a:cs typeface="Arial" panose="020B0604020202020204" pitchFamily="34" charset="0"/>
              </a:rPr>
              <a:t> between</a:t>
            </a:r>
            <a:r>
              <a:rPr lang="en-CA" baseline="0" dirty="0" smtClean="0">
                <a:latin typeface="Arial" panose="020B0604020202020204" pitchFamily="34" charset="0"/>
                <a:cs typeface="Arial" panose="020B0604020202020204" pitchFamily="34" charset="0"/>
              </a:rPr>
              <a:t> excavators and ground crews; know and understand them before works starts.</a:t>
            </a:r>
          </a:p>
          <a:p>
            <a:pPr>
              <a:buClrTx/>
              <a:buFont typeface="Arial" panose="020B0604020202020204" pitchFamily="34" charset="0"/>
              <a:buChar char="•"/>
            </a:pPr>
            <a:r>
              <a:rPr lang="en-CA" dirty="0" smtClean="0">
                <a:latin typeface="Arial" panose="020B0604020202020204" pitchFamily="34" charset="0"/>
                <a:cs typeface="Arial" panose="020B0604020202020204" pitchFamily="34" charset="0"/>
              </a:rPr>
              <a:t>for challenging projects or sections, perhaps  you might consider an extra field visit to verify the plan and confirm the messaging that will be given at the pre-work </a:t>
            </a:r>
          </a:p>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26</a:t>
            </a:fld>
            <a:endParaRPr lang="en-CA"/>
          </a:p>
        </p:txBody>
      </p:sp>
    </p:spTree>
    <p:extLst>
      <p:ext uri="{BB962C8B-B14F-4D97-AF65-F5344CB8AC3E}">
        <p14:creationId xmlns:p14="http://schemas.microsoft.com/office/powerpoint/2010/main" val="13124037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-treat all workers as professionals with valuable input and feedback.  </a:t>
            </a:r>
          </a:p>
          <a:p>
            <a:r>
              <a:rPr lang="en-CA" dirty="0" smtClean="0"/>
              <a:t>-be an</a:t>
            </a:r>
            <a:r>
              <a:rPr lang="en-CA" baseline="0" dirty="0" smtClean="0"/>
              <a:t> active listener.</a:t>
            </a:r>
          </a:p>
          <a:p>
            <a:r>
              <a:rPr lang="en-CA" dirty="0" smtClean="0"/>
              <a:t>-Be open to providing and receiving information, and treating all feedback with due professional respect.</a:t>
            </a:r>
            <a:endParaRPr lang="en-CA" dirty="0"/>
          </a:p>
        </p:txBody>
      </p:sp>
      <p:sp>
        <p:nvSpPr>
          <p:cNvPr id="4" name="Slide Number Placeholder 3"/>
          <p:cNvSpPr>
            <a:spLocks noGrp="1"/>
          </p:cNvSpPr>
          <p:nvPr>
            <p:ph type="sldNum" sz="quarter" idx="10"/>
          </p:nvPr>
        </p:nvSpPr>
        <p:spPr/>
        <p:txBody>
          <a:bodyPr/>
          <a:lstStyle/>
          <a:p>
            <a:fld id="{AF846F90-C3C6-4674-A245-758AE53A61CF}" type="slidenum">
              <a:rPr lang="en-CA" smtClean="0"/>
              <a:t>27</a:t>
            </a:fld>
            <a:endParaRPr lang="en-CA"/>
          </a:p>
        </p:txBody>
      </p:sp>
    </p:spTree>
    <p:extLst>
      <p:ext uri="{BB962C8B-B14F-4D97-AF65-F5344CB8AC3E}">
        <p14:creationId xmlns:p14="http://schemas.microsoft.com/office/powerpoint/2010/main" val="3322057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Tx/>
              <a:buFont typeface="Arial" panose="020B0604020202020204" pitchFamily="34" charset="0"/>
              <a:buChar char="•"/>
            </a:pPr>
            <a:r>
              <a:rPr lang="en-CA" dirty="0" smtClean="0">
                <a:latin typeface="Arial" panose="020B0604020202020204" pitchFamily="34" charset="0"/>
                <a:cs typeface="Arial" panose="020B0604020202020204" pitchFamily="34" charset="0"/>
              </a:rPr>
              <a:t>Allow everyone the opportunity to communicate in different ways.  Some people might not speak up in a group, but may be more apt to raise concerns, questions or ideas one on one.</a:t>
            </a:r>
          </a:p>
          <a:p>
            <a:pPr>
              <a:buClrTx/>
              <a:buFont typeface="Arial" panose="020B0604020202020204" pitchFamily="34" charset="0"/>
              <a:buChar char="•"/>
            </a:pPr>
            <a:r>
              <a:rPr lang="en-CA" dirty="0" smtClean="0">
                <a:latin typeface="Arial" panose="020B0604020202020204" pitchFamily="34" charset="0"/>
                <a:cs typeface="Arial" panose="020B0604020202020204" pitchFamily="34" charset="0"/>
              </a:rPr>
              <a:t>Allow many opportunities for everyone to communicate throughout all phases of the project, and every day.</a:t>
            </a:r>
          </a:p>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28</a:t>
            </a:fld>
            <a:endParaRPr lang="en-CA"/>
          </a:p>
        </p:txBody>
      </p:sp>
    </p:spTree>
    <p:extLst>
      <p:ext uri="{BB962C8B-B14F-4D97-AF65-F5344CB8AC3E}">
        <p14:creationId xmlns:p14="http://schemas.microsoft.com/office/powerpoint/2010/main" val="24042070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Use this knowledge to improve performance and results.</a:t>
            </a:r>
          </a:p>
          <a:p>
            <a:r>
              <a:rPr lang="en-CA" dirty="0" smtClean="0"/>
              <a:t>En</a:t>
            </a:r>
            <a:r>
              <a:rPr lang="en-CA" baseline="0" dirty="0" smtClean="0"/>
              <a:t>sure that professionally, we are closing the loop and providing feedback.  </a:t>
            </a:r>
          </a:p>
          <a:p>
            <a:r>
              <a:rPr lang="en-CA" baseline="0" dirty="0" smtClean="0"/>
              <a:t>If you are a professional that receives feedback from any one at any level, never disregard it.</a:t>
            </a:r>
            <a:endParaRPr lang="en-CA" dirty="0" smtClean="0"/>
          </a:p>
        </p:txBody>
      </p:sp>
      <p:sp>
        <p:nvSpPr>
          <p:cNvPr id="4" name="Slide Number Placeholder 3"/>
          <p:cNvSpPr>
            <a:spLocks noGrp="1"/>
          </p:cNvSpPr>
          <p:nvPr>
            <p:ph type="sldNum" sz="quarter" idx="10"/>
          </p:nvPr>
        </p:nvSpPr>
        <p:spPr/>
        <p:txBody>
          <a:bodyPr/>
          <a:lstStyle/>
          <a:p>
            <a:fld id="{0D67ABA4-DEFA-4FE6-BB79-593603CF5567}" type="slidenum">
              <a:rPr lang="en-CA" smtClean="0"/>
              <a:t>29</a:t>
            </a:fld>
            <a:endParaRPr lang="en-CA"/>
          </a:p>
        </p:txBody>
      </p:sp>
    </p:spTree>
    <p:extLst>
      <p:ext uri="{BB962C8B-B14F-4D97-AF65-F5344CB8AC3E}">
        <p14:creationId xmlns:p14="http://schemas.microsoft.com/office/powerpoint/2010/main" val="3911680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r>
              <a:rPr lang="en-CA" dirty="0" smtClean="0"/>
              <a:t>-Sponsored by CHAG</a:t>
            </a:r>
          </a:p>
          <a:p>
            <a:r>
              <a:rPr lang="en-CA" dirty="0" smtClean="0"/>
              <a:t>-Supported by BCFSC</a:t>
            </a:r>
          </a:p>
          <a:p>
            <a:r>
              <a:rPr lang="en-CA" dirty="0" smtClean="0"/>
              <a:t>-Focused group with support from </a:t>
            </a:r>
            <a:r>
              <a:rPr lang="en-CA" dirty="0" err="1" smtClean="0"/>
              <a:t>Worksafe</a:t>
            </a:r>
            <a:r>
              <a:rPr lang="en-CA" dirty="0" smtClean="0"/>
              <a:t> BC</a:t>
            </a:r>
          </a:p>
          <a:p>
            <a:r>
              <a:rPr lang="en-CA" dirty="0" smtClean="0"/>
              <a:t>-this presentation is one of several initiatives of the CISWG (operator awareness session, </a:t>
            </a:r>
            <a:r>
              <a:rPr lang="en-CA" dirty="0" err="1" smtClean="0"/>
              <a:t>etc</a:t>
            </a:r>
            <a:r>
              <a:rPr lang="en-CA" dirty="0" smtClean="0"/>
              <a:t>)</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3</a:t>
            </a:fld>
            <a:endParaRPr lang="en-CA" dirty="0"/>
          </a:p>
        </p:txBody>
      </p:sp>
    </p:spTree>
    <p:extLst>
      <p:ext uri="{BB962C8B-B14F-4D97-AF65-F5344CB8AC3E}">
        <p14:creationId xmlns:p14="http://schemas.microsoft.com/office/powerpoint/2010/main" val="3236928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u="sng" dirty="0"/>
              <a:t>This includes</a:t>
            </a:r>
            <a:r>
              <a:rPr lang="en-CA" sz="1200" dirty="0"/>
              <a:t>: </a:t>
            </a:r>
          </a:p>
          <a:p>
            <a:pPr>
              <a:buFont typeface="Arial" panose="020B0604020202020204" pitchFamily="34" charset="0"/>
              <a:buChar char="•"/>
            </a:pPr>
            <a:r>
              <a:rPr lang="en-CA" sz="1200" dirty="0"/>
              <a:t>informing the owner of the operation of the steps required in order for a member to be responsible for the constructed works; </a:t>
            </a:r>
          </a:p>
          <a:p>
            <a:pPr>
              <a:buFont typeface="Arial" panose="020B0604020202020204" pitchFamily="34" charset="0"/>
              <a:buChar char="•"/>
            </a:pPr>
            <a:r>
              <a:rPr lang="en-CA" sz="1200" dirty="0"/>
              <a:t>maintaining communication with the owner of the operation and among other team members.</a:t>
            </a:r>
          </a:p>
          <a:p>
            <a:pPr>
              <a:buFont typeface="Arial" panose="020B0604020202020204" pitchFamily="34" charset="0"/>
              <a:buChar char="•"/>
            </a:pPr>
            <a:r>
              <a:rPr lang="en-CA" sz="1200" dirty="0"/>
              <a:t>coordinating specific tasks including field layout, specialist assessments, surveys and design. </a:t>
            </a:r>
          </a:p>
          <a:p>
            <a:pPr>
              <a:buFont typeface="Arial" panose="020B0604020202020204" pitchFamily="34" charset="0"/>
              <a:buChar char="•"/>
            </a:pPr>
            <a:r>
              <a:rPr lang="en-CA" sz="1200" dirty="0"/>
              <a:t>Receiving feedback and adjusting accordingly (continuous </a:t>
            </a:r>
            <a:r>
              <a:rPr lang="en-CA" sz="1200" dirty="0" err="1"/>
              <a:t>inprovement</a:t>
            </a:r>
            <a:r>
              <a:rPr lang="en-CA" sz="1200" dirty="0"/>
              <a:t>)</a:t>
            </a:r>
          </a:p>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30</a:t>
            </a:fld>
            <a:endParaRPr lang="en-CA"/>
          </a:p>
        </p:txBody>
      </p:sp>
    </p:spTree>
    <p:extLst>
      <p:ext uri="{BB962C8B-B14F-4D97-AF65-F5344CB8AC3E}">
        <p14:creationId xmlns:p14="http://schemas.microsoft.com/office/powerpoint/2010/main" val="3911046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Interactive slide if it fits the room.  Ask the group to speak to the questions.</a:t>
            </a:r>
          </a:p>
          <a:p>
            <a:endParaRPr lang="en-CA" dirty="0" smtClean="0"/>
          </a:p>
          <a:p>
            <a:r>
              <a:rPr lang="en-CA" dirty="0" smtClean="0"/>
              <a:t>Don’t wait until its too late to ask for help.  If you are unsure, it’s probably a good indicator that you should be asking for help.</a:t>
            </a:r>
          </a:p>
          <a:p>
            <a:r>
              <a:rPr lang="en-CA" dirty="0" smtClean="0"/>
              <a:t>If you are asked to</a:t>
            </a:r>
            <a:r>
              <a:rPr lang="en-CA" baseline="0" dirty="0" smtClean="0"/>
              <a:t> provide clarity, do so in a respectful manner, and be thankful that someone took the time to stop and ask for help.  It’s not always easy to ask for help.  It can be humiliating, and its up to all of us to foster a culture that promotes open communications up and down and doesn’t make people feel humiliated or minimized. </a:t>
            </a:r>
          </a:p>
          <a:p>
            <a:pPr marL="174296" indent="-174296">
              <a:buFont typeface="Arial" panose="020B0604020202020204" pitchFamily="34" charset="0"/>
              <a:buChar char="•"/>
            </a:pPr>
            <a:r>
              <a:rPr lang="en-CA" baseline="0" dirty="0" smtClean="0"/>
              <a:t>If the plan needs to be changed ,ensure the correct professionals are consulted</a:t>
            </a:r>
            <a:endParaRPr lang="en-CA" dirty="0"/>
          </a:p>
        </p:txBody>
      </p:sp>
      <p:sp>
        <p:nvSpPr>
          <p:cNvPr id="4" name="Slide Number Placeholder 3"/>
          <p:cNvSpPr>
            <a:spLocks noGrp="1"/>
          </p:cNvSpPr>
          <p:nvPr>
            <p:ph type="sldNum" sz="quarter" idx="10"/>
          </p:nvPr>
        </p:nvSpPr>
        <p:spPr/>
        <p:txBody>
          <a:bodyPr/>
          <a:lstStyle/>
          <a:p>
            <a:fld id="{AF846F90-C3C6-4674-A245-758AE53A61CF}" type="slidenum">
              <a:rPr lang="en-CA" smtClean="0"/>
              <a:t>31</a:t>
            </a:fld>
            <a:endParaRPr lang="en-CA"/>
          </a:p>
        </p:txBody>
      </p:sp>
    </p:spTree>
    <p:extLst>
      <p:ext uri="{BB962C8B-B14F-4D97-AF65-F5344CB8AC3E}">
        <p14:creationId xmlns:p14="http://schemas.microsoft.com/office/powerpoint/2010/main" val="11720636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-you have to go home each night and live with your decisions.</a:t>
            </a:r>
            <a:r>
              <a:rPr lang="en-CA" baseline="0" dirty="0" smtClean="0"/>
              <a:t>  Make sure you can do that.  No regrets.</a:t>
            </a:r>
            <a:endParaRPr lang="en-CA" dirty="0"/>
          </a:p>
        </p:txBody>
      </p:sp>
      <p:sp>
        <p:nvSpPr>
          <p:cNvPr id="4" name="Slide Number Placeholder 3"/>
          <p:cNvSpPr>
            <a:spLocks noGrp="1"/>
          </p:cNvSpPr>
          <p:nvPr>
            <p:ph type="sldNum" sz="quarter" idx="10"/>
          </p:nvPr>
        </p:nvSpPr>
        <p:spPr/>
        <p:txBody>
          <a:bodyPr/>
          <a:lstStyle/>
          <a:p>
            <a:fld id="{AF846F90-C3C6-4674-A245-758AE53A61CF}" type="slidenum">
              <a:rPr lang="en-CA" smtClean="0"/>
              <a:t>32</a:t>
            </a:fld>
            <a:endParaRPr lang="en-CA"/>
          </a:p>
        </p:txBody>
      </p:sp>
    </p:spTree>
    <p:extLst>
      <p:ext uri="{BB962C8B-B14F-4D97-AF65-F5344CB8AC3E}">
        <p14:creationId xmlns:p14="http://schemas.microsoft.com/office/powerpoint/2010/main" val="9029653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-you have to go home each night and live with your decisions.</a:t>
            </a:r>
            <a:r>
              <a:rPr lang="en-CA" baseline="0" dirty="0" smtClean="0"/>
              <a:t>  Make sure you can do that.  No regrets.</a:t>
            </a:r>
            <a:endParaRPr lang="en-CA" dirty="0"/>
          </a:p>
        </p:txBody>
      </p:sp>
      <p:sp>
        <p:nvSpPr>
          <p:cNvPr id="4" name="Slide Number Placeholder 3"/>
          <p:cNvSpPr>
            <a:spLocks noGrp="1"/>
          </p:cNvSpPr>
          <p:nvPr>
            <p:ph type="sldNum" sz="quarter" idx="10"/>
          </p:nvPr>
        </p:nvSpPr>
        <p:spPr/>
        <p:txBody>
          <a:bodyPr/>
          <a:lstStyle/>
          <a:p>
            <a:fld id="{AF846F90-C3C6-4674-A245-758AE53A61CF}" type="slidenum">
              <a:rPr lang="en-CA" smtClean="0"/>
              <a:t>33</a:t>
            </a:fld>
            <a:endParaRPr lang="en-CA"/>
          </a:p>
        </p:txBody>
      </p:sp>
    </p:spTree>
    <p:extLst>
      <p:ext uri="{BB962C8B-B14F-4D97-AF65-F5344CB8AC3E}">
        <p14:creationId xmlns:p14="http://schemas.microsoft.com/office/powerpoint/2010/main" val="9029653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defTabSz="929579">
              <a:buFont typeface="Arial" panose="020B0604020202020204" pitchFamily="34" charset="0"/>
              <a:buChar char="•"/>
              <a:defRPr/>
            </a:pPr>
            <a:r>
              <a:rPr lang="en-CA" dirty="0"/>
              <a:t>There is typically</a:t>
            </a:r>
            <a:r>
              <a:rPr lang="en-CA" baseline="0" dirty="0"/>
              <a:t> a very </a:t>
            </a:r>
            <a:r>
              <a:rPr lang="en-CA" b="1" baseline="0" dirty="0"/>
              <a:t>comprehensive process</a:t>
            </a:r>
            <a:r>
              <a:rPr lang="en-CA" baseline="0" dirty="0"/>
              <a:t> involved with road planning and development. </a:t>
            </a:r>
          </a:p>
          <a:p>
            <a:pPr marL="174296" indent="-174296" defTabSz="929579">
              <a:buFont typeface="Arial" panose="020B0604020202020204" pitchFamily="34" charset="0"/>
              <a:buChar char="•"/>
              <a:defRPr/>
            </a:pPr>
            <a:r>
              <a:rPr lang="en-CA" baseline="0" dirty="0"/>
              <a:t>The planning process is </a:t>
            </a:r>
            <a:r>
              <a:rPr lang="en-CA" b="1" baseline="0" dirty="0"/>
              <a:t>to ensure the construction meets the objectives of the overall timber development plan and that road design and safety is maintained</a:t>
            </a:r>
            <a:r>
              <a:rPr lang="en-CA" baseline="0" dirty="0"/>
              <a:t> throughout the process. </a:t>
            </a:r>
          </a:p>
          <a:p>
            <a:pPr marL="174296" indent="-174296" defTabSz="929579">
              <a:buFont typeface="Arial" panose="020B0604020202020204" pitchFamily="34" charset="0"/>
              <a:buChar char="•"/>
              <a:defRPr/>
            </a:pPr>
            <a:r>
              <a:rPr lang="en-CA" dirty="0"/>
              <a:t>Integral</a:t>
            </a:r>
            <a:r>
              <a:rPr lang="en-CA" baseline="0" dirty="0"/>
              <a:t> to the planning and development process are </a:t>
            </a:r>
            <a:r>
              <a:rPr lang="en-CA" b="1" baseline="0" dirty="0"/>
              <a:t>key individuals</a:t>
            </a:r>
            <a:r>
              <a:rPr lang="en-CA" baseline="0" dirty="0"/>
              <a:t> and organizations. </a:t>
            </a:r>
          </a:p>
          <a:p>
            <a:pPr marL="174296" indent="-174296" defTabSz="929579">
              <a:buFont typeface="Arial" panose="020B0604020202020204" pitchFamily="34" charset="0"/>
              <a:buChar char="•"/>
              <a:defRPr/>
            </a:pPr>
            <a:r>
              <a:rPr lang="en-CA" baseline="0" dirty="0"/>
              <a:t>These include the </a:t>
            </a:r>
            <a:r>
              <a:rPr lang="en-CA" b="1" baseline="0" dirty="0"/>
              <a:t>licensee staff, government agencies, contractors, and professionals/specialists </a:t>
            </a:r>
            <a:r>
              <a:rPr lang="en-CA" baseline="0" dirty="0"/>
              <a:t>(i.e. </a:t>
            </a:r>
            <a:r>
              <a:rPr lang="en-CA" baseline="0" dirty="0" err="1"/>
              <a:t>PGeo</a:t>
            </a:r>
            <a:r>
              <a:rPr lang="en-CA" baseline="0" dirty="0"/>
              <a:t>, PEng, RPF, RFT etc.). </a:t>
            </a:r>
          </a:p>
          <a:p>
            <a:pPr marL="174296" indent="-174296" defTabSz="929579">
              <a:buFont typeface="Arial" panose="020B0604020202020204" pitchFamily="34" charset="0"/>
              <a:buChar char="•"/>
              <a:defRPr/>
            </a:pPr>
            <a:r>
              <a:rPr lang="en-CA" baseline="0" dirty="0"/>
              <a:t>All these individuals are </a:t>
            </a:r>
            <a:r>
              <a:rPr lang="en-CA" b="1" baseline="0" dirty="0"/>
              <a:t>part of a team </a:t>
            </a:r>
            <a:r>
              <a:rPr lang="en-CA" baseline="0" dirty="0"/>
              <a:t>who are responsible to ensure the development </a:t>
            </a:r>
            <a:r>
              <a:rPr lang="en-CA" b="1" baseline="0" dirty="0"/>
              <a:t>work goes according to plan and is done in a safe and effective manner</a:t>
            </a:r>
            <a:r>
              <a:rPr lang="en-CA" baseline="0" dirty="0"/>
              <a:t>.  </a:t>
            </a:r>
          </a:p>
          <a:p>
            <a:pPr marL="174296" indent="-174296" defTabSz="929579">
              <a:buFont typeface="Arial" panose="020B0604020202020204" pitchFamily="34" charset="0"/>
              <a:buChar char="•"/>
              <a:defRPr/>
            </a:pPr>
            <a:r>
              <a:rPr lang="en-CA" baseline="0" dirty="0"/>
              <a:t>Contractors/Operators are typically very knowledgeable and have developed skill sets regarding road construction.</a:t>
            </a:r>
          </a:p>
          <a:p>
            <a:pPr marL="174296" indent="-174296" defTabSz="929579">
              <a:buFont typeface="Arial" panose="020B0604020202020204" pitchFamily="34" charset="0"/>
              <a:buChar char="•"/>
              <a:defRPr/>
            </a:pPr>
            <a:r>
              <a:rPr lang="en-CA" baseline="0" dirty="0"/>
              <a:t>This </a:t>
            </a:r>
            <a:r>
              <a:rPr lang="en-CA" b="1" baseline="0" dirty="0"/>
              <a:t>knowledge and skill is critical </a:t>
            </a:r>
            <a:r>
              <a:rPr lang="en-CA" baseline="0" dirty="0"/>
              <a:t>in terms of both team participation and slide prevention. </a:t>
            </a:r>
          </a:p>
          <a:p>
            <a:pPr marL="174296" indent="-174296" defTabSz="929579">
              <a:buFont typeface="Arial" panose="020B0604020202020204" pitchFamily="34" charset="0"/>
              <a:buChar char="•"/>
              <a:defRPr/>
            </a:pPr>
            <a:r>
              <a:rPr lang="en-CA" baseline="0" dirty="0"/>
              <a:t>Applies to reactivation and deactivation as well.</a:t>
            </a:r>
            <a:endParaRPr lang="en-CA" dirty="0"/>
          </a:p>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35</a:t>
            </a:fld>
            <a:endParaRPr lang="en-CA"/>
          </a:p>
        </p:txBody>
      </p:sp>
    </p:spTree>
    <p:extLst>
      <p:ext uri="{BB962C8B-B14F-4D97-AF65-F5344CB8AC3E}">
        <p14:creationId xmlns:p14="http://schemas.microsoft.com/office/powerpoint/2010/main" val="26919132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29469">
              <a:defRPr/>
            </a:pPr>
            <a:endParaRPr lang="en-CA" dirty="0"/>
          </a:p>
          <a:p>
            <a:pPr marL="171450" lvl="1" indent="-171450" defTabSz="929469">
              <a:buFont typeface="Arial" panose="020B0604020202020204" pitchFamily="34" charset="0"/>
              <a:buChar char="•"/>
              <a:defRPr/>
            </a:pPr>
            <a:r>
              <a:rPr lang="en-CA" dirty="0"/>
              <a:t>Ensure road location addresses present and future plans and operational requirements. </a:t>
            </a:r>
          </a:p>
          <a:p>
            <a:pPr marL="171450" lvl="1" indent="-171450" defTabSz="929469">
              <a:buFont typeface="Arial" panose="020B0604020202020204" pitchFamily="34" charset="0"/>
              <a:buChar char="•"/>
              <a:defRPr/>
            </a:pPr>
            <a:r>
              <a:rPr lang="en-CA" dirty="0"/>
              <a:t>If areas are noted that cause concern look at identifying</a:t>
            </a:r>
            <a:r>
              <a:rPr lang="en-CA" baseline="0" dirty="0"/>
              <a:t> optional routes for future field verification. </a:t>
            </a:r>
          </a:p>
          <a:p>
            <a:pPr marL="171450" lvl="1" indent="-171450" defTabSz="929469">
              <a:buFont typeface="Arial" panose="020B0604020202020204" pitchFamily="34" charset="0"/>
              <a:buChar char="•"/>
              <a:defRPr/>
            </a:pPr>
            <a:r>
              <a:rPr lang="en-CA" baseline="0" dirty="0"/>
              <a:t>Depending on the circumstances alternative harvesting methods may have to be considered at the planning stage if road location, operational constraints and safety requirements do meet development objectives.  </a:t>
            </a:r>
            <a:endParaRPr lang="en-CA" dirty="0"/>
          </a:p>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36</a:t>
            </a:fld>
            <a:endParaRPr lang="en-CA"/>
          </a:p>
        </p:txBody>
      </p:sp>
    </p:spTree>
    <p:extLst>
      <p:ext uri="{BB962C8B-B14F-4D97-AF65-F5344CB8AC3E}">
        <p14:creationId xmlns:p14="http://schemas.microsoft.com/office/powerpoint/2010/main" val="31592235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Existing Higher Level Plans, </a:t>
            </a:r>
            <a:r>
              <a:rPr lang="en-CA" baseline="0" dirty="0"/>
              <a:t>Watershed Assessments,</a:t>
            </a:r>
            <a:r>
              <a:rPr lang="en-CA" dirty="0"/>
              <a:t> Terrain Classification, Biodiversity, Fish Habitat</a:t>
            </a:r>
          </a:p>
          <a:p>
            <a:r>
              <a:rPr lang="en-CA" dirty="0"/>
              <a:t>Largely done by Planning Department; Coordinating Member (CM) or Coordinating Registered Professional (CRP)</a:t>
            </a:r>
          </a:p>
        </p:txBody>
      </p:sp>
      <p:sp>
        <p:nvSpPr>
          <p:cNvPr id="4" name="Slide Number Placeholder 3"/>
          <p:cNvSpPr>
            <a:spLocks noGrp="1"/>
          </p:cNvSpPr>
          <p:nvPr>
            <p:ph type="sldNum" sz="quarter" idx="10"/>
          </p:nvPr>
        </p:nvSpPr>
        <p:spPr/>
        <p:txBody>
          <a:bodyPr/>
          <a:lstStyle/>
          <a:p>
            <a:fld id="{0D67ABA4-DEFA-4FE6-BB79-593603CF5567}" type="slidenum">
              <a:rPr lang="en-CA" smtClean="0"/>
              <a:t>37</a:t>
            </a:fld>
            <a:endParaRPr lang="en-CA"/>
          </a:p>
        </p:txBody>
      </p:sp>
    </p:spTree>
    <p:extLst>
      <p:ext uri="{BB962C8B-B14F-4D97-AF65-F5344CB8AC3E}">
        <p14:creationId xmlns:p14="http://schemas.microsoft.com/office/powerpoint/2010/main" val="31592235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 </a:t>
            </a:r>
            <a:r>
              <a:rPr lang="en-CA" dirty="0"/>
              <a:t>Coordinating Member (CM) or Coordinating Registered Professional (CRP)</a:t>
            </a:r>
          </a:p>
        </p:txBody>
      </p:sp>
      <p:sp>
        <p:nvSpPr>
          <p:cNvPr id="4" name="Slide Number Placeholder 3"/>
          <p:cNvSpPr>
            <a:spLocks noGrp="1"/>
          </p:cNvSpPr>
          <p:nvPr>
            <p:ph type="sldNum" sz="quarter" idx="10"/>
          </p:nvPr>
        </p:nvSpPr>
        <p:spPr/>
        <p:txBody>
          <a:bodyPr/>
          <a:lstStyle/>
          <a:p>
            <a:fld id="{0D67ABA4-DEFA-4FE6-BB79-593603CF5567}" type="slidenum">
              <a:rPr lang="en-CA" smtClean="0"/>
              <a:t>38</a:t>
            </a:fld>
            <a:endParaRPr lang="en-CA"/>
          </a:p>
        </p:txBody>
      </p:sp>
    </p:spTree>
    <p:extLst>
      <p:ext uri="{BB962C8B-B14F-4D97-AF65-F5344CB8AC3E}">
        <p14:creationId xmlns:p14="http://schemas.microsoft.com/office/powerpoint/2010/main" val="31592235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Directed by Coordinating Member (CM) or Coordinating Registered Professional (CRP)….but maybe not …i.e. BCTS</a:t>
            </a:r>
          </a:p>
        </p:txBody>
      </p:sp>
      <p:sp>
        <p:nvSpPr>
          <p:cNvPr id="4" name="Slide Number Placeholder 3"/>
          <p:cNvSpPr>
            <a:spLocks noGrp="1"/>
          </p:cNvSpPr>
          <p:nvPr>
            <p:ph type="sldNum" sz="quarter" idx="10"/>
          </p:nvPr>
        </p:nvSpPr>
        <p:spPr/>
        <p:txBody>
          <a:bodyPr/>
          <a:lstStyle/>
          <a:p>
            <a:fld id="{0D67ABA4-DEFA-4FE6-BB79-593603CF5567}" type="slidenum">
              <a:rPr lang="en-CA" smtClean="0"/>
              <a:t>39</a:t>
            </a:fld>
            <a:endParaRPr lang="en-CA"/>
          </a:p>
        </p:txBody>
      </p:sp>
    </p:spTree>
    <p:extLst>
      <p:ext uri="{BB962C8B-B14F-4D97-AF65-F5344CB8AC3E}">
        <p14:creationId xmlns:p14="http://schemas.microsoft.com/office/powerpoint/2010/main" val="31592235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29469">
              <a:buFont typeface="Arial" panose="020B0604020202020204" pitchFamily="34" charset="0"/>
              <a:buChar char="•"/>
              <a:defRPr/>
            </a:pPr>
            <a:r>
              <a:rPr lang="en-CA" baseline="0" dirty="0"/>
              <a:t>Options for road dictated by control points. Know where the control points are and why. </a:t>
            </a:r>
          </a:p>
          <a:p>
            <a:pPr marL="171450" indent="-171450" defTabSz="929469">
              <a:buFont typeface="Arial" panose="020B0604020202020204" pitchFamily="34" charset="0"/>
              <a:buChar char="•"/>
              <a:defRPr/>
            </a:pPr>
            <a:r>
              <a:rPr lang="en-CA" baseline="0" dirty="0"/>
              <a:t>Were areas of concern noted and investigated.    </a:t>
            </a:r>
            <a:endParaRPr lang="en-CA" dirty="0"/>
          </a:p>
          <a:p>
            <a:pPr marL="171450" indent="-171450" defTabSz="929469">
              <a:buFont typeface="Arial" panose="020B0604020202020204" pitchFamily="34" charset="0"/>
              <a:buChar char="•"/>
              <a:defRPr/>
            </a:pPr>
            <a:r>
              <a:rPr lang="en-CA" dirty="0"/>
              <a:t>Was the grade line run/know the grade. </a:t>
            </a:r>
          </a:p>
          <a:p>
            <a:pPr marL="171450" indent="-171450" defTabSz="929469">
              <a:buFont typeface="Arial" panose="020B0604020202020204" pitchFamily="34" charset="0"/>
              <a:buChar char="•"/>
              <a:defRPr/>
            </a:pPr>
            <a:r>
              <a:rPr lang="en-CA" dirty="0"/>
              <a:t>Is the proposed road location in the right spot</a:t>
            </a:r>
            <a:r>
              <a:rPr lang="en-CA" baseline="0" dirty="0"/>
              <a:t> to align itself with critical areas. </a:t>
            </a:r>
          </a:p>
          <a:p>
            <a:pPr marL="171450" indent="-171450" defTabSz="929469">
              <a:buFont typeface="Arial" panose="020B0604020202020204" pitchFamily="34" charset="0"/>
              <a:buChar char="•"/>
              <a:defRPr/>
            </a:pPr>
            <a:r>
              <a:rPr lang="en-CA" baseline="0" dirty="0"/>
              <a:t>What options exist and do they meet the goal of safe, efficient and effective development. </a:t>
            </a:r>
          </a:p>
          <a:p>
            <a:pPr marL="171450" indent="-171450" defTabSz="929469">
              <a:buFont typeface="Arial" panose="020B0604020202020204" pitchFamily="34" charset="0"/>
              <a:buChar char="•"/>
              <a:defRPr/>
            </a:pPr>
            <a:r>
              <a:rPr lang="en-CA" baseline="0" dirty="0"/>
              <a:t>Are pre-layout surveys required? (i.e. terrain, riparian)</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40</a:t>
            </a:fld>
            <a:endParaRPr lang="en-CA"/>
          </a:p>
        </p:txBody>
      </p:sp>
    </p:spTree>
    <p:extLst>
      <p:ext uri="{BB962C8B-B14F-4D97-AF65-F5344CB8AC3E}">
        <p14:creationId xmlns:p14="http://schemas.microsoft.com/office/powerpoint/2010/main" val="3159223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84" indent="-174284">
              <a:buFont typeface="Arial" panose="020B0604020202020204" pitchFamily="34" charset="0"/>
              <a:buChar char="•"/>
            </a:pPr>
            <a:r>
              <a:rPr lang="en-CA" dirty="0" smtClean="0"/>
              <a:t>Data was solicited from CHAG companies</a:t>
            </a:r>
            <a:r>
              <a:rPr lang="en-CA" baseline="0" dirty="0" smtClean="0"/>
              <a:t> and associates to quantify the issue</a:t>
            </a:r>
          </a:p>
          <a:p>
            <a:pPr marL="174284" indent="-174284">
              <a:buFont typeface="Arial" panose="020B0604020202020204" pitchFamily="34" charset="0"/>
              <a:buChar char="•"/>
            </a:pPr>
            <a:r>
              <a:rPr lang="en-CA" dirty="0"/>
              <a:t>Data set was solicited from CHAG members for the initial three year period, and is </a:t>
            </a:r>
            <a:r>
              <a:rPr lang="en-CA" dirty="0" smtClean="0"/>
              <a:t>re-solicited and updated </a:t>
            </a:r>
            <a:r>
              <a:rPr lang="en-CA" dirty="0"/>
              <a:t>annually.  Slide reports and professional post-slide </a:t>
            </a:r>
            <a:r>
              <a:rPr lang="en-CA" dirty="0" smtClean="0"/>
              <a:t>assessments </a:t>
            </a:r>
            <a:r>
              <a:rPr lang="en-CA" dirty="0"/>
              <a:t>are used to determine the causes and group them into </a:t>
            </a:r>
            <a:r>
              <a:rPr lang="en-CA" dirty="0" smtClean="0"/>
              <a:t>categories</a:t>
            </a:r>
            <a:endParaRPr lang="en-CA" baseline="0" dirty="0" smtClean="0"/>
          </a:p>
          <a:p>
            <a:pPr marL="174284" indent="-174284">
              <a:buFont typeface="Arial" panose="020B0604020202020204" pitchFamily="34" charset="0"/>
              <a:buChar char="•"/>
            </a:pPr>
            <a:r>
              <a:rPr lang="en-CA" dirty="0" smtClean="0"/>
              <a:t>No fatalities to date but significant injury to operators. </a:t>
            </a:r>
          </a:p>
          <a:p>
            <a:pPr marL="174284" indent="-174284">
              <a:buFont typeface="Arial" panose="020B0604020202020204" pitchFamily="34" charset="0"/>
              <a:buChar char="•"/>
            </a:pPr>
            <a:r>
              <a:rPr lang="en-CA" dirty="0" smtClean="0"/>
              <a:t>Operational costs can</a:t>
            </a:r>
            <a:r>
              <a:rPr lang="en-CA" baseline="0" dirty="0" smtClean="0"/>
              <a:t> be substantial </a:t>
            </a:r>
            <a:r>
              <a:rPr lang="en-CA" b="1" baseline="0" dirty="0" smtClean="0"/>
              <a:t>200-500 K without any serious injuries</a:t>
            </a:r>
            <a:r>
              <a:rPr lang="en-CA" baseline="0" dirty="0" smtClean="0"/>
              <a:t>, fatalities or critical environmental damage. </a:t>
            </a:r>
          </a:p>
          <a:p>
            <a:pPr marL="174284" indent="-174284">
              <a:buFont typeface="Arial" panose="020B0604020202020204" pitchFamily="34" charset="0"/>
              <a:buChar char="•"/>
            </a:pPr>
            <a:r>
              <a:rPr lang="en-CA" baseline="0" dirty="0" smtClean="0"/>
              <a:t>Add the potential costs of these other factors and overall costs could easily bankrupt a contractor. </a:t>
            </a:r>
          </a:p>
          <a:p>
            <a:endParaRPr lang="en-CA" baseline="0" dirty="0" smtClean="0"/>
          </a:p>
        </p:txBody>
      </p:sp>
      <p:sp>
        <p:nvSpPr>
          <p:cNvPr id="4" name="Slide Number Placeholder 3"/>
          <p:cNvSpPr>
            <a:spLocks noGrp="1"/>
          </p:cNvSpPr>
          <p:nvPr>
            <p:ph type="sldNum" sz="quarter" idx="10"/>
          </p:nvPr>
        </p:nvSpPr>
        <p:spPr/>
        <p:txBody>
          <a:bodyPr/>
          <a:lstStyle/>
          <a:p>
            <a:fld id="{0D67ABA4-DEFA-4FE6-BB79-593603CF5567}" type="slidenum">
              <a:rPr lang="en-CA" smtClean="0"/>
              <a:t>4</a:t>
            </a:fld>
            <a:endParaRPr lang="en-CA" dirty="0"/>
          </a:p>
        </p:txBody>
      </p:sp>
    </p:spTree>
    <p:extLst>
      <p:ext uri="{BB962C8B-B14F-4D97-AF65-F5344CB8AC3E}">
        <p14:creationId xmlns:p14="http://schemas.microsoft.com/office/powerpoint/2010/main" val="35340380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29469">
              <a:buFont typeface="Arial" panose="020B0604020202020204" pitchFamily="34" charset="0"/>
              <a:buChar char="•"/>
              <a:defRPr/>
            </a:pPr>
            <a:r>
              <a:rPr lang="en-CA" baseline="0" dirty="0"/>
              <a:t>Options for road dictated by control points. Know where the control points are and why. </a:t>
            </a:r>
          </a:p>
          <a:p>
            <a:pPr marL="171450" indent="-171450" defTabSz="929469">
              <a:buFont typeface="Arial" panose="020B0604020202020204" pitchFamily="34" charset="0"/>
              <a:buChar char="•"/>
              <a:defRPr/>
            </a:pPr>
            <a:r>
              <a:rPr lang="en-CA" baseline="0" dirty="0"/>
              <a:t>Were areas of concern noted and investigated? direct terrain professionals to these areas    </a:t>
            </a:r>
            <a:endParaRPr lang="en-CA" dirty="0"/>
          </a:p>
          <a:p>
            <a:pPr marL="171450" indent="-171450" defTabSz="929469">
              <a:buFont typeface="Arial" panose="020B0604020202020204" pitchFamily="34" charset="0"/>
              <a:buChar char="•"/>
              <a:defRPr/>
            </a:pPr>
            <a:r>
              <a:rPr lang="en-CA" dirty="0"/>
              <a:t>Was the grade line run/know the grade. </a:t>
            </a:r>
          </a:p>
          <a:p>
            <a:pPr marL="171450" indent="-171450" defTabSz="929469">
              <a:buFont typeface="Arial" panose="020B0604020202020204" pitchFamily="34" charset="0"/>
              <a:buChar char="•"/>
              <a:defRPr/>
            </a:pPr>
            <a:r>
              <a:rPr lang="en-CA" dirty="0"/>
              <a:t>Is the proposed road location in the right spot</a:t>
            </a:r>
            <a:r>
              <a:rPr lang="en-CA" baseline="0" dirty="0"/>
              <a:t> to align itself with critical areas. </a:t>
            </a:r>
          </a:p>
          <a:p>
            <a:pPr marL="171450" indent="-171450" defTabSz="929469">
              <a:buFont typeface="Arial" panose="020B0604020202020204" pitchFamily="34" charset="0"/>
              <a:buChar char="•"/>
              <a:defRPr/>
            </a:pPr>
            <a:r>
              <a:rPr lang="en-CA" baseline="0" dirty="0"/>
              <a:t>What options exist and do they meet the goal of safe, efficient and effective development. Do they meet or exceed </a:t>
            </a:r>
            <a:r>
              <a:rPr lang="en-CA" baseline="0" dirty="0" err="1"/>
              <a:t>Worksafe</a:t>
            </a:r>
            <a:r>
              <a:rPr lang="en-CA" baseline="0" dirty="0"/>
              <a:t> standards?</a:t>
            </a:r>
          </a:p>
          <a:p>
            <a:pPr marL="171450" indent="-171450" defTabSz="929469">
              <a:buFont typeface="Arial" panose="020B0604020202020204" pitchFamily="34" charset="0"/>
              <a:buChar char="•"/>
              <a:defRPr/>
            </a:pPr>
            <a:r>
              <a:rPr lang="en-CA" dirty="0"/>
              <a:t>Layout crews and Terrain Specialists reporting to Coordinating Member (CM) or Coordinating Registered Professional (CRP) </a:t>
            </a:r>
          </a:p>
        </p:txBody>
      </p:sp>
      <p:sp>
        <p:nvSpPr>
          <p:cNvPr id="4" name="Slide Number Placeholder 3"/>
          <p:cNvSpPr>
            <a:spLocks noGrp="1"/>
          </p:cNvSpPr>
          <p:nvPr>
            <p:ph type="sldNum" sz="quarter" idx="10"/>
          </p:nvPr>
        </p:nvSpPr>
        <p:spPr/>
        <p:txBody>
          <a:bodyPr/>
          <a:lstStyle/>
          <a:p>
            <a:fld id="{0D67ABA4-DEFA-4FE6-BB79-593603CF5567}" type="slidenum">
              <a:rPr lang="en-CA" smtClean="0"/>
              <a:t>41</a:t>
            </a:fld>
            <a:endParaRPr lang="en-CA"/>
          </a:p>
        </p:txBody>
      </p:sp>
    </p:spTree>
    <p:extLst>
      <p:ext uri="{BB962C8B-B14F-4D97-AF65-F5344CB8AC3E}">
        <p14:creationId xmlns:p14="http://schemas.microsoft.com/office/powerpoint/2010/main" val="31592235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a:t>Areas of subsurface and overland seepage</a:t>
            </a:r>
            <a:r>
              <a:rPr lang="en-CA" baseline="0" dirty="0"/>
              <a:t> often contain organic soils and excess water, which promote unstable slopes.</a:t>
            </a:r>
          </a:p>
          <a:p>
            <a:pPr marL="174296" indent="-174296">
              <a:buFont typeface="Arial" panose="020B0604020202020204" pitchFamily="34" charset="0"/>
              <a:buChar char="•"/>
            </a:pPr>
            <a:r>
              <a:rPr lang="en-CA" baseline="0" dirty="0"/>
              <a:t>This can determine appropriate construction methods and the level of drainage control measures required. </a:t>
            </a:r>
          </a:p>
          <a:p>
            <a:pPr marL="174296" indent="-174296">
              <a:buFont typeface="Arial" panose="020B0604020202020204" pitchFamily="34" charset="0"/>
              <a:buChar char="•"/>
            </a:pPr>
            <a:r>
              <a:rPr lang="en-CA" baseline="0" dirty="0"/>
              <a:t>Excessive water, heavy fern cover, devil’s club, salmon berry or swayed, pistol-butted or jack-</a:t>
            </a:r>
            <a:r>
              <a:rPr lang="en-CA" baseline="0" dirty="0" err="1"/>
              <a:t>strawed</a:t>
            </a:r>
            <a:r>
              <a:rPr lang="en-CA" baseline="0" dirty="0"/>
              <a:t> trees etc. </a:t>
            </a:r>
          </a:p>
          <a:p>
            <a:pPr marL="174296" indent="-174296">
              <a:buFont typeface="Arial" panose="020B0604020202020204" pitchFamily="34" charset="0"/>
              <a:buChar char="•"/>
            </a:pPr>
            <a:r>
              <a:rPr lang="en-CA" baseline="0" dirty="0"/>
              <a:t>Sometimes these areas are more visible after R/W felling and the field team does not always catch them during the field work. </a:t>
            </a:r>
          </a:p>
          <a:p>
            <a:pPr marL="174296" indent="-174296">
              <a:buFont typeface="Arial" panose="020B0604020202020204" pitchFamily="34" charset="0"/>
              <a:buChar char="•"/>
            </a:pPr>
            <a:r>
              <a:rPr lang="en-CA" baseline="0" dirty="0"/>
              <a:t>Given this </a:t>
            </a:r>
            <a:r>
              <a:rPr lang="en-CA" b="1" baseline="0" dirty="0"/>
              <a:t>operators are a second set of eyes </a:t>
            </a:r>
            <a:r>
              <a:rPr lang="en-CA" baseline="0" dirty="0"/>
              <a:t>and are very important in this process.  Let them know this.</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44</a:t>
            </a:fld>
            <a:endParaRPr lang="en-CA"/>
          </a:p>
        </p:txBody>
      </p:sp>
    </p:spTree>
    <p:extLst>
      <p:ext uri="{BB962C8B-B14F-4D97-AF65-F5344CB8AC3E}">
        <p14:creationId xmlns:p14="http://schemas.microsoft.com/office/powerpoint/2010/main" val="10184148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a:t>Leaning, jack-</a:t>
            </a:r>
            <a:r>
              <a:rPr lang="en-CA" dirty="0" err="1"/>
              <a:t>strawed</a:t>
            </a:r>
            <a:r>
              <a:rPr lang="en-CA" baseline="0" dirty="0"/>
              <a:t> &amp; pistol-butted</a:t>
            </a:r>
            <a:r>
              <a:rPr lang="en-CA" dirty="0"/>
              <a:t> trees often indicate potential soil instability which can also be associated with subsurface and overland water flow</a:t>
            </a:r>
          </a:p>
          <a:p>
            <a:pPr marL="174296" indent="-174296">
              <a:buFont typeface="Arial" panose="020B0604020202020204" pitchFamily="34" charset="0"/>
              <a:buChar char="•"/>
            </a:pPr>
            <a:r>
              <a:rPr lang="en-CA" dirty="0"/>
              <a:t>Especially when in combination with wet site indicators such as: </a:t>
            </a:r>
          </a:p>
          <a:p>
            <a:pPr marL="174296" indent="-174296">
              <a:buFont typeface="Arial" panose="020B0604020202020204" pitchFamily="34" charset="0"/>
              <a:buChar char="•"/>
            </a:pPr>
            <a:r>
              <a:rPr lang="en-CA" dirty="0"/>
              <a:t>Heavy fern cover, skunk cabbage, salmon berry, devil’s club, etc. </a:t>
            </a:r>
          </a:p>
        </p:txBody>
      </p:sp>
      <p:sp>
        <p:nvSpPr>
          <p:cNvPr id="4" name="Slide Number Placeholder 3"/>
          <p:cNvSpPr>
            <a:spLocks noGrp="1"/>
          </p:cNvSpPr>
          <p:nvPr>
            <p:ph type="sldNum" sz="quarter" idx="10"/>
          </p:nvPr>
        </p:nvSpPr>
        <p:spPr/>
        <p:txBody>
          <a:bodyPr/>
          <a:lstStyle/>
          <a:p>
            <a:fld id="{0D67ABA4-DEFA-4FE6-BB79-593603CF5567}" type="slidenum">
              <a:rPr lang="en-CA" smtClean="0"/>
              <a:t>45</a:t>
            </a:fld>
            <a:endParaRPr lang="en-CA"/>
          </a:p>
        </p:txBody>
      </p:sp>
    </p:spTree>
    <p:extLst>
      <p:ext uri="{BB962C8B-B14F-4D97-AF65-F5344CB8AC3E}">
        <p14:creationId xmlns:p14="http://schemas.microsoft.com/office/powerpoint/2010/main" val="1720227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a:t>Combine water with </a:t>
            </a:r>
            <a:r>
              <a:rPr lang="en-CA" b="1" dirty="0"/>
              <a:t>organic</a:t>
            </a:r>
            <a:r>
              <a:rPr lang="en-CA" b="1" baseline="0" dirty="0"/>
              <a:t> soils or compact soils and </a:t>
            </a:r>
            <a:r>
              <a:rPr lang="en-CA" b="1" dirty="0"/>
              <a:t>steep slopes and we have a high hazard</a:t>
            </a:r>
            <a:r>
              <a:rPr lang="en-CA" dirty="0"/>
              <a:t>. </a:t>
            </a:r>
          </a:p>
          <a:p>
            <a:pPr marL="174296" indent="-174296">
              <a:buFont typeface="Arial" panose="020B0604020202020204" pitchFamily="34" charset="0"/>
              <a:buChar char="•"/>
            </a:pPr>
            <a:r>
              <a:rPr lang="en-CA" dirty="0"/>
              <a:t>This a prime location (likely transitioning from steep terrain to a bench) for the potential to sneak ahead</a:t>
            </a:r>
            <a:r>
              <a:rPr lang="en-CA" baseline="0" dirty="0"/>
              <a:t> which can result in triggering slide events. </a:t>
            </a:r>
          </a:p>
          <a:p>
            <a:pPr marL="174296" indent="-174296">
              <a:buFont typeface="Arial" panose="020B0604020202020204" pitchFamily="34" charset="0"/>
              <a:buChar char="•"/>
            </a:pPr>
            <a:r>
              <a:rPr lang="en-CA" baseline="0" dirty="0"/>
              <a:t>All organics and saturated soils must be stripped down to bedrock or competent mineral soil from the top of the </a:t>
            </a:r>
            <a:r>
              <a:rPr lang="en-CA" baseline="0" dirty="0" err="1"/>
              <a:t>cutslope</a:t>
            </a:r>
            <a:r>
              <a:rPr lang="en-CA" baseline="0" dirty="0"/>
              <a:t> to the toe of the </a:t>
            </a:r>
            <a:r>
              <a:rPr lang="en-CA" baseline="0" dirty="0" err="1"/>
              <a:t>fillslope</a:t>
            </a:r>
            <a:r>
              <a:rPr lang="en-CA" baseline="0" dirty="0"/>
              <a:t>, prior to placement of structural fills (load bearing).</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46</a:t>
            </a:fld>
            <a:endParaRPr lang="en-CA"/>
          </a:p>
        </p:txBody>
      </p:sp>
    </p:spTree>
    <p:extLst>
      <p:ext uri="{BB962C8B-B14F-4D97-AF65-F5344CB8AC3E}">
        <p14:creationId xmlns:p14="http://schemas.microsoft.com/office/powerpoint/2010/main" val="34150989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b="1" dirty="0"/>
              <a:t>Attention</a:t>
            </a:r>
            <a:r>
              <a:rPr lang="en-CA" b="1" baseline="0" dirty="0"/>
              <a:t> to DRAINAGE and appropriate GRUBBING, STRIPPING and SPOIL PLACEMENT is critical</a:t>
            </a:r>
            <a:r>
              <a:rPr lang="en-CA" baseline="0" dirty="0"/>
              <a:t>. </a:t>
            </a:r>
          </a:p>
          <a:p>
            <a:pPr marL="174296" indent="-174296">
              <a:buFont typeface="Arial" panose="020B0604020202020204" pitchFamily="34" charset="0"/>
              <a:buChar char="•"/>
            </a:pPr>
            <a:r>
              <a:rPr lang="en-CA" baseline="0" dirty="0"/>
              <a:t>Operators must Ensure machine is on stable ground. </a:t>
            </a:r>
          </a:p>
          <a:p>
            <a:pPr marL="174296" indent="-174296">
              <a:buFont typeface="Arial" panose="020B0604020202020204" pitchFamily="34" charset="0"/>
              <a:buChar char="•"/>
            </a:pPr>
            <a:r>
              <a:rPr lang="en-CA" dirty="0"/>
              <a:t>Plans may have assumed more rock than exists at the site –</a:t>
            </a:r>
          </a:p>
          <a:p>
            <a:pPr marL="174296" indent="-174296">
              <a:buFont typeface="Arial" panose="020B0604020202020204" pitchFamily="34" charset="0"/>
              <a:buChar char="•"/>
            </a:pPr>
            <a:r>
              <a:rPr lang="en-CA" dirty="0"/>
              <a:t>Therefore more end</a:t>
            </a:r>
            <a:r>
              <a:rPr lang="en-CA" baseline="0" dirty="0"/>
              <a:t> haul may be required. </a:t>
            </a:r>
            <a:r>
              <a:rPr lang="en-CA" b="1" baseline="0" dirty="0"/>
              <a:t>Stop and reassess</a:t>
            </a:r>
            <a:r>
              <a:rPr lang="en-CA" baseline="0" dirty="0"/>
              <a:t>.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47</a:t>
            </a:fld>
            <a:endParaRPr lang="en-CA"/>
          </a:p>
        </p:txBody>
      </p:sp>
    </p:spTree>
    <p:extLst>
      <p:ext uri="{BB962C8B-B14F-4D97-AF65-F5344CB8AC3E}">
        <p14:creationId xmlns:p14="http://schemas.microsoft.com/office/powerpoint/2010/main" val="40613276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a:t>Areas which show soil movement/creep</a:t>
            </a:r>
            <a:r>
              <a:rPr lang="en-CA" baseline="0" dirty="0"/>
              <a:t> should be avoided where possible. </a:t>
            </a:r>
          </a:p>
          <a:p>
            <a:pPr marL="174296" indent="-174296">
              <a:buFont typeface="Arial" panose="020B0604020202020204" pitchFamily="34" charset="0"/>
              <a:buChar char="•"/>
            </a:pPr>
            <a:r>
              <a:rPr lang="en-CA" baseline="0" dirty="0"/>
              <a:t>These have likely been assessed by a </a:t>
            </a:r>
            <a:r>
              <a:rPr lang="en-CA" baseline="0" dirty="0" err="1"/>
              <a:t>geotech</a:t>
            </a:r>
            <a:r>
              <a:rPr lang="en-CA" baseline="0" dirty="0"/>
              <a:t> with a construction prescription for the site.</a:t>
            </a:r>
          </a:p>
          <a:p>
            <a:pPr marL="174296" indent="-174296">
              <a:buFont typeface="Arial" panose="020B0604020202020204" pitchFamily="34" charset="0"/>
              <a:buChar char="•"/>
            </a:pPr>
            <a:r>
              <a:rPr lang="en-CA" baseline="0" dirty="0"/>
              <a:t>If construction through these areas is required, the plan and construction methods should reflect the potential for and mitigate slope instability. </a:t>
            </a:r>
          </a:p>
          <a:p>
            <a:pPr marL="174296" indent="-174296">
              <a:buFont typeface="Arial" panose="020B0604020202020204" pitchFamily="34" charset="0"/>
              <a:buChar char="•"/>
            </a:pPr>
            <a:r>
              <a:rPr lang="en-CA" b="1" baseline="0" dirty="0"/>
              <a:t>If signs of instability that are not indicated on the Plan are noted, work should be stopped until clarification is reached</a:t>
            </a:r>
            <a:r>
              <a:rPr lang="en-CA" baseline="0" dirty="0"/>
              <a:t>.</a:t>
            </a:r>
          </a:p>
        </p:txBody>
      </p:sp>
      <p:sp>
        <p:nvSpPr>
          <p:cNvPr id="4" name="Slide Number Placeholder 3"/>
          <p:cNvSpPr>
            <a:spLocks noGrp="1"/>
          </p:cNvSpPr>
          <p:nvPr>
            <p:ph type="sldNum" sz="quarter" idx="10"/>
          </p:nvPr>
        </p:nvSpPr>
        <p:spPr/>
        <p:txBody>
          <a:bodyPr/>
          <a:lstStyle/>
          <a:p>
            <a:fld id="{0D67ABA4-DEFA-4FE6-BB79-593603CF5567}" type="slidenum">
              <a:rPr lang="en-CA" smtClean="0"/>
              <a:t>48</a:t>
            </a:fld>
            <a:endParaRPr lang="en-CA"/>
          </a:p>
        </p:txBody>
      </p:sp>
    </p:spTree>
    <p:extLst>
      <p:ext uri="{BB962C8B-B14F-4D97-AF65-F5344CB8AC3E}">
        <p14:creationId xmlns:p14="http://schemas.microsoft.com/office/powerpoint/2010/main" val="23138182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a:t>Jack-</a:t>
            </a:r>
            <a:r>
              <a:rPr lang="en-CA" dirty="0" err="1"/>
              <a:t>strawed</a:t>
            </a:r>
            <a:r>
              <a:rPr lang="en-CA" baseline="0" dirty="0"/>
              <a:t> trees are a fairly common occurrence on inherently unstable terrain.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49</a:t>
            </a:fld>
            <a:endParaRPr lang="en-CA"/>
          </a:p>
        </p:txBody>
      </p:sp>
    </p:spTree>
    <p:extLst>
      <p:ext uri="{BB962C8B-B14F-4D97-AF65-F5344CB8AC3E}">
        <p14:creationId xmlns:p14="http://schemas.microsoft.com/office/powerpoint/2010/main" val="30852678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a:t>Beware of higher water tables, creating slippery working</a:t>
            </a:r>
            <a:r>
              <a:rPr lang="en-CA" baseline="0" dirty="0"/>
              <a:t> surface and potential instability. </a:t>
            </a:r>
          </a:p>
          <a:p>
            <a:pPr marL="174296" indent="-174296">
              <a:buFont typeface="Arial" panose="020B0604020202020204" pitchFamily="34" charset="0"/>
              <a:buChar char="•"/>
            </a:pPr>
            <a:r>
              <a:rPr lang="en-CA" baseline="0" dirty="0"/>
              <a:t>This was a slide initiation area/cut slope, where a 400 m long slide initiated in fill slope below due to full bench not being carried out. </a:t>
            </a:r>
          </a:p>
          <a:p>
            <a:pPr marL="174296" indent="-174296">
              <a:buFont typeface="Arial" panose="020B0604020202020204" pitchFamily="34" charset="0"/>
              <a:buChar char="•"/>
            </a:pPr>
            <a:r>
              <a:rPr lang="en-CA" baseline="0" dirty="0"/>
              <a:t>Jack-</a:t>
            </a:r>
            <a:r>
              <a:rPr lang="en-CA" baseline="0" dirty="0" err="1"/>
              <a:t>strawed</a:t>
            </a:r>
            <a:r>
              <a:rPr lang="en-CA" baseline="0" dirty="0"/>
              <a:t> trees were numerous in the seepage draw below road, see previous slide.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50</a:t>
            </a:fld>
            <a:endParaRPr lang="en-CA"/>
          </a:p>
        </p:txBody>
      </p:sp>
    </p:spTree>
    <p:extLst>
      <p:ext uri="{BB962C8B-B14F-4D97-AF65-F5344CB8AC3E}">
        <p14:creationId xmlns:p14="http://schemas.microsoft.com/office/powerpoint/2010/main" val="17253437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b="1" dirty="0"/>
              <a:t>High</a:t>
            </a:r>
            <a:r>
              <a:rPr lang="en-CA" b="1" baseline="0" dirty="0"/>
              <a:t> Rock cuts can be </a:t>
            </a:r>
            <a:r>
              <a:rPr lang="en-CA" b="1" dirty="0"/>
              <a:t>High hazard during construction</a:t>
            </a:r>
          </a:p>
          <a:p>
            <a:pPr marL="174296" indent="-174296">
              <a:buFont typeface="Arial" panose="020B0604020202020204" pitchFamily="34" charset="0"/>
              <a:buChar char="•"/>
            </a:pPr>
            <a:r>
              <a:rPr lang="en-CA" dirty="0"/>
              <a:t>May also be designated as “No Stopping” zones</a:t>
            </a:r>
            <a:r>
              <a:rPr lang="en-CA" baseline="0" dirty="0"/>
              <a:t> </a:t>
            </a:r>
            <a:r>
              <a:rPr lang="en-CA" dirty="0"/>
              <a:t>after construction for hauling and harvesting operations. </a:t>
            </a:r>
          </a:p>
          <a:p>
            <a:pPr marL="174296" indent="-174296">
              <a:buFont typeface="Arial" panose="020B0604020202020204" pitchFamily="34" charset="0"/>
              <a:buChar char="•"/>
            </a:pPr>
            <a:r>
              <a:rPr lang="en-CA" dirty="0"/>
              <a:t>Above photo</a:t>
            </a:r>
            <a:r>
              <a:rPr lang="en-CA" baseline="0" dirty="0"/>
              <a:t> shows steep f</a:t>
            </a:r>
            <a:r>
              <a:rPr lang="en-CA" dirty="0"/>
              <a:t>racture plane in rock paralleling road, which is a common cause of rock fall. </a:t>
            </a:r>
          </a:p>
          <a:p>
            <a:pPr marL="174296" indent="-174296">
              <a:buFont typeface="Arial" panose="020B0604020202020204" pitchFamily="34" charset="0"/>
              <a:buChar char="•"/>
            </a:pPr>
            <a:r>
              <a:rPr lang="en-CA" dirty="0"/>
              <a:t>This road was abandoned</a:t>
            </a:r>
            <a:r>
              <a:rPr lang="en-CA" baseline="0" dirty="0"/>
              <a:t> due to large volumes of unstable rock along road location. </a:t>
            </a:r>
          </a:p>
          <a:p>
            <a:pPr marL="174296" indent="-174296">
              <a:buFont typeface="Arial" panose="020B0604020202020204" pitchFamily="34" charset="0"/>
              <a:buChar char="•"/>
            </a:pPr>
            <a:r>
              <a:rPr lang="en-CA" baseline="0" dirty="0"/>
              <a:t>Not observed in the PLAN…</a:t>
            </a:r>
          </a:p>
          <a:p>
            <a:pPr marL="174296" indent="-174296">
              <a:buFont typeface="Arial" panose="020B0604020202020204" pitchFamily="34" charset="0"/>
              <a:buChar char="•"/>
            </a:pPr>
            <a:r>
              <a:rPr lang="en-CA" baseline="0" dirty="0"/>
              <a:t>Resulted in loss of conventional harvest opportunity.</a:t>
            </a:r>
          </a:p>
          <a:p>
            <a:pPr marL="174296" indent="-174296">
              <a:buFont typeface="Arial" panose="020B0604020202020204" pitchFamily="34" charset="0"/>
              <a:buChar char="•"/>
            </a:pPr>
            <a:r>
              <a:rPr lang="en-CA" b="1" baseline="0" dirty="0"/>
              <a:t>Unforeseen conditions, stop, reassess and make suggestions</a:t>
            </a:r>
            <a:r>
              <a:rPr lang="en-CA" baseline="0" dirty="0"/>
              <a:t>.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51</a:t>
            </a:fld>
            <a:endParaRPr lang="en-CA"/>
          </a:p>
        </p:txBody>
      </p:sp>
    </p:spTree>
    <p:extLst>
      <p:ext uri="{BB962C8B-B14F-4D97-AF65-F5344CB8AC3E}">
        <p14:creationId xmlns:p14="http://schemas.microsoft.com/office/powerpoint/2010/main" val="36520551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err="1"/>
              <a:t>Cutslope</a:t>
            </a:r>
            <a:r>
              <a:rPr lang="en-CA" dirty="0"/>
              <a:t> failures adjacent to this site shortly after road construction.</a:t>
            </a:r>
          </a:p>
          <a:p>
            <a:pPr marL="174296" indent="-174296">
              <a:buFont typeface="Arial" panose="020B0604020202020204" pitchFamily="34" charset="0"/>
              <a:buChar char="•"/>
            </a:pPr>
            <a:r>
              <a:rPr lang="en-CA" dirty="0"/>
              <a:t>Bluff with overhangs, loose rocks below bluff indicating</a:t>
            </a:r>
            <a:r>
              <a:rPr lang="en-CA" baseline="0" dirty="0"/>
              <a:t> rock fall. </a:t>
            </a:r>
          </a:p>
          <a:p>
            <a:pPr marL="174296" indent="-174296">
              <a:buFont typeface="Arial" panose="020B0604020202020204" pitchFamily="34" charset="0"/>
              <a:buChar char="•"/>
            </a:pPr>
            <a:r>
              <a:rPr lang="en-CA" baseline="0" dirty="0"/>
              <a:t>Also pistol butted trees on slope below bluff immediately above road.</a:t>
            </a:r>
          </a:p>
          <a:p>
            <a:pPr marL="174296" indent="-174296">
              <a:buFont typeface="Arial" panose="020B0604020202020204" pitchFamily="34" charset="0"/>
              <a:buChar char="•"/>
            </a:pPr>
            <a:r>
              <a:rPr lang="en-CA" baseline="0" dirty="0"/>
              <a:t>Road heading was stopped after contract supervisor brought in </a:t>
            </a:r>
            <a:r>
              <a:rPr lang="en-CA" baseline="0" dirty="0" err="1"/>
              <a:t>geotech</a:t>
            </a:r>
            <a:r>
              <a:rPr lang="en-CA" baseline="0" dirty="0"/>
              <a:t>.</a:t>
            </a:r>
          </a:p>
          <a:p>
            <a:pPr marL="174296" indent="-174296">
              <a:buFont typeface="Arial" panose="020B0604020202020204" pitchFamily="34" charset="0"/>
              <a:buChar char="•"/>
            </a:pPr>
            <a:r>
              <a:rPr lang="en-CA" baseline="0" dirty="0"/>
              <a:t>The whole slope below the bluff slid a few weeks later.</a:t>
            </a:r>
          </a:p>
          <a:p>
            <a:pPr marL="174296" indent="-174296">
              <a:buFont typeface="Arial" panose="020B0604020202020204" pitchFamily="34" charset="0"/>
              <a:buChar char="•"/>
            </a:pPr>
            <a:r>
              <a:rPr lang="en-CA" baseline="0" dirty="0"/>
              <a:t>Road was continued below toe of slide and there was no loss of harvest area.</a:t>
            </a:r>
          </a:p>
          <a:p>
            <a:endParaRPr lang="en-CA" baseline="0" dirty="0"/>
          </a:p>
        </p:txBody>
      </p:sp>
      <p:sp>
        <p:nvSpPr>
          <p:cNvPr id="4" name="Slide Number Placeholder 3"/>
          <p:cNvSpPr>
            <a:spLocks noGrp="1"/>
          </p:cNvSpPr>
          <p:nvPr>
            <p:ph type="sldNum" sz="quarter" idx="10"/>
          </p:nvPr>
        </p:nvSpPr>
        <p:spPr/>
        <p:txBody>
          <a:bodyPr/>
          <a:lstStyle/>
          <a:p>
            <a:fld id="{0D67ABA4-DEFA-4FE6-BB79-593603CF5567}" type="slidenum">
              <a:rPr lang="en-CA" smtClean="0"/>
              <a:t>52</a:t>
            </a:fld>
            <a:endParaRPr lang="en-CA"/>
          </a:p>
        </p:txBody>
      </p:sp>
    </p:spTree>
    <p:extLst>
      <p:ext uri="{BB962C8B-B14F-4D97-AF65-F5344CB8AC3E}">
        <p14:creationId xmlns:p14="http://schemas.microsoft.com/office/powerpoint/2010/main" val="3517276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84" indent="-174284">
              <a:buFont typeface="Arial" panose="020B0604020202020204" pitchFamily="34" charset="0"/>
              <a:buChar char="•"/>
            </a:pPr>
            <a:r>
              <a:rPr lang="en-CA" dirty="0" smtClean="0"/>
              <a:t>Slides are occurring on Vancouver Island, South Coast, </a:t>
            </a:r>
            <a:r>
              <a:rPr lang="en-CA" dirty="0" err="1" smtClean="0"/>
              <a:t>Haida</a:t>
            </a:r>
            <a:r>
              <a:rPr lang="en-CA" dirty="0" smtClean="0"/>
              <a:t> </a:t>
            </a:r>
            <a:r>
              <a:rPr lang="en-CA" dirty="0" err="1" smtClean="0"/>
              <a:t>Gwaii</a:t>
            </a:r>
            <a:r>
              <a:rPr lang="en-CA" dirty="0" smtClean="0"/>
              <a:t> and central coast</a:t>
            </a:r>
            <a:r>
              <a:rPr lang="en-CA" baseline="0" dirty="0" smtClean="0"/>
              <a:t> with a regularity that is unacceptable. </a:t>
            </a:r>
          </a:p>
          <a:p>
            <a:pPr marL="174284" indent="-174284">
              <a:buFont typeface="Arial" panose="020B0604020202020204" pitchFamily="34" charset="0"/>
              <a:buChar char="•"/>
            </a:pPr>
            <a:r>
              <a:rPr lang="en-CA" baseline="0" dirty="0" smtClean="0"/>
              <a:t>Factors that effect the risk of initiated slide event can range from environmental to operational.  </a:t>
            </a:r>
          </a:p>
          <a:p>
            <a:pPr marL="174284" indent="-174284">
              <a:buFont typeface="Arial" panose="020B0604020202020204" pitchFamily="34" charset="0"/>
              <a:buChar char="•"/>
            </a:pPr>
            <a:r>
              <a:rPr lang="en-CA" baseline="0" dirty="0" smtClean="0"/>
              <a:t>There are many different factors to consider. </a:t>
            </a:r>
          </a:p>
          <a:p>
            <a:pPr marL="174284" indent="-174284">
              <a:buFont typeface="Arial" panose="020B0604020202020204" pitchFamily="34" charset="0"/>
              <a:buChar char="•"/>
            </a:pPr>
            <a:r>
              <a:rPr lang="en-CA" baseline="0" dirty="0" smtClean="0"/>
              <a:t>The </a:t>
            </a:r>
            <a:r>
              <a:rPr lang="en-CA" b="1" baseline="0" dirty="0" smtClean="0"/>
              <a:t>goal</a:t>
            </a:r>
            <a:r>
              <a:rPr lang="en-CA" baseline="0" dirty="0" smtClean="0"/>
              <a:t> is to try and </a:t>
            </a:r>
            <a:r>
              <a:rPr lang="en-CA" b="1" baseline="0" dirty="0" smtClean="0"/>
              <a:t>understand them, recognize indicators and eliminate the events </a:t>
            </a:r>
            <a:r>
              <a:rPr lang="en-CA" baseline="0" dirty="0" smtClean="0"/>
              <a:t>from occurring, thus eliminating fatalities</a:t>
            </a:r>
            <a:r>
              <a:rPr lang="en-CA" dirty="0"/>
              <a:t>,</a:t>
            </a:r>
            <a:r>
              <a:rPr lang="en-CA" baseline="0" dirty="0" smtClean="0"/>
              <a:t> injuries, and damage,  and promoting</a:t>
            </a:r>
            <a:r>
              <a:rPr lang="en-CA" dirty="0" smtClean="0"/>
              <a:t> more</a:t>
            </a:r>
            <a:r>
              <a:rPr lang="en-CA" baseline="0" dirty="0" smtClean="0"/>
              <a:t> effective business. </a:t>
            </a:r>
          </a:p>
          <a:p>
            <a:pPr marL="174284" indent="-174284">
              <a:buFont typeface="Arial" panose="020B0604020202020204" pitchFamily="34" charset="0"/>
              <a:buChar char="•"/>
            </a:pPr>
            <a:r>
              <a:rPr lang="en-CA" b="1" baseline="0" dirty="0" smtClean="0"/>
              <a:t>Finding: </a:t>
            </a:r>
            <a:r>
              <a:rPr lang="en-CA" baseline="0" dirty="0" smtClean="0"/>
              <a:t>Operator experience plays a factor, young operators typically lack knowledge and seasoned operators can become complacent. </a:t>
            </a:r>
          </a:p>
          <a:p>
            <a:pPr marL="174284" indent="-174284">
              <a:buFont typeface="Arial" panose="020B0604020202020204" pitchFamily="34" charset="0"/>
              <a:buChar char="•"/>
            </a:pPr>
            <a:r>
              <a:rPr lang="en-CA" b="1" baseline="0" dirty="0" smtClean="0"/>
              <a:t>Finding: </a:t>
            </a:r>
            <a:r>
              <a:rPr lang="en-CA" baseline="0" dirty="0" smtClean="0"/>
              <a:t>Unknowns/unidentified conditions relating to </a:t>
            </a:r>
            <a:r>
              <a:rPr lang="en-CA" b="1" baseline="0" dirty="0" smtClean="0"/>
              <a:t>rock, soils, drainage </a:t>
            </a:r>
            <a:r>
              <a:rPr lang="en-CA" baseline="0" dirty="0" smtClean="0"/>
              <a:t>are one of the largest factors until excavation begins. </a:t>
            </a:r>
          </a:p>
          <a:p>
            <a:pPr marL="174284" indent="-174284">
              <a:buFont typeface="Arial" panose="020B0604020202020204" pitchFamily="34" charset="0"/>
              <a:buChar char="•"/>
            </a:pPr>
            <a:r>
              <a:rPr lang="en-CA" dirty="0" smtClean="0"/>
              <a:t>Next we will review a few case studies as examples</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5</a:t>
            </a:fld>
            <a:endParaRPr lang="en-CA"/>
          </a:p>
        </p:txBody>
      </p:sp>
    </p:spTree>
    <p:extLst>
      <p:ext uri="{BB962C8B-B14F-4D97-AF65-F5344CB8AC3E}">
        <p14:creationId xmlns:p14="http://schemas.microsoft.com/office/powerpoint/2010/main" val="20987236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defTabSz="929579">
              <a:buFont typeface="Arial" panose="020B0604020202020204" pitchFamily="34" charset="0"/>
              <a:buChar char="•"/>
              <a:defRPr/>
            </a:pPr>
            <a:r>
              <a:rPr lang="en-CA" sz="1200" dirty="0"/>
              <a:t>Slide deposits off upper slopes can result in an unstable mass of organics + mud deposition within the road prism area.</a:t>
            </a:r>
          </a:p>
          <a:p>
            <a:pPr marL="174296" indent="-174296" defTabSz="929579">
              <a:buFont typeface="Arial" panose="020B0604020202020204" pitchFamily="34" charset="0"/>
              <a:buChar char="•"/>
              <a:defRPr/>
            </a:pPr>
            <a:r>
              <a:rPr lang="en-CA" sz="1200" dirty="0"/>
              <a:t>These can be due to disturbance related to new road construction. </a:t>
            </a:r>
          </a:p>
          <a:p>
            <a:pPr marL="174296" indent="-174296" defTabSz="929579">
              <a:buFont typeface="Arial" panose="020B0604020202020204" pitchFamily="34" charset="0"/>
              <a:buChar char="•"/>
              <a:defRPr/>
            </a:pPr>
            <a:r>
              <a:rPr lang="en-CA" sz="1200" dirty="0"/>
              <a:t>On the left, yarding down organic-rich (skunk cabbage pockets) on 40-60% slopes resulted in landslide.</a:t>
            </a:r>
          </a:p>
          <a:p>
            <a:pPr marL="174296" indent="-174296" defTabSz="929579">
              <a:buFont typeface="Arial" panose="020B0604020202020204" pitchFamily="34" charset="0"/>
              <a:buChar char="•"/>
              <a:defRPr/>
            </a:pPr>
            <a:r>
              <a:rPr lang="en-CA" sz="1200" dirty="0"/>
              <a:t>On the right old landslide debris cut by main road.</a:t>
            </a:r>
          </a:p>
          <a:p>
            <a:pPr marL="174296" indent="-174296" defTabSz="929579">
              <a:buFont typeface="Arial" panose="020B0604020202020204" pitchFamily="34" charset="0"/>
              <a:buChar char="•"/>
              <a:defRPr/>
            </a:pPr>
            <a:r>
              <a:rPr lang="en-CA" sz="1200" dirty="0"/>
              <a:t>Important to </a:t>
            </a:r>
            <a:r>
              <a:rPr lang="en-CA" sz="1200" b="1" dirty="0"/>
              <a:t>be aware of your surroundings </a:t>
            </a:r>
            <a:r>
              <a:rPr lang="en-CA" sz="1200" dirty="0"/>
              <a:t>especially old slide activity and any evidence of inherent slope instability both up and below road prism. </a:t>
            </a:r>
          </a:p>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53</a:t>
            </a:fld>
            <a:endParaRPr lang="en-CA"/>
          </a:p>
        </p:txBody>
      </p:sp>
    </p:spTree>
    <p:extLst>
      <p:ext uri="{BB962C8B-B14F-4D97-AF65-F5344CB8AC3E}">
        <p14:creationId xmlns:p14="http://schemas.microsoft.com/office/powerpoint/2010/main" val="41631251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a:t>Common indicators of subsurface</a:t>
            </a:r>
            <a:r>
              <a:rPr lang="en-CA" baseline="0" dirty="0"/>
              <a:t> and overland water flow. </a:t>
            </a:r>
          </a:p>
          <a:p>
            <a:pPr marL="174296" indent="-174296">
              <a:buFont typeface="Arial" panose="020B0604020202020204" pitchFamily="34" charset="0"/>
              <a:buChar char="•"/>
            </a:pPr>
            <a:r>
              <a:rPr lang="en-CA" baseline="0" dirty="0"/>
              <a:t>Typically associated with organic-rich soils, but also in pockets of thick soils. Fern in open draws indicate water retention/accumulation areas. </a:t>
            </a:r>
          </a:p>
          <a:p>
            <a:pPr marL="174296" indent="-174296">
              <a:buFont typeface="Arial" panose="020B0604020202020204" pitchFamily="34" charset="0"/>
              <a:buChar char="•"/>
            </a:pPr>
            <a:r>
              <a:rPr lang="en-CA" baseline="0" dirty="0"/>
              <a:t>These areas contain significant water/seepage and potential for slope instability.</a:t>
            </a:r>
          </a:p>
        </p:txBody>
      </p:sp>
      <p:sp>
        <p:nvSpPr>
          <p:cNvPr id="4" name="Slide Number Placeholder 3"/>
          <p:cNvSpPr>
            <a:spLocks noGrp="1"/>
          </p:cNvSpPr>
          <p:nvPr>
            <p:ph type="sldNum" sz="quarter" idx="10"/>
          </p:nvPr>
        </p:nvSpPr>
        <p:spPr/>
        <p:txBody>
          <a:bodyPr/>
          <a:lstStyle/>
          <a:p>
            <a:fld id="{0D67ABA4-DEFA-4FE6-BB79-593603CF5567}" type="slidenum">
              <a:rPr lang="en-CA" smtClean="0"/>
              <a:t>54</a:t>
            </a:fld>
            <a:endParaRPr lang="en-CA"/>
          </a:p>
        </p:txBody>
      </p:sp>
    </p:spTree>
    <p:extLst>
      <p:ext uri="{BB962C8B-B14F-4D97-AF65-F5344CB8AC3E}">
        <p14:creationId xmlns:p14="http://schemas.microsoft.com/office/powerpoint/2010/main" val="10840936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Attention</a:t>
            </a:r>
            <a:r>
              <a:rPr lang="en-CA" b="1" baseline="0" dirty="0"/>
              <a:t> to planning appropriate stripping, spoil placement and drainage infrastructure is critical. </a:t>
            </a:r>
            <a:endParaRPr lang="en-CA" b="1" dirty="0"/>
          </a:p>
        </p:txBody>
      </p:sp>
      <p:sp>
        <p:nvSpPr>
          <p:cNvPr id="4" name="Slide Number Placeholder 3"/>
          <p:cNvSpPr>
            <a:spLocks noGrp="1"/>
          </p:cNvSpPr>
          <p:nvPr>
            <p:ph type="sldNum" sz="quarter" idx="10"/>
          </p:nvPr>
        </p:nvSpPr>
        <p:spPr/>
        <p:txBody>
          <a:bodyPr/>
          <a:lstStyle/>
          <a:p>
            <a:fld id="{0D67ABA4-DEFA-4FE6-BB79-593603CF5567}" type="slidenum">
              <a:rPr lang="en-CA" smtClean="0"/>
              <a:t>55</a:t>
            </a:fld>
            <a:endParaRPr lang="en-CA"/>
          </a:p>
        </p:txBody>
      </p:sp>
    </p:spTree>
    <p:extLst>
      <p:ext uri="{BB962C8B-B14F-4D97-AF65-F5344CB8AC3E}">
        <p14:creationId xmlns:p14="http://schemas.microsoft.com/office/powerpoint/2010/main" val="40613276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Traverse notes and resulting cross-sections should have multi-</a:t>
            </a:r>
            <a:r>
              <a:rPr lang="en-CA" dirty="0" err="1"/>
              <a:t>sideshots</a:t>
            </a:r>
            <a:r>
              <a:rPr lang="en-CA" dirty="0"/>
              <a:t>, particularly in steep terrain.</a:t>
            </a:r>
          </a:p>
          <a:p>
            <a:pPr marL="171450" indent="-171450">
              <a:buFont typeface="Arial" panose="020B0604020202020204" pitchFamily="34" charset="0"/>
              <a:buChar char="•"/>
            </a:pPr>
            <a:r>
              <a:rPr lang="en-CA" dirty="0"/>
              <a:t>Ensure road building techniques are clearly defined in</a:t>
            </a:r>
            <a:r>
              <a:rPr lang="en-CA" baseline="0" dirty="0"/>
              <a:t> plan. i.e. specific definition of conventional, overland and other construction techniques.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58</a:t>
            </a:fld>
            <a:endParaRPr lang="en-CA"/>
          </a:p>
        </p:txBody>
      </p:sp>
    </p:spTree>
    <p:extLst>
      <p:ext uri="{BB962C8B-B14F-4D97-AF65-F5344CB8AC3E}">
        <p14:creationId xmlns:p14="http://schemas.microsoft.com/office/powerpoint/2010/main" val="31592235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b="1" dirty="0"/>
              <a:t>Plan/</a:t>
            </a:r>
            <a:r>
              <a:rPr lang="en-CA" b="1" dirty="0" err="1"/>
              <a:t>prework</a:t>
            </a:r>
            <a:r>
              <a:rPr lang="en-CA" b="1" dirty="0"/>
              <a:t> map is key communication document </a:t>
            </a:r>
            <a:r>
              <a:rPr lang="en-CA" dirty="0"/>
              <a:t>used with construction crews</a:t>
            </a:r>
          </a:p>
          <a:p>
            <a:pPr marL="171450" indent="-171450">
              <a:buFont typeface="Arial" panose="020B0604020202020204" pitchFamily="34" charset="0"/>
              <a:buChar char="•"/>
            </a:pPr>
            <a:r>
              <a:rPr lang="en-CA" dirty="0"/>
              <a:t>Field</a:t>
            </a:r>
            <a:r>
              <a:rPr lang="en-CA" baseline="0" dirty="0"/>
              <a:t> markings (alpha </a:t>
            </a:r>
            <a:r>
              <a:rPr lang="en-CA" baseline="0" dirty="0" err="1"/>
              <a:t>numerics</a:t>
            </a:r>
            <a:r>
              <a:rPr lang="en-CA" baseline="0" dirty="0"/>
              <a:t> or station distance) must be represented on maps and designs/cross sections/profiles for operator and supervisor reference  </a:t>
            </a:r>
            <a:r>
              <a:rPr lang="en-CA" b="1" baseline="0" dirty="0"/>
              <a:t>- Especially critical in steep sections</a:t>
            </a:r>
            <a:endParaRPr lang="en-CA" b="1" dirty="0"/>
          </a:p>
        </p:txBody>
      </p:sp>
      <p:sp>
        <p:nvSpPr>
          <p:cNvPr id="4" name="Slide Number Placeholder 3"/>
          <p:cNvSpPr>
            <a:spLocks noGrp="1"/>
          </p:cNvSpPr>
          <p:nvPr>
            <p:ph type="sldNum" sz="quarter" idx="10"/>
          </p:nvPr>
        </p:nvSpPr>
        <p:spPr/>
        <p:txBody>
          <a:bodyPr/>
          <a:lstStyle/>
          <a:p>
            <a:fld id="{0D67ABA4-DEFA-4FE6-BB79-593603CF5567}" type="slidenum">
              <a:rPr lang="en-CA" smtClean="0"/>
              <a:t>59</a:t>
            </a:fld>
            <a:endParaRPr lang="en-CA"/>
          </a:p>
        </p:txBody>
      </p:sp>
    </p:spTree>
    <p:extLst>
      <p:ext uri="{BB962C8B-B14F-4D97-AF65-F5344CB8AC3E}">
        <p14:creationId xmlns:p14="http://schemas.microsoft.com/office/powerpoint/2010/main" val="11121533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Location i.e. UTM/</a:t>
            </a:r>
            <a:r>
              <a:rPr lang="en-CA" dirty="0" err="1"/>
              <a:t>Lat</a:t>
            </a:r>
            <a:r>
              <a:rPr lang="en-CA" dirty="0"/>
              <a:t>/Long</a:t>
            </a:r>
          </a:p>
        </p:txBody>
      </p:sp>
      <p:sp>
        <p:nvSpPr>
          <p:cNvPr id="4" name="Slide Number Placeholder 3"/>
          <p:cNvSpPr>
            <a:spLocks noGrp="1"/>
          </p:cNvSpPr>
          <p:nvPr>
            <p:ph type="sldNum" sz="quarter" idx="10"/>
          </p:nvPr>
        </p:nvSpPr>
        <p:spPr/>
        <p:txBody>
          <a:bodyPr/>
          <a:lstStyle/>
          <a:p>
            <a:fld id="{0D67ABA4-DEFA-4FE6-BB79-593603CF5567}" type="slidenum">
              <a:rPr lang="en-CA" smtClean="0"/>
              <a:t>60</a:t>
            </a:fld>
            <a:endParaRPr lang="en-CA"/>
          </a:p>
        </p:txBody>
      </p:sp>
    </p:spTree>
    <p:extLst>
      <p:ext uri="{BB962C8B-B14F-4D97-AF65-F5344CB8AC3E}">
        <p14:creationId xmlns:p14="http://schemas.microsoft.com/office/powerpoint/2010/main" val="11121533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CA" sz="1200" dirty="0">
                <a:latin typeface="Arial" panose="020B0604020202020204" pitchFamily="34" charset="0"/>
                <a:cs typeface="Arial" panose="020B0604020202020204" pitchFamily="34" charset="0"/>
              </a:rPr>
              <a:t>Construction on moderately steep to steep slopes can be complicated. Comprehensive review and subsequent discussion regarding the plan is critical for all those involved with planning, supervision and construction. This process will </a:t>
            </a:r>
            <a:r>
              <a:rPr lang="en-CA" sz="1200" b="1" dirty="0">
                <a:latin typeface="Arial" panose="020B0604020202020204" pitchFamily="34" charset="0"/>
                <a:cs typeface="Arial" panose="020B0604020202020204" pitchFamily="34" charset="0"/>
              </a:rPr>
              <a:t>ensure knowledge transfer </a:t>
            </a:r>
            <a:r>
              <a:rPr lang="en-CA" sz="1200" dirty="0">
                <a:latin typeface="Arial" panose="020B0604020202020204" pitchFamily="34" charset="0"/>
                <a:cs typeface="Arial" panose="020B0604020202020204" pitchFamily="34" charset="0"/>
              </a:rPr>
              <a:t>and provide an opportunity to </a:t>
            </a:r>
            <a:r>
              <a:rPr lang="en-CA" sz="1200" b="1" dirty="0">
                <a:latin typeface="Arial" panose="020B0604020202020204" pitchFamily="34" charset="0"/>
                <a:cs typeface="Arial" panose="020B0604020202020204" pitchFamily="34" charset="0"/>
              </a:rPr>
              <a:t>raise awareness </a:t>
            </a:r>
            <a:r>
              <a:rPr lang="en-CA" sz="1200" dirty="0">
                <a:latin typeface="Arial" panose="020B0604020202020204" pitchFamily="34" charset="0"/>
                <a:cs typeface="Arial" panose="020B0604020202020204" pitchFamily="34" charset="0"/>
              </a:rPr>
              <a:t>and spur discussion regarding areas requiring special attention during the construction phase</a:t>
            </a:r>
            <a:r>
              <a:rPr lang="en-CA" sz="1200" i="1" dirty="0">
                <a:latin typeface="Arial" panose="020B0604020202020204" pitchFamily="34" charset="0"/>
                <a:cs typeface="Arial" panose="020B0604020202020204" pitchFamily="34" charset="0"/>
              </a:rPr>
              <a:t>.</a:t>
            </a:r>
            <a:r>
              <a:rPr lang="en-CA" sz="1200" dirty="0">
                <a:latin typeface="Arial" panose="020B0604020202020204" pitchFamily="34" charset="0"/>
                <a:cs typeface="Arial" panose="020B0604020202020204" pitchFamily="34" charset="0"/>
              </a:rPr>
              <a:t> If workers do not have a clear understanding of the plan, then work must be stopped until clarification is resolved.</a:t>
            </a:r>
          </a:p>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61</a:t>
            </a:fld>
            <a:endParaRPr lang="en-CA"/>
          </a:p>
        </p:txBody>
      </p:sp>
    </p:spTree>
    <p:extLst>
      <p:ext uri="{BB962C8B-B14F-4D97-AF65-F5344CB8AC3E}">
        <p14:creationId xmlns:p14="http://schemas.microsoft.com/office/powerpoint/2010/main" val="31592235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62</a:t>
            </a:fld>
            <a:endParaRPr lang="en-CA"/>
          </a:p>
        </p:txBody>
      </p:sp>
    </p:spTree>
    <p:extLst>
      <p:ext uri="{BB962C8B-B14F-4D97-AF65-F5344CB8AC3E}">
        <p14:creationId xmlns:p14="http://schemas.microsoft.com/office/powerpoint/2010/main" val="31592235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dirty="0"/>
          </a:p>
          <a:p>
            <a:pPr marL="171450" indent="-171450">
              <a:buFont typeface="Arial" panose="020B0604020202020204" pitchFamily="34" charset="0"/>
              <a:buChar char="•"/>
            </a:pPr>
            <a:r>
              <a:rPr lang="en-CA" dirty="0"/>
              <a:t>Georeferenced plan maps </a:t>
            </a:r>
          </a:p>
          <a:p>
            <a:pPr marL="171450" indent="-171450">
              <a:buFont typeface="Arial" panose="020B0604020202020204" pitchFamily="34" charset="0"/>
              <a:buChar char="•"/>
            </a:pPr>
            <a:r>
              <a:rPr lang="en-CA" dirty="0"/>
              <a:t>Unforeseen conditions are common causes of CI slides. </a:t>
            </a:r>
          </a:p>
          <a:p>
            <a:pPr marL="171450" indent="-171450">
              <a:buFont typeface="Arial" panose="020B0604020202020204" pitchFamily="34" charset="0"/>
              <a:buChar char="•"/>
            </a:pPr>
            <a:r>
              <a:rPr lang="en-CA" dirty="0"/>
              <a:t>Plans should reflect</a:t>
            </a:r>
            <a:r>
              <a:rPr lang="en-CA" baseline="0" dirty="0"/>
              <a:t> actual ground conditions and highlight appropriate construction requirements. </a:t>
            </a:r>
          </a:p>
          <a:p>
            <a:pPr marL="171450" indent="-171450">
              <a:buFont typeface="Arial" panose="020B0604020202020204" pitchFamily="34" charset="0"/>
              <a:buChar char="•"/>
            </a:pPr>
            <a:r>
              <a:rPr lang="en-CA" dirty="0"/>
              <a:t>One of the most common complaints form road crews is the complicated nature of the plans.</a:t>
            </a:r>
            <a:r>
              <a:rPr lang="en-CA" baseline="0" dirty="0"/>
              <a:t> </a:t>
            </a:r>
          </a:p>
          <a:p>
            <a:pPr marL="171450" indent="-171450">
              <a:buFont typeface="Arial" panose="020B0604020202020204" pitchFamily="34" charset="0"/>
              <a:buChar char="•"/>
            </a:pPr>
            <a:r>
              <a:rPr lang="en-CA" baseline="0" dirty="0"/>
              <a:t>Plans should be clear, concise and easy to understand. </a:t>
            </a:r>
          </a:p>
          <a:p>
            <a:pPr marL="171450" indent="-171450">
              <a:buFont typeface="Arial" panose="020B0604020202020204" pitchFamily="34" charset="0"/>
              <a:buChar char="•"/>
            </a:pPr>
            <a:r>
              <a:rPr lang="en-CA" baseline="0" dirty="0"/>
              <a:t>Areas requiring special attention or where risks are present need to be highlighted and made clear to the road crews and supervisors. </a:t>
            </a:r>
          </a:p>
          <a:p>
            <a:r>
              <a:rPr lang="en-CA" baseline="0" dirty="0"/>
              <a:t>The intent is to provide a plan that is a useful and easy to follow for road construction personnel. This is key in ensuring development objectives are achieved.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63</a:t>
            </a:fld>
            <a:endParaRPr lang="en-CA"/>
          </a:p>
        </p:txBody>
      </p:sp>
    </p:spTree>
    <p:extLst>
      <p:ext uri="{BB962C8B-B14F-4D97-AF65-F5344CB8AC3E}">
        <p14:creationId xmlns:p14="http://schemas.microsoft.com/office/powerpoint/2010/main" val="31592235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64</a:t>
            </a:fld>
            <a:endParaRPr lang="en-CA"/>
          </a:p>
        </p:txBody>
      </p:sp>
    </p:spTree>
    <p:extLst>
      <p:ext uri="{BB962C8B-B14F-4D97-AF65-F5344CB8AC3E}">
        <p14:creationId xmlns:p14="http://schemas.microsoft.com/office/powerpoint/2010/main" val="1112153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6</a:t>
            </a:fld>
            <a:endParaRPr lang="en-CA" dirty="0"/>
          </a:p>
        </p:txBody>
      </p:sp>
    </p:spTree>
    <p:extLst>
      <p:ext uri="{BB962C8B-B14F-4D97-AF65-F5344CB8AC3E}">
        <p14:creationId xmlns:p14="http://schemas.microsoft.com/office/powerpoint/2010/main" val="27775318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1/2 Bench / Balanced Cut &amp; Fill: An approximate 1/2 of the road subgrade is supported by B.C. </a:t>
            </a:r>
          </a:p>
          <a:p>
            <a:pPr marL="171450" indent="-171450">
              <a:buFont typeface="Arial" panose="020B0604020202020204" pitchFamily="34" charset="0"/>
              <a:buChar char="•"/>
            </a:pPr>
            <a:r>
              <a:rPr lang="en-CA" dirty="0"/>
              <a:t>Once road width has been cleared, grubbed and stripped, removing overburden and organic soils, the road subgrade can be</a:t>
            </a:r>
          </a:p>
          <a:p>
            <a:pPr marL="171450" indent="-171450">
              <a:buFont typeface="Arial" panose="020B0604020202020204" pitchFamily="34" charset="0"/>
              <a:buChar char="•"/>
            </a:pPr>
            <a:r>
              <a:rPr lang="en-CA" dirty="0"/>
              <a:t>constructed using in-situ material, </a:t>
            </a:r>
            <a:r>
              <a:rPr lang="en-CA" dirty="0" err="1"/>
              <a:t>preferrably</a:t>
            </a:r>
            <a:r>
              <a:rPr lang="en-CA" dirty="0"/>
              <a:t> coarse mixed with fines.  </a:t>
            </a:r>
            <a:r>
              <a:rPr lang="en-CA" dirty="0" err="1"/>
              <a:t>Sidecasting</a:t>
            </a:r>
            <a:r>
              <a:rPr lang="en-CA" dirty="0"/>
              <a:t> is permitted as is puncheon in the subgrade,</a:t>
            </a:r>
          </a:p>
          <a:p>
            <a:pPr marL="171450" indent="-171450">
              <a:buFont typeface="Arial" panose="020B0604020202020204" pitchFamily="34" charset="0"/>
              <a:buChar char="•"/>
            </a:pPr>
            <a:r>
              <a:rPr lang="en-CA" dirty="0"/>
              <a:t>but no organics. </a:t>
            </a:r>
          </a:p>
          <a:p>
            <a:pPr marL="171450" indent="-171450">
              <a:buFont typeface="Arial" panose="020B0604020202020204" pitchFamily="34" charset="0"/>
              <a:buChar char="•"/>
            </a:pPr>
            <a:r>
              <a:rPr lang="en-CA" dirty="0"/>
              <a:t>TSAs should spell</a:t>
            </a:r>
            <a:r>
              <a:rPr lang="en-CA" baseline="0" dirty="0"/>
              <a:t> out the meaning of road construction prescriptions</a:t>
            </a:r>
          </a:p>
          <a:p>
            <a:pPr marL="171450" marR="0" lvl="0" indent="-171450" algn="l" defTabSz="8489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Clearing: Site preparation clearing the way for road construction</a:t>
            </a:r>
          </a:p>
          <a:p>
            <a:pPr marL="171450" marR="0" lvl="0" indent="-171450" algn="l" defTabSz="8489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Grubbing: Site preparation reducing the amount of woody debris mixed in with the suitable fill or subgrade.</a:t>
            </a:r>
          </a:p>
          <a:p>
            <a:pPr marL="171450" marR="0" lvl="0" indent="-171450" algn="l" defTabSz="8489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Stripping: Site preparation eliminating the layer of litter, brush and debris in the fill or subgrade material.</a:t>
            </a:r>
          </a:p>
          <a:p>
            <a:pPr marL="171450" marR="0" lvl="0" indent="-171450" algn="l" defTabSz="8489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Puncheon: Woody debris (usually logs) used to support subgrade fill.</a:t>
            </a:r>
          </a:p>
          <a:p>
            <a:pPr marL="171450" marR="0" lvl="0" indent="-171450" algn="l" defTabSz="8489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err="1"/>
              <a:t>Sidecast</a:t>
            </a:r>
            <a:r>
              <a:rPr lang="en-CA" dirty="0"/>
              <a:t>: Material not placed, but tossed onto the slope outside the road prism.</a:t>
            </a: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65</a:t>
            </a:fld>
            <a:endParaRPr lang="en-CA"/>
          </a:p>
        </p:txBody>
      </p:sp>
    </p:spTree>
    <p:extLst>
      <p:ext uri="{BB962C8B-B14F-4D97-AF65-F5344CB8AC3E}">
        <p14:creationId xmlns:p14="http://schemas.microsoft.com/office/powerpoint/2010/main" val="39679848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3/4 Bench (+/- Key-in Rock): An approximate 3/4 of the road subgrade is supported by B.C. </a:t>
            </a:r>
          </a:p>
          <a:p>
            <a:r>
              <a:rPr lang="en-CA" dirty="0"/>
              <a:t>This method is used when a limited amount of material can be securely placed as fill. Once road width has been cleared, grubbed</a:t>
            </a:r>
          </a:p>
          <a:p>
            <a:r>
              <a:rPr lang="en-CA" dirty="0"/>
              <a:t>and stripped, removing overburden and organic soils,  the road subgrade can be constructed using in-situ material, </a:t>
            </a:r>
            <a:r>
              <a:rPr lang="en-CA" dirty="0" err="1"/>
              <a:t>preferrably</a:t>
            </a:r>
            <a:r>
              <a:rPr lang="en-CA" dirty="0"/>
              <a:t> </a:t>
            </a:r>
          </a:p>
          <a:p>
            <a:r>
              <a:rPr lang="en-CA" dirty="0"/>
              <a:t>coarse mixed with fines.  </a:t>
            </a:r>
            <a:r>
              <a:rPr lang="en-CA" dirty="0" err="1"/>
              <a:t>Sidecasting</a:t>
            </a:r>
            <a:r>
              <a:rPr lang="en-CA" dirty="0"/>
              <a:t> is not permitted and the toe of the fill is placed. Puncheon in the subgrade is not permitted .</a:t>
            </a:r>
          </a:p>
          <a:p>
            <a:pPr marL="171450" indent="-171450">
              <a:buFont typeface="Arial" panose="020B0604020202020204" pitchFamily="34" charset="0"/>
              <a:buChar char="•"/>
            </a:pPr>
            <a:r>
              <a:rPr lang="en-CA" dirty="0"/>
              <a:t>A version of this method, called “Key-</a:t>
            </a:r>
            <a:r>
              <a:rPr lang="en-CA" dirty="0" err="1"/>
              <a:t>in”Rock</a:t>
            </a:r>
            <a:r>
              <a:rPr lang="en-CA" dirty="0"/>
              <a:t>” utilizes shot rock, angular boulders or rubble to construct an interlocking matrix,</a:t>
            </a:r>
          </a:p>
          <a:p>
            <a:r>
              <a:rPr lang="en-CA" dirty="0"/>
              <a:t> 'keyed in' to an excavated </a:t>
            </a:r>
            <a:r>
              <a:rPr lang="en-CA" dirty="0" err="1"/>
              <a:t>microbench</a:t>
            </a:r>
            <a:r>
              <a:rPr lang="en-CA" dirty="0"/>
              <a:t>, providing a stable subgrade with </a:t>
            </a:r>
            <a:r>
              <a:rPr lang="en-CA" dirty="0" err="1"/>
              <a:t>oversteepened</a:t>
            </a:r>
            <a:r>
              <a:rPr lang="en-CA" dirty="0"/>
              <a:t> slopes.  </a:t>
            </a:r>
          </a:p>
          <a:p>
            <a:r>
              <a:rPr lang="en-CA" dirty="0" err="1"/>
              <a:t>Sidecasting</a:t>
            </a:r>
            <a:r>
              <a:rPr lang="en-CA" dirty="0"/>
              <a:t> of fine soil material and organics or use of organics or puncheon in subgrade construction is not permitted </a:t>
            </a:r>
          </a:p>
          <a:p>
            <a:r>
              <a:rPr lang="en-CA" dirty="0"/>
              <a:t>(remnants are acceptable).  Spoil material is to be </a:t>
            </a:r>
            <a:r>
              <a:rPr lang="en-CA" dirty="0" err="1"/>
              <a:t>endhauled</a:t>
            </a:r>
            <a:r>
              <a:rPr lang="en-CA" dirty="0"/>
              <a:t> to designated spoil areas.</a:t>
            </a:r>
          </a:p>
        </p:txBody>
      </p:sp>
      <p:sp>
        <p:nvSpPr>
          <p:cNvPr id="4" name="Slide Number Placeholder 3"/>
          <p:cNvSpPr>
            <a:spLocks noGrp="1"/>
          </p:cNvSpPr>
          <p:nvPr>
            <p:ph type="sldNum" sz="quarter" idx="10"/>
          </p:nvPr>
        </p:nvSpPr>
        <p:spPr/>
        <p:txBody>
          <a:bodyPr/>
          <a:lstStyle/>
          <a:p>
            <a:fld id="{0D67ABA4-DEFA-4FE6-BB79-593603CF5567}" type="slidenum">
              <a:rPr lang="en-CA" smtClean="0"/>
              <a:t>66</a:t>
            </a:fld>
            <a:endParaRPr lang="en-CA"/>
          </a:p>
        </p:txBody>
      </p:sp>
    </p:spTree>
    <p:extLst>
      <p:ext uri="{BB962C8B-B14F-4D97-AF65-F5344CB8AC3E}">
        <p14:creationId xmlns:p14="http://schemas.microsoft.com/office/powerpoint/2010/main" val="8524221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Full Bench: All of the road prism is supported by B.C.  This method of approximate full bench cut requires no side casting of cut material.  </a:t>
            </a:r>
          </a:p>
          <a:p>
            <a:r>
              <a:rPr lang="en-CA" dirty="0"/>
              <a:t>Once road width has been cleared, grubbed and stripped, removing overburden and organic soils,  the road subgrade can be constructed </a:t>
            </a:r>
          </a:p>
          <a:p>
            <a:r>
              <a:rPr lang="en-CA" dirty="0"/>
              <a:t>using in-situ material, preferably coarse mixed with fines. Any material used for subgrade construction should be keyed into the slope, </a:t>
            </a:r>
          </a:p>
          <a:p>
            <a:r>
              <a:rPr lang="en-CA" dirty="0"/>
              <a:t>and be supported by benches within the road prism.  Appropriate material such as gravel and rubble size shot rock should be used for subgrade </a:t>
            </a:r>
          </a:p>
          <a:p>
            <a:r>
              <a:rPr lang="en-CA" dirty="0"/>
              <a:t>construction, or </a:t>
            </a:r>
            <a:r>
              <a:rPr lang="en-CA" dirty="0" err="1"/>
              <a:t>backcasted</a:t>
            </a:r>
            <a:r>
              <a:rPr lang="en-CA" dirty="0"/>
              <a:t> for use elsewhere.  Use of fine textured, silty soil or organic material or use of puncheon in subgrade construction</a:t>
            </a:r>
          </a:p>
          <a:p>
            <a:r>
              <a:rPr lang="en-CA" dirty="0"/>
              <a:t>is not permitted (remnants are acceptable).  This material is to be </a:t>
            </a:r>
            <a:r>
              <a:rPr lang="en-CA" dirty="0" err="1"/>
              <a:t>endhauled</a:t>
            </a:r>
            <a:r>
              <a:rPr lang="en-CA" dirty="0"/>
              <a:t> to designated spoil areas. </a:t>
            </a:r>
          </a:p>
          <a:p>
            <a:pPr marL="171450" indent="-171450">
              <a:buFont typeface="Arial" panose="020B0604020202020204" pitchFamily="34" charset="0"/>
              <a:buChar char="•"/>
            </a:pPr>
            <a:r>
              <a:rPr lang="en-CA" dirty="0"/>
              <a:t>Often these Full Bench sections are on gentle outer benches </a:t>
            </a:r>
            <a:r>
              <a:rPr lang="en-CA" dirty="0" err="1"/>
              <a:t>abover</a:t>
            </a:r>
            <a:r>
              <a:rPr lang="en-CA" dirty="0"/>
              <a:t> steep slopes, in which case some of the spoil can be placed on the outer benches,</a:t>
            </a:r>
          </a:p>
          <a:p>
            <a:r>
              <a:rPr lang="en-CA" dirty="0"/>
              <a:t> thus ending up with a low volume of end haul material.</a:t>
            </a:r>
          </a:p>
        </p:txBody>
      </p:sp>
      <p:sp>
        <p:nvSpPr>
          <p:cNvPr id="4" name="Slide Number Placeholder 3"/>
          <p:cNvSpPr>
            <a:spLocks noGrp="1"/>
          </p:cNvSpPr>
          <p:nvPr>
            <p:ph type="sldNum" sz="quarter" idx="10"/>
          </p:nvPr>
        </p:nvSpPr>
        <p:spPr/>
        <p:txBody>
          <a:bodyPr/>
          <a:lstStyle/>
          <a:p>
            <a:fld id="{0D67ABA4-DEFA-4FE6-BB79-593603CF5567}" type="slidenum">
              <a:rPr lang="en-CA" smtClean="0"/>
              <a:t>67</a:t>
            </a:fld>
            <a:endParaRPr lang="en-CA"/>
          </a:p>
        </p:txBody>
      </p:sp>
    </p:spTree>
    <p:extLst>
      <p:ext uri="{BB962C8B-B14F-4D97-AF65-F5344CB8AC3E}">
        <p14:creationId xmlns:p14="http://schemas.microsoft.com/office/powerpoint/2010/main" val="33871469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Greater than 18% for 150m need to be risk assessed</a:t>
            </a:r>
          </a:p>
          <a:p>
            <a:pPr marL="171450" indent="-171450">
              <a:buFont typeface="Arial" panose="020B0604020202020204" pitchFamily="34" charset="0"/>
              <a:buChar char="•"/>
            </a:pPr>
            <a:r>
              <a:rPr lang="en-CA" dirty="0"/>
              <a:t>High cuts 6m+</a:t>
            </a:r>
          </a:p>
          <a:p>
            <a:pPr marL="171450" indent="-171450">
              <a:buFont typeface="Arial" panose="020B0604020202020204" pitchFamily="34" charset="0"/>
              <a:buChar char="•"/>
            </a:pPr>
            <a:r>
              <a:rPr lang="en-CA" dirty="0"/>
              <a:t>Road suitable for intended purpose </a:t>
            </a: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68</a:t>
            </a:fld>
            <a:endParaRPr lang="en-CA"/>
          </a:p>
        </p:txBody>
      </p:sp>
    </p:spTree>
    <p:extLst>
      <p:ext uri="{BB962C8B-B14F-4D97-AF65-F5344CB8AC3E}">
        <p14:creationId xmlns:p14="http://schemas.microsoft.com/office/powerpoint/2010/main" val="11121533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a:t>Need to understand and</a:t>
            </a:r>
            <a:r>
              <a:rPr lang="en-CA" baseline="0" dirty="0"/>
              <a:t> follow the plan. </a:t>
            </a:r>
          </a:p>
          <a:p>
            <a:pPr marL="174296" indent="-174296">
              <a:buFont typeface="Arial" panose="020B0604020202020204" pitchFamily="34" charset="0"/>
              <a:buChar char="•"/>
            </a:pPr>
            <a:r>
              <a:rPr lang="en-CA" baseline="0" dirty="0"/>
              <a:t>The </a:t>
            </a:r>
            <a:r>
              <a:rPr lang="en-CA" b="1" baseline="0" dirty="0"/>
              <a:t>plan map, profiles and cross-sections are the guts of the plan</a:t>
            </a:r>
            <a:r>
              <a:rPr lang="en-CA" baseline="0" dirty="0"/>
              <a:t>. </a:t>
            </a:r>
          </a:p>
          <a:p>
            <a:pPr marL="174296" indent="-174296">
              <a:buFont typeface="Arial" panose="020B0604020202020204" pitchFamily="34" charset="0"/>
              <a:buChar char="•"/>
            </a:pPr>
            <a:r>
              <a:rPr lang="en-CA" baseline="0" dirty="0"/>
              <a:t>Important to understand them.  Know guidelines for cut-and-fill angles for different material types.  This is often missed by road designer…needs input from terrain survey</a:t>
            </a:r>
            <a:endParaRPr lang="en-CA" dirty="0"/>
          </a:p>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69</a:t>
            </a:fld>
            <a:endParaRPr lang="en-CA"/>
          </a:p>
        </p:txBody>
      </p:sp>
    </p:spTree>
    <p:extLst>
      <p:ext uri="{BB962C8B-B14F-4D97-AF65-F5344CB8AC3E}">
        <p14:creationId xmlns:p14="http://schemas.microsoft.com/office/powerpoint/2010/main" val="39679848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Sufficient x-sections in steep sections are critical</a:t>
            </a:r>
          </a:p>
        </p:txBody>
      </p:sp>
      <p:sp>
        <p:nvSpPr>
          <p:cNvPr id="4" name="Slide Number Placeholder 3"/>
          <p:cNvSpPr>
            <a:spLocks noGrp="1"/>
          </p:cNvSpPr>
          <p:nvPr>
            <p:ph type="sldNum" sz="quarter" idx="10"/>
          </p:nvPr>
        </p:nvSpPr>
        <p:spPr/>
        <p:txBody>
          <a:bodyPr/>
          <a:lstStyle/>
          <a:p>
            <a:fld id="{0D67ABA4-DEFA-4FE6-BB79-593603CF5567}" type="slidenum">
              <a:rPr lang="en-CA" smtClean="0"/>
              <a:t>70</a:t>
            </a:fld>
            <a:endParaRPr lang="en-CA"/>
          </a:p>
        </p:txBody>
      </p:sp>
    </p:spTree>
    <p:extLst>
      <p:ext uri="{BB962C8B-B14F-4D97-AF65-F5344CB8AC3E}">
        <p14:creationId xmlns:p14="http://schemas.microsoft.com/office/powerpoint/2010/main" val="11121533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Minor changes to road location in the field</a:t>
            </a:r>
            <a:r>
              <a:rPr lang="en-CA" baseline="0" dirty="0"/>
              <a:t> may result due to slight offsets in ribbon locations when compared to the road centerline on the plan. This is typically not an issue but if consistent should be discussed as to related issues, impacts and solutions</a:t>
            </a:r>
          </a:p>
          <a:p>
            <a:pPr marL="171450" indent="-171450">
              <a:buFont typeface="Arial" panose="020B0604020202020204" pitchFamily="34" charset="0"/>
              <a:buChar char="•"/>
            </a:pPr>
            <a:r>
              <a:rPr lang="en-CA" baseline="0" dirty="0"/>
              <a:t>Relocating the center line can have significant effects at control points, bridge crossings, switchbacks etc. Again, understanding is critical , stop and get clarification when and where required</a:t>
            </a:r>
          </a:p>
          <a:p>
            <a:pPr marL="171450" indent="-171450">
              <a:buFont typeface="Arial" panose="020B0604020202020204" pitchFamily="34" charset="0"/>
              <a:buChar char="•"/>
            </a:pPr>
            <a:r>
              <a:rPr lang="en-CA" baseline="0" dirty="0"/>
              <a:t>Very important for critical sections to have multiple side shots and field reference points </a:t>
            </a:r>
          </a:p>
          <a:p>
            <a:pPr marL="171450" indent="-171450">
              <a:buFont typeface="Arial" panose="020B0604020202020204" pitchFamily="34" charset="0"/>
              <a:buChar char="•"/>
            </a:pPr>
            <a:r>
              <a:rPr lang="en-CA" baseline="0" dirty="0"/>
              <a:t>Any offsets to the design should be discussed with road crew during </a:t>
            </a:r>
            <a:r>
              <a:rPr lang="en-CA" baseline="0" dirty="0" err="1"/>
              <a:t>preworks</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71</a:t>
            </a:fld>
            <a:endParaRPr lang="en-CA"/>
          </a:p>
        </p:txBody>
      </p:sp>
    </p:spTree>
    <p:extLst>
      <p:ext uri="{BB962C8B-B14F-4D97-AF65-F5344CB8AC3E}">
        <p14:creationId xmlns:p14="http://schemas.microsoft.com/office/powerpoint/2010/main" val="41524707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72</a:t>
            </a:fld>
            <a:endParaRPr lang="en-CA"/>
          </a:p>
        </p:txBody>
      </p:sp>
    </p:spTree>
    <p:extLst>
      <p:ext uri="{BB962C8B-B14F-4D97-AF65-F5344CB8AC3E}">
        <p14:creationId xmlns:p14="http://schemas.microsoft.com/office/powerpoint/2010/main" val="11121533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Tx/>
              <a:buFont typeface="Arial" panose="020B0604020202020204" pitchFamily="34" charset="0"/>
              <a:buChar char="•"/>
            </a:pPr>
            <a:r>
              <a:rPr lang="en-US" sz="1100" dirty="0">
                <a:latin typeface="Arial" panose="020B0604020202020204" pitchFamily="34" charset="0"/>
                <a:cs typeface="Arial" panose="020B0604020202020204" pitchFamily="34" charset="0"/>
              </a:rPr>
              <a:t>This is the main document that ties everything together</a:t>
            </a:r>
          </a:p>
          <a:p>
            <a:pPr marL="171450" indent="-171450">
              <a:buClrTx/>
              <a:buFont typeface="Arial" panose="020B0604020202020204" pitchFamily="34" charset="0"/>
              <a:buChar char="•"/>
            </a:pPr>
            <a:r>
              <a:rPr lang="en-US" sz="1100" dirty="0">
                <a:latin typeface="Arial" panose="020B0604020202020204" pitchFamily="34" charset="0"/>
                <a:cs typeface="Arial" panose="020B0604020202020204" pitchFamily="34" charset="0"/>
              </a:rPr>
              <a:t>References all the required back up info from the pre-work release package.</a:t>
            </a:r>
          </a:p>
          <a:p>
            <a:pPr marL="171450" indent="-171450">
              <a:buFont typeface="Arial" panose="020B0604020202020204" pitchFamily="34" charset="0"/>
              <a:buChar char="•"/>
            </a:pPr>
            <a:r>
              <a:rPr lang="en-CA" dirty="0"/>
              <a:t>Professionals have the opportunity at </a:t>
            </a:r>
            <a:r>
              <a:rPr lang="en-CA" dirty="0" err="1"/>
              <a:t>preworks</a:t>
            </a:r>
            <a:r>
              <a:rPr lang="en-CA" dirty="0"/>
              <a:t> to train or reinforce crews on plans, and reading designs</a:t>
            </a:r>
          </a:p>
        </p:txBody>
      </p:sp>
      <p:sp>
        <p:nvSpPr>
          <p:cNvPr id="4" name="Slide Number Placeholder 3"/>
          <p:cNvSpPr>
            <a:spLocks noGrp="1"/>
          </p:cNvSpPr>
          <p:nvPr>
            <p:ph type="sldNum" sz="quarter" idx="10"/>
          </p:nvPr>
        </p:nvSpPr>
        <p:spPr/>
        <p:txBody>
          <a:bodyPr/>
          <a:lstStyle/>
          <a:p>
            <a:fld id="{0D67ABA4-DEFA-4FE6-BB79-593603CF5567}" type="slidenum">
              <a:rPr lang="en-CA" smtClean="0"/>
              <a:t>73</a:t>
            </a:fld>
            <a:endParaRPr lang="en-CA"/>
          </a:p>
        </p:txBody>
      </p:sp>
    </p:spTree>
    <p:extLst>
      <p:ext uri="{BB962C8B-B14F-4D97-AF65-F5344CB8AC3E}">
        <p14:creationId xmlns:p14="http://schemas.microsoft.com/office/powerpoint/2010/main" val="11121533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74</a:t>
            </a:fld>
            <a:endParaRPr lang="en-CA"/>
          </a:p>
        </p:txBody>
      </p:sp>
    </p:spTree>
    <p:extLst>
      <p:ext uri="{BB962C8B-B14F-4D97-AF65-F5344CB8AC3E}">
        <p14:creationId xmlns:p14="http://schemas.microsoft.com/office/powerpoint/2010/main" val="1112153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290472" indent="-290472">
              <a:buFont typeface="Arial" panose="020B0604020202020204" pitchFamily="34" charset="0"/>
              <a:buChar char="•"/>
            </a:pPr>
            <a:r>
              <a:rPr lang="en-CA" dirty="0" smtClean="0"/>
              <a:t>Operator was entering </a:t>
            </a:r>
            <a:r>
              <a:rPr lang="en-CA" dirty="0" err="1" smtClean="0"/>
              <a:t>endhaul</a:t>
            </a:r>
            <a:r>
              <a:rPr lang="en-CA" dirty="0" smtClean="0"/>
              <a:t> transition zone in moderately steep ground</a:t>
            </a:r>
          </a:p>
          <a:p>
            <a:pPr marL="290472" indent="-290472">
              <a:buFont typeface="Arial" panose="020B0604020202020204" pitchFamily="34" charset="0"/>
              <a:buChar char="•"/>
            </a:pPr>
            <a:r>
              <a:rPr lang="en-CA" dirty="0" smtClean="0"/>
              <a:t>Encountered a pocket of subsurface water and deep, wet organics that were not identified on plan</a:t>
            </a:r>
          </a:p>
          <a:p>
            <a:pPr marL="290472" indent="-290472">
              <a:buFont typeface="Arial" panose="020B0604020202020204" pitchFamily="34" charset="0"/>
              <a:buChar char="•"/>
            </a:pPr>
            <a:r>
              <a:rPr lang="en-CA" dirty="0" smtClean="0"/>
              <a:t>Excavator and operator moved out onto wet organics over bedrock rather than removing organics down to competent bedrock.  </a:t>
            </a:r>
          </a:p>
          <a:p>
            <a:pPr marL="290472" indent="-290472">
              <a:buFont typeface="Arial" panose="020B0604020202020204" pitchFamily="34" charset="0"/>
              <a:buChar char="•"/>
            </a:pPr>
            <a:r>
              <a:rPr lang="en-CA" dirty="0" smtClean="0"/>
              <a:t>Operator did not stop and seek clarity or advice on the plan or the changed conditions</a:t>
            </a:r>
          </a:p>
          <a:p>
            <a:pPr marL="290472" indent="-290472">
              <a:buFont typeface="Arial" panose="020B0604020202020204" pitchFamily="34" charset="0"/>
              <a:buChar char="•"/>
            </a:pPr>
            <a:r>
              <a:rPr lang="en-CA" dirty="0" smtClean="0"/>
              <a:t>Key Factor: Hoe</a:t>
            </a:r>
            <a:r>
              <a:rPr lang="en-CA" baseline="0" dirty="0" smtClean="0"/>
              <a:t> not on stable footing through Transition Zone.</a:t>
            </a:r>
            <a:endParaRPr lang="en-CA" dirty="0" smtClean="0"/>
          </a:p>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7</a:t>
            </a:fld>
            <a:endParaRPr lang="en-CA"/>
          </a:p>
        </p:txBody>
      </p:sp>
    </p:spTree>
    <p:extLst>
      <p:ext uri="{BB962C8B-B14F-4D97-AF65-F5344CB8AC3E}">
        <p14:creationId xmlns:p14="http://schemas.microsoft.com/office/powerpoint/2010/main" val="24636092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Professionals and Construction Managers/Supervisors need to make time to train or refresh crew knowledge…maps, profiles, cross-sections</a:t>
            </a:r>
          </a:p>
        </p:txBody>
      </p:sp>
      <p:sp>
        <p:nvSpPr>
          <p:cNvPr id="4" name="Slide Number Placeholder 3"/>
          <p:cNvSpPr>
            <a:spLocks noGrp="1"/>
          </p:cNvSpPr>
          <p:nvPr>
            <p:ph type="sldNum" sz="quarter" idx="10"/>
          </p:nvPr>
        </p:nvSpPr>
        <p:spPr/>
        <p:txBody>
          <a:bodyPr/>
          <a:lstStyle/>
          <a:p>
            <a:fld id="{0D67ABA4-DEFA-4FE6-BB79-593603CF5567}" type="slidenum">
              <a:rPr lang="en-CA" smtClean="0"/>
              <a:t>75</a:t>
            </a:fld>
            <a:endParaRPr lang="en-CA"/>
          </a:p>
        </p:txBody>
      </p:sp>
    </p:spTree>
    <p:extLst>
      <p:ext uri="{BB962C8B-B14F-4D97-AF65-F5344CB8AC3E}">
        <p14:creationId xmlns:p14="http://schemas.microsoft.com/office/powerpoint/2010/main" val="11121533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Feedback from road crew to CRP,</a:t>
            </a:r>
            <a:r>
              <a:rPr lang="en-CA" baseline="0" dirty="0" smtClean="0"/>
              <a:t> Terrain Specialist, etc.</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76</a:t>
            </a:fld>
            <a:endParaRPr lang="en-CA"/>
          </a:p>
        </p:txBody>
      </p:sp>
    </p:spTree>
    <p:extLst>
      <p:ext uri="{BB962C8B-B14F-4D97-AF65-F5344CB8AC3E}">
        <p14:creationId xmlns:p14="http://schemas.microsoft.com/office/powerpoint/2010/main" val="24893912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Tools to aid in the process: </a:t>
            </a:r>
          </a:p>
          <a:p>
            <a:pPr marL="171450" indent="-171450">
              <a:buFontTx/>
              <a:buChar char="-"/>
            </a:pPr>
            <a:r>
              <a:rPr lang="en-CA" dirty="0"/>
              <a:t>Contract request for expression</a:t>
            </a:r>
            <a:r>
              <a:rPr lang="en-CA" baseline="0" dirty="0"/>
              <a:t> of Interest</a:t>
            </a:r>
          </a:p>
          <a:p>
            <a:pPr marL="171450" indent="-171450">
              <a:buFontTx/>
              <a:buChar char="-"/>
            </a:pPr>
            <a:r>
              <a:rPr lang="en-CA" baseline="0" dirty="0"/>
              <a:t>Contractor qualifications list/requirements</a:t>
            </a:r>
          </a:p>
          <a:p>
            <a:pPr marL="171450" indent="-171450">
              <a:buFontTx/>
              <a:buChar char="-"/>
            </a:pPr>
            <a:r>
              <a:rPr lang="en-CA" baseline="0" dirty="0"/>
              <a:t>Contractor references</a:t>
            </a:r>
          </a:p>
          <a:p>
            <a:pPr marL="171450" indent="-171450">
              <a:buFontTx/>
              <a:buChar char="-"/>
            </a:pPr>
            <a:r>
              <a:rPr lang="en-CA" baseline="0" dirty="0"/>
              <a:t>WSBC contactor history/track record</a:t>
            </a:r>
          </a:p>
          <a:p>
            <a:pPr marL="0" indent="0">
              <a:buFontTx/>
              <a:buNone/>
            </a:pPr>
            <a:endParaRPr lang="en-CA" baseline="0" dirty="0"/>
          </a:p>
          <a:p>
            <a:pPr marL="171450" indent="-171450">
              <a:buFontTx/>
              <a:buChar char="-"/>
            </a:pPr>
            <a:endParaRPr lang="en-CA" dirty="0"/>
          </a:p>
          <a:p>
            <a:endParaRPr lang="en-CA" dirty="0"/>
          </a:p>
        </p:txBody>
      </p:sp>
      <p:sp>
        <p:nvSpPr>
          <p:cNvPr id="4" name="Slide Number Placeholder 3"/>
          <p:cNvSpPr>
            <a:spLocks noGrp="1"/>
          </p:cNvSpPr>
          <p:nvPr>
            <p:ph type="sldNum" sz="quarter" idx="10"/>
          </p:nvPr>
        </p:nvSpPr>
        <p:spPr/>
        <p:txBody>
          <a:bodyPr/>
          <a:lstStyle/>
          <a:p>
            <a:fld id="{2DB7D897-17B0-42B5-865C-2C9A3742D72A}" type="slidenum">
              <a:rPr lang="en-CA" smtClean="0">
                <a:solidFill>
                  <a:prstClr val="black"/>
                </a:solidFill>
              </a:rPr>
              <a:pPr/>
              <a:t>78</a:t>
            </a:fld>
            <a:endParaRPr lang="en-CA">
              <a:solidFill>
                <a:prstClr val="black"/>
              </a:solidFill>
            </a:endParaRPr>
          </a:p>
        </p:txBody>
      </p:sp>
    </p:spTree>
    <p:extLst>
      <p:ext uri="{BB962C8B-B14F-4D97-AF65-F5344CB8AC3E}">
        <p14:creationId xmlns:p14="http://schemas.microsoft.com/office/powerpoint/2010/main" val="9456054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100" b="1" kern="1200" dirty="0">
                <a:solidFill>
                  <a:schemeClr val="tx1"/>
                </a:solidFill>
                <a:effectLst/>
                <a:latin typeface="+mn-lt"/>
                <a:ea typeface="+mn-ea"/>
                <a:cs typeface="+mn-cs"/>
              </a:rPr>
              <a:t>Coordinating Member </a:t>
            </a:r>
            <a:r>
              <a:rPr lang="en-CA" sz="1100" kern="1200" dirty="0">
                <a:solidFill>
                  <a:schemeClr val="tx1"/>
                </a:solidFill>
                <a:effectLst/>
                <a:latin typeface="+mn-lt"/>
                <a:ea typeface="+mn-ea"/>
                <a:cs typeface="+mn-cs"/>
              </a:rPr>
              <a:t>- Member</a:t>
            </a:r>
            <a:r>
              <a:rPr lang="en-CA" sz="1100" kern="1200" baseline="0" dirty="0">
                <a:solidFill>
                  <a:schemeClr val="tx1"/>
                </a:solidFill>
                <a:effectLst/>
                <a:latin typeface="+mn-lt"/>
                <a:ea typeface="+mn-ea"/>
                <a:cs typeface="+mn-cs"/>
              </a:rPr>
              <a:t> </a:t>
            </a:r>
            <a:r>
              <a:rPr lang="en-CA" sz="1100" kern="1200" dirty="0">
                <a:solidFill>
                  <a:schemeClr val="tx1"/>
                </a:solidFill>
                <a:effectLst/>
                <a:latin typeface="+mn-lt"/>
                <a:ea typeface="+mn-ea"/>
                <a:cs typeface="+mn-cs"/>
              </a:rPr>
              <a:t>of ABCFP</a:t>
            </a:r>
            <a:r>
              <a:rPr lang="en-CA" sz="1100" kern="1200" baseline="0" dirty="0">
                <a:solidFill>
                  <a:schemeClr val="tx1"/>
                </a:solidFill>
                <a:effectLst/>
                <a:latin typeface="+mn-lt"/>
                <a:ea typeface="+mn-ea"/>
                <a:cs typeface="+mn-cs"/>
              </a:rPr>
              <a:t> and/</a:t>
            </a:r>
            <a:r>
              <a:rPr lang="en-CA" sz="1100" kern="1200" dirty="0">
                <a:solidFill>
                  <a:schemeClr val="tx1"/>
                </a:solidFill>
                <a:effectLst/>
                <a:latin typeface="+mn-lt"/>
                <a:ea typeface="+mn-ea"/>
                <a:cs typeface="+mn-cs"/>
              </a:rPr>
              <a:t>or </a:t>
            </a:r>
            <a:r>
              <a:rPr lang="en-CA" sz="1100" kern="1200" baseline="0" dirty="0">
                <a:solidFill>
                  <a:schemeClr val="tx1"/>
                </a:solidFill>
                <a:effectLst/>
                <a:latin typeface="+mn-lt"/>
                <a:ea typeface="+mn-ea"/>
                <a:cs typeface="+mn-cs"/>
              </a:rPr>
              <a:t> </a:t>
            </a:r>
            <a:r>
              <a:rPr lang="en-CA" sz="1100" kern="1200" dirty="0">
                <a:solidFill>
                  <a:schemeClr val="tx1"/>
                </a:solidFill>
                <a:effectLst/>
                <a:latin typeface="+mn-lt"/>
                <a:ea typeface="+mn-ea"/>
                <a:cs typeface="+mn-cs"/>
              </a:rPr>
              <a:t>APEGBC</a:t>
            </a:r>
            <a:r>
              <a:rPr lang="en-CA" sz="1100" kern="1200" baseline="0" dirty="0">
                <a:solidFill>
                  <a:schemeClr val="tx1"/>
                </a:solidFill>
                <a:effectLst/>
                <a:latin typeface="+mn-lt"/>
                <a:ea typeface="+mn-ea"/>
                <a:cs typeface="+mn-cs"/>
              </a:rPr>
              <a:t> </a:t>
            </a:r>
            <a:r>
              <a:rPr lang="en-CA" sz="1100" kern="1200" dirty="0">
                <a:solidFill>
                  <a:schemeClr val="tx1"/>
                </a:solidFill>
                <a:effectLst/>
                <a:latin typeface="+mn-lt"/>
                <a:ea typeface="+mn-ea"/>
                <a:cs typeface="+mn-cs"/>
              </a:rPr>
              <a:t>who has lead and coordinating responsibility for </a:t>
            </a:r>
            <a:r>
              <a:rPr lang="en-CA" sz="1100" kern="1200" baseline="0" dirty="0">
                <a:solidFill>
                  <a:schemeClr val="tx1"/>
                </a:solidFill>
                <a:effectLst/>
                <a:latin typeface="+mn-lt"/>
                <a:ea typeface="+mn-ea"/>
                <a:cs typeface="+mn-cs"/>
              </a:rPr>
              <a:t> </a:t>
            </a:r>
            <a:r>
              <a:rPr lang="en-CA" sz="1100" kern="1200" dirty="0">
                <a:solidFill>
                  <a:schemeClr val="tx1"/>
                </a:solidFill>
                <a:effectLst/>
                <a:latin typeface="+mn-lt"/>
                <a:ea typeface="+mn-ea"/>
                <a:cs typeface="+mn-cs"/>
              </a:rPr>
              <a:t>professional work</a:t>
            </a:r>
          </a:p>
          <a:p>
            <a:r>
              <a:rPr lang="en-CA" sz="1100" b="1" kern="1200" dirty="0">
                <a:solidFill>
                  <a:schemeClr val="tx1"/>
                </a:solidFill>
                <a:effectLst/>
                <a:latin typeface="+mn-lt"/>
                <a:ea typeface="+mn-ea"/>
                <a:cs typeface="+mn-cs"/>
              </a:rPr>
              <a:t>Road Personnel -</a:t>
            </a:r>
            <a:r>
              <a:rPr lang="en-CA" sz="1100" b="1" kern="1200" baseline="0" dirty="0">
                <a:solidFill>
                  <a:schemeClr val="tx1"/>
                </a:solidFill>
                <a:effectLst/>
                <a:latin typeface="+mn-lt"/>
                <a:ea typeface="+mn-ea"/>
                <a:cs typeface="+mn-cs"/>
              </a:rPr>
              <a:t> </a:t>
            </a:r>
            <a:r>
              <a:rPr lang="en-CA" sz="1100" kern="1200" dirty="0">
                <a:solidFill>
                  <a:schemeClr val="tx1"/>
                </a:solidFill>
                <a:effectLst/>
                <a:latin typeface="+mn-lt"/>
                <a:ea typeface="+mn-ea"/>
                <a:cs typeface="+mn-cs"/>
              </a:rPr>
              <a:t>Persons who supervise or carry out construction, maintenance, or deactivation of forest roads. These individuals typically include road supervisors and machine operators</a:t>
            </a:r>
          </a:p>
          <a:p>
            <a:r>
              <a:rPr lang="en-CA" sz="1100" b="1" kern="1200" dirty="0">
                <a:solidFill>
                  <a:schemeClr val="tx1"/>
                </a:solidFill>
                <a:effectLst/>
                <a:latin typeface="+mn-lt"/>
                <a:ea typeface="+mn-ea"/>
                <a:cs typeface="+mn-cs"/>
              </a:rPr>
              <a:t>Specialist - </a:t>
            </a:r>
            <a:r>
              <a:rPr lang="en-CA" sz="1100" kern="1200" dirty="0">
                <a:solidFill>
                  <a:schemeClr val="tx1"/>
                </a:solidFill>
                <a:effectLst/>
                <a:latin typeface="+mn-lt"/>
                <a:ea typeface="+mn-ea"/>
                <a:cs typeface="+mn-cs"/>
              </a:rPr>
              <a:t>An individual that has specialized training and experience in a particular occupation, practice or branch of learning</a:t>
            </a:r>
          </a:p>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79</a:t>
            </a:fld>
            <a:endParaRPr lang="en-CA"/>
          </a:p>
        </p:txBody>
      </p:sp>
    </p:spTree>
    <p:extLst>
      <p:ext uri="{BB962C8B-B14F-4D97-AF65-F5344CB8AC3E}">
        <p14:creationId xmlns:p14="http://schemas.microsoft.com/office/powerpoint/2010/main" val="11121533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Environmental, forest management systems</a:t>
            </a:r>
          </a:p>
          <a:p>
            <a:r>
              <a:rPr lang="en-CA" dirty="0"/>
              <a:t>Standard operating procedures</a:t>
            </a:r>
          </a:p>
          <a:p>
            <a:r>
              <a:rPr lang="en-CA" dirty="0"/>
              <a:t>Job Safety Breakdowns</a:t>
            </a:r>
          </a:p>
          <a:p>
            <a:r>
              <a:rPr lang="en-CA" dirty="0"/>
              <a:t>Emergency Response procedures</a:t>
            </a:r>
          </a:p>
        </p:txBody>
      </p:sp>
      <p:sp>
        <p:nvSpPr>
          <p:cNvPr id="4" name="Slide Number Placeholder 3"/>
          <p:cNvSpPr>
            <a:spLocks noGrp="1"/>
          </p:cNvSpPr>
          <p:nvPr>
            <p:ph type="sldNum" sz="quarter" idx="10"/>
          </p:nvPr>
        </p:nvSpPr>
        <p:spPr/>
        <p:txBody>
          <a:bodyPr/>
          <a:lstStyle/>
          <a:p>
            <a:fld id="{0D67ABA4-DEFA-4FE6-BB79-593603CF5567}" type="slidenum">
              <a:rPr lang="en-CA" smtClean="0"/>
              <a:t>80</a:t>
            </a:fld>
            <a:endParaRPr lang="en-CA"/>
          </a:p>
        </p:txBody>
      </p:sp>
    </p:spTree>
    <p:extLst>
      <p:ext uri="{BB962C8B-B14F-4D97-AF65-F5344CB8AC3E}">
        <p14:creationId xmlns:p14="http://schemas.microsoft.com/office/powerpoint/2010/main" val="11121533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How do we make this happen?</a:t>
            </a:r>
          </a:p>
          <a:p>
            <a:r>
              <a:rPr lang="en-CA" dirty="0"/>
              <a:t>Supervisors could be on-site supervisors; construction manager, construction owner, construction foreman, lead hoe operator etc.</a:t>
            </a:r>
          </a:p>
          <a:p>
            <a:r>
              <a:rPr lang="en-CA" dirty="0"/>
              <a:t>If there is a change in circumstance that is not indicated on design or in </a:t>
            </a:r>
            <a:r>
              <a:rPr lang="en-CA" dirty="0" err="1"/>
              <a:t>preworks</a:t>
            </a:r>
            <a:r>
              <a:rPr lang="en-CA" dirty="0"/>
              <a:t>, STOP and ASK</a:t>
            </a:r>
          </a:p>
          <a:p>
            <a:r>
              <a:rPr lang="en-CA" dirty="0"/>
              <a:t>Cannot afford to be unsafe…as this also relates directly to production</a:t>
            </a:r>
          </a:p>
        </p:txBody>
      </p:sp>
      <p:sp>
        <p:nvSpPr>
          <p:cNvPr id="4" name="Slide Number Placeholder 3"/>
          <p:cNvSpPr>
            <a:spLocks noGrp="1"/>
          </p:cNvSpPr>
          <p:nvPr>
            <p:ph type="sldNum" sz="quarter" idx="10"/>
          </p:nvPr>
        </p:nvSpPr>
        <p:spPr/>
        <p:txBody>
          <a:bodyPr/>
          <a:lstStyle/>
          <a:p>
            <a:fld id="{0D67ABA4-DEFA-4FE6-BB79-593603CF5567}" type="slidenum">
              <a:rPr lang="en-CA" smtClean="0"/>
              <a:t>81</a:t>
            </a:fld>
            <a:endParaRPr lang="en-CA"/>
          </a:p>
        </p:txBody>
      </p:sp>
    </p:spTree>
    <p:extLst>
      <p:ext uri="{BB962C8B-B14F-4D97-AF65-F5344CB8AC3E}">
        <p14:creationId xmlns:p14="http://schemas.microsoft.com/office/powerpoint/2010/main" val="11121533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Opportunity to train operators on reading and understanding</a:t>
            </a:r>
            <a:r>
              <a:rPr lang="en-CA" baseline="0" dirty="0"/>
              <a:t> the design such as vertical and horizontal offsets</a:t>
            </a:r>
          </a:p>
          <a:p>
            <a:pPr marL="171450" indent="-171450">
              <a:buFont typeface="Arial" panose="020B0604020202020204" pitchFamily="34" charset="0"/>
              <a:buChar char="•"/>
            </a:pPr>
            <a:r>
              <a:rPr lang="en-CA" baseline="0" dirty="0"/>
              <a:t>Safety hazard identification</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82</a:t>
            </a:fld>
            <a:endParaRPr lang="en-CA"/>
          </a:p>
        </p:txBody>
      </p:sp>
    </p:spTree>
    <p:extLst>
      <p:ext uri="{BB962C8B-B14F-4D97-AF65-F5344CB8AC3E}">
        <p14:creationId xmlns:p14="http://schemas.microsoft.com/office/powerpoint/2010/main" val="11121533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May be several levels or forms i.e. direct road construction vs general project oversite</a:t>
            </a:r>
          </a:p>
          <a:p>
            <a:pPr marL="171450" indent="-171450">
              <a:buFont typeface="Arial" panose="020B0604020202020204" pitchFamily="34" charset="0"/>
              <a:buChar char="•"/>
            </a:pPr>
            <a:r>
              <a:rPr lang="en-CA" dirty="0"/>
              <a:t>Supervisors and CRPs should be proactive,</a:t>
            </a:r>
            <a:r>
              <a:rPr lang="en-CA" baseline="0" dirty="0"/>
              <a:t> </a:t>
            </a:r>
            <a:r>
              <a:rPr lang="en-CA" dirty="0"/>
              <a:t>forward planning and foresee challenges to road construction ahead; establish realistic production and expectations based on </a:t>
            </a:r>
            <a:r>
              <a:rPr lang="en-CA" dirty="0" err="1"/>
              <a:t>preowrks</a:t>
            </a:r>
            <a:r>
              <a:rPr lang="en-CA" dirty="0"/>
              <a:t> documentation </a:t>
            </a:r>
            <a:endParaRPr lang="en-CA" sz="11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CA" sz="1100" b="0" i="0" u="none" strike="noStrike" kern="1200" baseline="0" dirty="0">
                <a:solidFill>
                  <a:schemeClr val="tx1"/>
                </a:solidFill>
                <a:latin typeface="+mn-lt"/>
                <a:ea typeface="+mn-ea"/>
                <a:cs typeface="+mn-cs"/>
              </a:rPr>
              <a:t>Before any activities begin, supervisors should coordinate the safest, most effective approach for falling the right-of-way (ROW), building the road, and removing logs </a:t>
            </a:r>
          </a:p>
          <a:p>
            <a:r>
              <a:rPr lang="en-CA" sz="1100" b="0" i="0" u="none" strike="noStrike" kern="1200" baseline="0" dirty="0">
                <a:solidFill>
                  <a:schemeClr val="tx1"/>
                </a:solidFill>
                <a:latin typeface="+mn-lt"/>
                <a:ea typeface="+mn-ea"/>
                <a:cs typeface="+mn-cs"/>
              </a:rPr>
              <a:t> Requires open communication between all groups </a:t>
            </a:r>
          </a:p>
          <a:p>
            <a:r>
              <a:rPr lang="en-CA" sz="1100" b="0" i="0" u="none" strike="noStrike" kern="1200" baseline="0" dirty="0">
                <a:solidFill>
                  <a:schemeClr val="tx1"/>
                </a:solidFill>
                <a:latin typeface="+mn-lt"/>
                <a:ea typeface="+mn-ea"/>
                <a:cs typeface="+mn-cs"/>
              </a:rPr>
              <a:t> </a:t>
            </a:r>
            <a:r>
              <a:rPr lang="en-CA" sz="1100" b="1" i="0" u="none" strike="noStrike" kern="1200" baseline="0" dirty="0">
                <a:solidFill>
                  <a:schemeClr val="tx1"/>
                </a:solidFill>
                <a:latin typeface="+mn-lt"/>
                <a:ea typeface="+mn-ea"/>
                <a:cs typeface="+mn-cs"/>
              </a:rPr>
              <a:t>Ideally bull bucker, road building supervisor and contract supervisor walk the proposed centerline together </a:t>
            </a:r>
          </a:p>
          <a:p>
            <a:r>
              <a:rPr lang="en-CA" sz="1100" b="0" i="0" u="none" strike="noStrike" kern="1200" baseline="0" dirty="0">
                <a:solidFill>
                  <a:schemeClr val="tx1"/>
                </a:solidFill>
                <a:latin typeface="+mn-lt"/>
                <a:ea typeface="+mn-ea"/>
                <a:cs typeface="+mn-cs"/>
              </a:rPr>
              <a:t> Requires more timely approvals to facilitate better planning/coordination </a:t>
            </a: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83</a:t>
            </a:fld>
            <a:endParaRPr lang="en-CA"/>
          </a:p>
        </p:txBody>
      </p:sp>
    </p:spTree>
    <p:extLst>
      <p:ext uri="{BB962C8B-B14F-4D97-AF65-F5344CB8AC3E}">
        <p14:creationId xmlns:p14="http://schemas.microsoft.com/office/powerpoint/2010/main" val="111215330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Important to ensure the projec</a:t>
            </a:r>
            <a:r>
              <a:rPr lang="en-CA" baseline="0" dirty="0"/>
              <a:t>t work is understood by all involved</a:t>
            </a:r>
          </a:p>
          <a:p>
            <a:pPr marL="171450" indent="-171450">
              <a:buFont typeface="Arial" panose="020B0604020202020204" pitchFamily="34" charset="0"/>
              <a:buChar char="•"/>
            </a:pPr>
            <a:r>
              <a:rPr lang="en-CA" baseline="0" dirty="0"/>
              <a:t>Production cannot come at the cost of safety, plan well , allow appropriate timelines and modify these if required. </a:t>
            </a:r>
          </a:p>
          <a:p>
            <a:pPr marL="171450" indent="-171450">
              <a:buFont typeface="Arial" panose="020B0604020202020204" pitchFamily="34" charset="0"/>
              <a:buChar char="•"/>
            </a:pPr>
            <a:r>
              <a:rPr lang="en-CA" baseline="0" dirty="0"/>
              <a:t>Providing leadership is key</a:t>
            </a:r>
          </a:p>
          <a:p>
            <a:pPr marL="171450" indent="-171450">
              <a:buFont typeface="Arial" panose="020B0604020202020204" pitchFamily="34" charset="0"/>
              <a:buChar char="•"/>
            </a:pPr>
            <a:r>
              <a:rPr lang="en-CA" baseline="0" dirty="0"/>
              <a:t>Safety adds to production</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84</a:t>
            </a:fld>
            <a:endParaRPr lang="en-CA"/>
          </a:p>
        </p:txBody>
      </p:sp>
    </p:spTree>
    <p:extLst>
      <p:ext uri="{BB962C8B-B14F-4D97-AF65-F5344CB8AC3E}">
        <p14:creationId xmlns:p14="http://schemas.microsoft.com/office/powerpoint/2010/main" val="5472467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Ensure proper handoff between</a:t>
            </a:r>
            <a:r>
              <a:rPr lang="en-CA" baseline="0" dirty="0"/>
              <a:t> Coordinating Registered Professionals if required. </a:t>
            </a:r>
          </a:p>
          <a:p>
            <a:pPr marL="171450" indent="-171450">
              <a:buFont typeface="Arial" panose="020B0604020202020204" pitchFamily="34" charset="0"/>
              <a:buChar char="•"/>
            </a:pPr>
            <a:r>
              <a:rPr lang="en-CA" baseline="0" dirty="0"/>
              <a:t>Much like as-built reviews, terrain specialists are being required on-site for difficult road construction sections</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85</a:t>
            </a:fld>
            <a:endParaRPr lang="en-CA"/>
          </a:p>
        </p:txBody>
      </p:sp>
    </p:spTree>
    <p:extLst>
      <p:ext uri="{BB962C8B-B14F-4D97-AF65-F5344CB8AC3E}">
        <p14:creationId xmlns:p14="http://schemas.microsoft.com/office/powerpoint/2010/main" val="547246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84" indent="-174284" defTabSz="929512">
              <a:buFont typeface="Arial" panose="020B0604020202020204" pitchFamily="34" charset="0"/>
              <a:buChar char="•"/>
              <a:defRPr/>
            </a:pPr>
            <a:r>
              <a:rPr lang="en-CA" dirty="0"/>
              <a:t>Construction was shut down for 6 days.  </a:t>
            </a:r>
          </a:p>
          <a:p>
            <a:pPr marL="174284" indent="-174284" defTabSz="929512">
              <a:buFont typeface="Arial" panose="020B0604020202020204" pitchFamily="34" charset="0"/>
              <a:buChar char="•"/>
              <a:defRPr/>
            </a:pPr>
            <a:r>
              <a:rPr lang="en-CA" dirty="0"/>
              <a:t>Professional Geoscientists, WorkSafeBC investigators and company reps were flown in and out to inspect and develop a plan.  </a:t>
            </a:r>
          </a:p>
          <a:p>
            <a:pPr marL="174284" indent="-174284" defTabSz="929512">
              <a:buFont typeface="Arial" panose="020B0604020202020204" pitchFamily="34" charset="0"/>
              <a:buChar char="•"/>
              <a:defRPr/>
            </a:pPr>
            <a:r>
              <a:rPr lang="en-CA" dirty="0"/>
              <a:t>A tote road was needed to recover the machine.  </a:t>
            </a:r>
          </a:p>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8</a:t>
            </a:fld>
            <a:endParaRPr lang="en-CA"/>
          </a:p>
        </p:txBody>
      </p:sp>
    </p:spTree>
    <p:extLst>
      <p:ext uri="{BB962C8B-B14F-4D97-AF65-F5344CB8AC3E}">
        <p14:creationId xmlns:p14="http://schemas.microsoft.com/office/powerpoint/2010/main" val="17000193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86</a:t>
            </a:fld>
            <a:endParaRPr lang="en-CA" dirty="0"/>
          </a:p>
        </p:txBody>
      </p:sp>
    </p:spTree>
    <p:extLst>
      <p:ext uri="{BB962C8B-B14F-4D97-AF65-F5344CB8AC3E}">
        <p14:creationId xmlns:p14="http://schemas.microsoft.com/office/powerpoint/2010/main" val="11121533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Important to</a:t>
            </a:r>
            <a:r>
              <a:rPr lang="en-CA" baseline="0" dirty="0"/>
              <a:t> do checks and monitoring of operations</a:t>
            </a:r>
            <a:endParaRPr lang="en-CA" dirty="0"/>
          </a:p>
          <a:p>
            <a:pPr marL="171450" indent="-171450">
              <a:buFont typeface="Arial" panose="020B0604020202020204" pitchFamily="34" charset="0"/>
              <a:buChar char="•"/>
            </a:pPr>
            <a:r>
              <a:rPr lang="en-CA" dirty="0"/>
              <a:t>Address roadside</a:t>
            </a:r>
            <a:r>
              <a:rPr lang="en-CA" baseline="0" dirty="0"/>
              <a:t> debris; encourage clean-up</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87</a:t>
            </a:fld>
            <a:endParaRPr lang="en-CA" dirty="0"/>
          </a:p>
        </p:txBody>
      </p:sp>
    </p:spTree>
    <p:extLst>
      <p:ext uri="{BB962C8B-B14F-4D97-AF65-F5344CB8AC3E}">
        <p14:creationId xmlns:p14="http://schemas.microsoft.com/office/powerpoint/2010/main" val="11121533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lgn="r">
              <a:buFont typeface="Arial" panose="020B0604020202020204" pitchFamily="34" charset="0"/>
              <a:buChar char="•"/>
            </a:pPr>
            <a:r>
              <a:rPr lang="en-CA" b="1" dirty="0"/>
              <a:t>If field identification is difficult or conditions change significantly, crews need  to STOP &amp; consult with road </a:t>
            </a:r>
            <a:r>
              <a:rPr lang="en-CA" b="1" dirty="0" smtClean="0"/>
              <a:t>supervisor/CRP </a:t>
            </a:r>
            <a:r>
              <a:rPr lang="en-CA" b="1" dirty="0"/>
              <a:t>and resolve</a:t>
            </a:r>
            <a:r>
              <a:rPr lang="en-CA" dirty="0"/>
              <a:t>.</a:t>
            </a:r>
            <a:r>
              <a:rPr lang="en-CA" baseline="0" dirty="0"/>
              <a:t>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88</a:t>
            </a:fld>
            <a:endParaRPr lang="en-CA"/>
          </a:p>
        </p:txBody>
      </p:sp>
    </p:spTree>
    <p:extLst>
      <p:ext uri="{BB962C8B-B14F-4D97-AF65-F5344CB8AC3E}">
        <p14:creationId xmlns:p14="http://schemas.microsoft.com/office/powerpoint/2010/main" val="11121533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Design information is critical</a:t>
            </a:r>
          </a:p>
          <a:p>
            <a:pPr marL="171450" indent="-171450">
              <a:buFont typeface="Arial" panose="020B0604020202020204" pitchFamily="34" charset="0"/>
              <a:buChar char="•"/>
            </a:pPr>
            <a:r>
              <a:rPr lang="en-CA" dirty="0"/>
              <a:t>TSA’s / Road Designs need to consider and address </a:t>
            </a:r>
            <a:r>
              <a:rPr lang="en-CA" dirty="0" err="1"/>
              <a:t>endhauls</a:t>
            </a:r>
            <a:r>
              <a:rPr lang="en-CA" dirty="0"/>
              <a:t> and</a:t>
            </a:r>
            <a:r>
              <a:rPr lang="en-CA" baseline="0" dirty="0"/>
              <a:t> </a:t>
            </a:r>
            <a:r>
              <a:rPr lang="en-CA" dirty="0"/>
              <a:t>transition zones</a:t>
            </a:r>
          </a:p>
        </p:txBody>
      </p:sp>
      <p:sp>
        <p:nvSpPr>
          <p:cNvPr id="4" name="Slide Number Placeholder 3"/>
          <p:cNvSpPr>
            <a:spLocks noGrp="1"/>
          </p:cNvSpPr>
          <p:nvPr>
            <p:ph type="sldNum" sz="quarter" idx="10"/>
          </p:nvPr>
        </p:nvSpPr>
        <p:spPr/>
        <p:txBody>
          <a:bodyPr/>
          <a:lstStyle/>
          <a:p>
            <a:fld id="{0D67ABA4-DEFA-4FE6-BB79-593603CF5567}" type="slidenum">
              <a:rPr lang="en-CA" smtClean="0"/>
              <a:t>89</a:t>
            </a:fld>
            <a:endParaRPr lang="en-CA"/>
          </a:p>
        </p:txBody>
      </p:sp>
    </p:spTree>
    <p:extLst>
      <p:ext uri="{BB962C8B-B14F-4D97-AF65-F5344CB8AC3E}">
        <p14:creationId xmlns:p14="http://schemas.microsoft.com/office/powerpoint/2010/main" val="111215330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Transition zones</a:t>
            </a:r>
            <a:r>
              <a:rPr lang="en-CA" baseline="0" dirty="0"/>
              <a:t> are often critical zones with regards to slide activity. Too late getting in to full bench and too early getting out. </a:t>
            </a:r>
          </a:p>
          <a:p>
            <a:r>
              <a:rPr lang="en-CA" b="1" baseline="0" dirty="0"/>
              <a:t>START EARLY….END LATE</a:t>
            </a:r>
            <a:endParaRPr lang="en-CA" b="1" dirty="0"/>
          </a:p>
        </p:txBody>
      </p:sp>
      <p:sp>
        <p:nvSpPr>
          <p:cNvPr id="4" name="Slide Number Placeholder 3"/>
          <p:cNvSpPr>
            <a:spLocks noGrp="1"/>
          </p:cNvSpPr>
          <p:nvPr>
            <p:ph type="sldNum" sz="quarter" idx="10"/>
          </p:nvPr>
        </p:nvSpPr>
        <p:spPr/>
        <p:txBody>
          <a:bodyPr/>
          <a:lstStyle/>
          <a:p>
            <a:fld id="{0D67ABA4-DEFA-4FE6-BB79-593603CF5567}" type="slidenum">
              <a:rPr lang="en-CA" smtClean="0"/>
              <a:t>90</a:t>
            </a:fld>
            <a:endParaRPr lang="en-CA"/>
          </a:p>
        </p:txBody>
      </p:sp>
    </p:spTree>
    <p:extLst>
      <p:ext uri="{BB962C8B-B14F-4D97-AF65-F5344CB8AC3E}">
        <p14:creationId xmlns:p14="http://schemas.microsoft.com/office/powerpoint/2010/main" val="12408269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b="1" dirty="0"/>
              <a:t>Transition zones are a common area of slide initiation</a:t>
            </a:r>
            <a:r>
              <a:rPr lang="en-CA" dirty="0"/>
              <a:t>,</a:t>
            </a:r>
            <a:r>
              <a:rPr lang="en-CA" baseline="0" dirty="0"/>
              <a:t> </a:t>
            </a:r>
          </a:p>
          <a:p>
            <a:pPr marL="174296" indent="-174296">
              <a:buFont typeface="Arial" panose="020B0604020202020204" pitchFamily="34" charset="0"/>
              <a:buChar char="•"/>
            </a:pPr>
            <a:r>
              <a:rPr lang="en-CA" baseline="0" dirty="0"/>
              <a:t>Particularly at the start and end of the end haul sections. </a:t>
            </a:r>
          </a:p>
          <a:p>
            <a:pPr marL="174296" indent="-174296">
              <a:buFont typeface="Arial" panose="020B0604020202020204" pitchFamily="34" charset="0"/>
              <a:buChar char="•"/>
            </a:pPr>
            <a:r>
              <a:rPr lang="en-CA" b="1" baseline="0" dirty="0"/>
              <a:t>Start your transition so that you are on full bench by the start of the transition</a:t>
            </a:r>
            <a:r>
              <a:rPr lang="en-CA" baseline="0" dirty="0"/>
              <a:t>. </a:t>
            </a:r>
          </a:p>
          <a:p>
            <a:pPr marL="174296" indent="-174296">
              <a:buFont typeface="Arial" panose="020B0604020202020204" pitchFamily="34" charset="0"/>
              <a:buChar char="•"/>
            </a:pPr>
            <a:r>
              <a:rPr lang="en-CA" baseline="0" dirty="0"/>
              <a:t>start early / end late.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91</a:t>
            </a:fld>
            <a:endParaRPr lang="en-CA"/>
          </a:p>
        </p:txBody>
      </p:sp>
    </p:spTree>
    <p:extLst>
      <p:ext uri="{BB962C8B-B14F-4D97-AF65-F5344CB8AC3E}">
        <p14:creationId xmlns:p14="http://schemas.microsoft.com/office/powerpoint/2010/main" val="111215330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a:t>This</a:t>
            </a:r>
            <a:r>
              <a:rPr lang="en-CA" baseline="0" dirty="0"/>
              <a:t> is an </a:t>
            </a:r>
            <a:r>
              <a:rPr lang="en-CA" dirty="0"/>
              <a:t>Area of unstable soils</a:t>
            </a:r>
            <a:r>
              <a:rPr lang="en-CA" baseline="0" dirty="0"/>
              <a:t> within a gentle draw. </a:t>
            </a:r>
          </a:p>
          <a:p>
            <a:pPr marL="174296" indent="-174296">
              <a:buFont typeface="Arial" panose="020B0604020202020204" pitchFamily="34" charset="0"/>
              <a:buChar char="•"/>
            </a:pPr>
            <a:r>
              <a:rPr lang="en-CA" b="1" dirty="0"/>
              <a:t>Indicators</a:t>
            </a:r>
            <a:r>
              <a:rPr lang="en-CA" b="1" baseline="0" dirty="0"/>
              <a:t> of overland and /or subsurface seepage is evident</a:t>
            </a:r>
            <a:r>
              <a:rPr lang="en-CA" b="0" baseline="0" dirty="0"/>
              <a:t>;</a:t>
            </a:r>
            <a:r>
              <a:rPr lang="en-CA" baseline="0" dirty="0"/>
              <a:t> plants (devil’s club in this case), organic soils, open stand, exposed mineral soils. </a:t>
            </a:r>
          </a:p>
          <a:p>
            <a:pPr marL="174296" indent="-174296">
              <a:buFont typeface="Arial" panose="020B0604020202020204" pitchFamily="34" charset="0"/>
              <a:buChar char="•"/>
            </a:pPr>
            <a:r>
              <a:rPr lang="en-CA" baseline="0" dirty="0"/>
              <a:t>Raveling or slumping within excavation or below excavation can indicate slope instability.</a:t>
            </a:r>
          </a:p>
          <a:p>
            <a:pPr marL="174296" indent="-174296">
              <a:buFont typeface="Arial" panose="020B0604020202020204" pitchFamily="34" charset="0"/>
              <a:buChar char="•"/>
            </a:pPr>
            <a:r>
              <a:rPr lang="en-CA" b="1" baseline="0" dirty="0"/>
              <a:t>Be aware of active ravelling or slumping</a:t>
            </a:r>
            <a:r>
              <a:rPr lang="en-CA" baseline="0" dirty="0"/>
              <a:t>.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92</a:t>
            </a:fld>
            <a:endParaRPr lang="en-CA"/>
          </a:p>
        </p:txBody>
      </p:sp>
    </p:spTree>
    <p:extLst>
      <p:ext uri="{BB962C8B-B14F-4D97-AF65-F5344CB8AC3E}">
        <p14:creationId xmlns:p14="http://schemas.microsoft.com/office/powerpoint/2010/main" val="5200417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93</a:t>
            </a:fld>
            <a:endParaRPr lang="en-CA"/>
          </a:p>
        </p:txBody>
      </p:sp>
    </p:spTree>
    <p:extLst>
      <p:ext uri="{BB962C8B-B14F-4D97-AF65-F5344CB8AC3E}">
        <p14:creationId xmlns:p14="http://schemas.microsoft.com/office/powerpoint/2010/main" val="54724670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a:t>Transition zones can more hazardous</a:t>
            </a:r>
            <a:r>
              <a:rPr lang="en-CA" baseline="0" dirty="0"/>
              <a:t> than prescribed full bench areas. </a:t>
            </a:r>
          </a:p>
          <a:p>
            <a:pPr marL="174296" indent="-174296">
              <a:buFont typeface="Arial" panose="020B0604020202020204" pitchFamily="34" charset="0"/>
              <a:buChar char="•"/>
            </a:pPr>
            <a:r>
              <a:rPr lang="en-CA" baseline="0" dirty="0"/>
              <a:t>Thicker soils and wetter ground.</a:t>
            </a:r>
          </a:p>
          <a:p>
            <a:pPr marL="174296" indent="-174296">
              <a:buFont typeface="Arial" panose="020B0604020202020204" pitchFamily="34" charset="0"/>
              <a:buChar char="•"/>
            </a:pPr>
            <a:r>
              <a:rPr lang="en-CA" baseline="0" dirty="0"/>
              <a:t>Generally still above steep slopes, even though on bench.</a:t>
            </a:r>
          </a:p>
          <a:p>
            <a:pPr marL="174296" marR="0" indent="-174296" algn="l" defTabSz="8489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altLang="en-US" sz="1100" dirty="0">
                <a:latin typeface="Arial" panose="020B0604020202020204" pitchFamily="34" charset="0"/>
                <a:cs typeface="Arial" panose="020B0604020202020204" pitchFamily="34" charset="0"/>
              </a:rPr>
              <a:t>Water tends to concentrate in draw features between steeper bedrock sections.</a:t>
            </a:r>
            <a:endParaRPr lang="en-CA" dirty="0"/>
          </a:p>
          <a:p>
            <a:pPr marL="174296" indent="-174296">
              <a:buFont typeface="Arial" panose="020B0604020202020204" pitchFamily="34" charset="0"/>
              <a:buChar char="•"/>
            </a:pPr>
            <a:endParaRPr lang="en-CA" baseline="0" dirty="0"/>
          </a:p>
          <a:p>
            <a:pPr marL="174296" indent="-174296">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94</a:t>
            </a:fld>
            <a:endParaRPr lang="en-CA"/>
          </a:p>
        </p:txBody>
      </p:sp>
    </p:spTree>
    <p:extLst>
      <p:ext uri="{BB962C8B-B14F-4D97-AF65-F5344CB8AC3E}">
        <p14:creationId xmlns:p14="http://schemas.microsoft.com/office/powerpoint/2010/main" val="27730184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b="1" dirty="0"/>
              <a:t>Watching for areas of seepage , organics, unstable material is critical</a:t>
            </a:r>
            <a:r>
              <a:rPr lang="en-CA" dirty="0"/>
              <a:t>. </a:t>
            </a:r>
          </a:p>
          <a:p>
            <a:pPr marL="174296" indent="-174296">
              <a:buFont typeface="Arial" panose="020B0604020202020204" pitchFamily="34" charset="0"/>
              <a:buChar char="•"/>
            </a:pPr>
            <a:r>
              <a:rPr lang="en-CA" dirty="0"/>
              <a:t>Once noted appropriate action should be taken to ensure potential</a:t>
            </a:r>
            <a:r>
              <a:rPr lang="en-CA" baseline="0" dirty="0"/>
              <a:t> instability is mitigated. </a:t>
            </a:r>
          </a:p>
          <a:p>
            <a:pPr marL="174296" indent="-174296">
              <a:buFont typeface="Arial" panose="020B0604020202020204" pitchFamily="34" charset="0"/>
              <a:buChar char="•"/>
            </a:pPr>
            <a:r>
              <a:rPr lang="en-CA" b="1" baseline="0" dirty="0"/>
              <a:t>Slow down, evaluate, stop, ask if required and if appropriate make suggestions</a:t>
            </a:r>
            <a:r>
              <a:rPr lang="en-CA" baseline="0" dirty="0"/>
              <a:t>. </a:t>
            </a:r>
          </a:p>
          <a:p>
            <a:pPr marL="174296" indent="-174296">
              <a:buFont typeface="Arial" panose="020B0604020202020204" pitchFamily="34" charset="0"/>
              <a:buChar char="•"/>
            </a:pPr>
            <a:r>
              <a:rPr lang="en-CA" baseline="0" dirty="0"/>
              <a:t>Pioneering ahead in these circumstances is not an option. </a:t>
            </a:r>
          </a:p>
          <a:p>
            <a:pPr marL="174296" indent="-174296">
              <a:buFont typeface="Arial" panose="020B0604020202020204" pitchFamily="34" charset="0"/>
              <a:buChar char="•"/>
            </a:pPr>
            <a:r>
              <a:rPr lang="en-CA" baseline="0" dirty="0"/>
              <a:t>Transition zones will vary in length depending on site conditions.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95</a:t>
            </a:fld>
            <a:endParaRPr lang="en-CA"/>
          </a:p>
        </p:txBody>
      </p:sp>
    </p:spTree>
    <p:extLst>
      <p:ext uri="{BB962C8B-B14F-4D97-AF65-F5344CB8AC3E}">
        <p14:creationId xmlns:p14="http://schemas.microsoft.com/office/powerpoint/2010/main" val="1577560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84" indent="-174284" defTabSz="929512">
              <a:buFont typeface="Arial" panose="020B0604020202020204" pitchFamily="34" charset="0"/>
              <a:buChar char="•"/>
              <a:defRPr/>
            </a:pPr>
            <a:r>
              <a:rPr lang="en-CA" i="0" dirty="0" smtClean="0"/>
              <a:t>The operator was not physically injured, but was unable to continue operating an excavator for some time. </a:t>
            </a:r>
          </a:p>
          <a:p>
            <a:pPr marL="174284" indent="-174284" defTabSz="929512">
              <a:buFont typeface="Arial" panose="020B0604020202020204" pitchFamily="34" charset="0"/>
              <a:buChar char="•"/>
              <a:defRPr/>
            </a:pPr>
            <a:r>
              <a:rPr lang="en-CA" i="0" dirty="0" smtClean="0"/>
              <a:t>No charges or penalties were issued, but the contractor’s reputation may have been negatively impacted.</a:t>
            </a:r>
          </a:p>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9</a:t>
            </a:fld>
            <a:endParaRPr lang="en-CA"/>
          </a:p>
        </p:txBody>
      </p:sp>
    </p:spTree>
    <p:extLst>
      <p:ext uri="{BB962C8B-B14F-4D97-AF65-F5344CB8AC3E}">
        <p14:creationId xmlns:p14="http://schemas.microsoft.com/office/powerpoint/2010/main" val="24032164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a:t>Wet unstable</a:t>
            </a:r>
            <a:r>
              <a:rPr lang="en-CA" baseline="0" dirty="0"/>
              <a:t> material within transition zone. </a:t>
            </a:r>
          </a:p>
          <a:p>
            <a:pPr marL="174296" indent="-174296">
              <a:buFont typeface="Arial" panose="020B0604020202020204" pitchFamily="34" charset="0"/>
              <a:buChar char="•"/>
            </a:pPr>
            <a:r>
              <a:rPr lang="en-CA" baseline="0" dirty="0"/>
              <a:t>Machine was transitioning out from area of bedrock. </a:t>
            </a:r>
          </a:p>
          <a:p>
            <a:pPr marL="174296" indent="-174296">
              <a:buFont typeface="Arial" panose="020B0604020202020204" pitchFamily="34" charset="0"/>
              <a:buChar char="•"/>
            </a:pPr>
            <a:r>
              <a:rPr lang="en-CA" baseline="0" dirty="0"/>
              <a:t>These areas can be/appear dry on top and be wet underneath.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96</a:t>
            </a:fld>
            <a:endParaRPr lang="en-CA"/>
          </a:p>
        </p:txBody>
      </p:sp>
    </p:spTree>
    <p:extLst>
      <p:ext uri="{BB962C8B-B14F-4D97-AF65-F5344CB8AC3E}">
        <p14:creationId xmlns:p14="http://schemas.microsoft.com/office/powerpoint/2010/main" val="262397352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a:t>In this case, the trees above cut slope show signs of slope</a:t>
            </a:r>
            <a:r>
              <a:rPr lang="en-CA" baseline="0" dirty="0"/>
              <a:t> instability. </a:t>
            </a:r>
          </a:p>
          <a:p>
            <a:pPr marL="174296" indent="-174296">
              <a:buFont typeface="Arial" panose="020B0604020202020204" pitchFamily="34" charset="0"/>
              <a:buChar char="•"/>
            </a:pPr>
            <a:r>
              <a:rPr lang="en-CA" dirty="0"/>
              <a:t>Machine needs to be sitting on stable material at all times.</a:t>
            </a:r>
          </a:p>
          <a:p>
            <a:pPr marL="174296" indent="-174296">
              <a:buFont typeface="Arial" panose="020B0604020202020204" pitchFamily="34" charset="0"/>
              <a:buChar char="•"/>
            </a:pPr>
            <a:r>
              <a:rPr lang="en-CA" b="1" dirty="0"/>
              <a:t>Grubbing, stripping, and clearing of unsuitable</a:t>
            </a:r>
            <a:r>
              <a:rPr lang="en-CA" b="1" baseline="0" dirty="0"/>
              <a:t> material is critical</a:t>
            </a:r>
            <a:r>
              <a:rPr lang="en-CA" baseline="0" dirty="0"/>
              <a:t>. (particularly organics)</a:t>
            </a:r>
          </a:p>
          <a:p>
            <a:pPr marL="174296" indent="-174296">
              <a:buFont typeface="Arial" panose="020B0604020202020204" pitchFamily="34" charset="0"/>
              <a:buChar char="•"/>
            </a:pPr>
            <a:r>
              <a:rPr lang="en-CA" b="1" baseline="0" dirty="0"/>
              <a:t>Puncheon</a:t>
            </a:r>
            <a:r>
              <a:rPr lang="en-CA" baseline="0" dirty="0"/>
              <a:t> should not be used in transition zones even if on bench. </a:t>
            </a:r>
          </a:p>
          <a:p>
            <a:pPr marL="174296" indent="-174296">
              <a:buFont typeface="Arial" panose="020B0604020202020204" pitchFamily="34" charset="0"/>
              <a:buChar char="•"/>
            </a:pPr>
            <a:r>
              <a:rPr lang="en-CA" b="1" baseline="0" dirty="0"/>
              <a:t>Puncheon</a:t>
            </a:r>
            <a:r>
              <a:rPr lang="en-CA" baseline="0" dirty="0"/>
              <a:t> should not be used in steep terrain.</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97</a:t>
            </a:fld>
            <a:endParaRPr lang="en-CA"/>
          </a:p>
        </p:txBody>
      </p:sp>
    </p:spTree>
    <p:extLst>
      <p:ext uri="{BB962C8B-B14F-4D97-AF65-F5344CB8AC3E}">
        <p14:creationId xmlns:p14="http://schemas.microsoft.com/office/powerpoint/2010/main" val="340295987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a:t>Remember, </a:t>
            </a:r>
            <a:r>
              <a:rPr lang="en-CA" b="1" dirty="0"/>
              <a:t>if the ground slopes away from the edge of the excavation at an angle &gt;33%</a:t>
            </a:r>
            <a:r>
              <a:rPr lang="en-CA" dirty="0"/>
              <a:t>: You need to be on a stable footing.</a:t>
            </a:r>
          </a:p>
          <a:p>
            <a:pPr marL="174296" indent="-174296">
              <a:buFont typeface="Arial" panose="020B0604020202020204" pitchFamily="34" charset="0"/>
              <a:buChar char="•"/>
            </a:pPr>
            <a:r>
              <a:rPr lang="en-CA" dirty="0"/>
              <a:t>If you create a slide, costs can be substantial and results potentially catastrophic.</a:t>
            </a:r>
            <a:r>
              <a:rPr lang="en-CA" baseline="0" dirty="0"/>
              <a:t> </a:t>
            </a:r>
          </a:p>
          <a:p>
            <a:pPr marL="174296" indent="-174296">
              <a:buFont typeface="Arial" panose="020B0604020202020204" pitchFamily="34" charset="0"/>
              <a:buChar char="•"/>
            </a:pPr>
            <a:r>
              <a:rPr lang="en-CA" baseline="0" dirty="0"/>
              <a:t>If the bedrock is smooth, it must be blasted to create an irregular surface/platform from which to work. DO NOT WORK ON SMOOTH BEDROCK SURFACES!</a:t>
            </a:r>
          </a:p>
          <a:p>
            <a:pPr marL="174296" indent="-174296">
              <a:buFont typeface="Arial" panose="020B0604020202020204" pitchFamily="34" charset="0"/>
              <a:buChar char="•"/>
            </a:pPr>
            <a:r>
              <a:rPr lang="en-CA" baseline="0" dirty="0"/>
              <a:t>Piloting/Pioneering ahead with the excavator is not safe where </a:t>
            </a:r>
            <a:r>
              <a:rPr lang="en-CA" baseline="0" dirty="0" err="1"/>
              <a:t>sideslopes</a:t>
            </a:r>
            <a:r>
              <a:rPr lang="en-CA" baseline="0" dirty="0"/>
              <a:t> are greater than 30%.</a:t>
            </a:r>
          </a:p>
          <a:p>
            <a:pPr marL="174296" indent="-174296">
              <a:buFont typeface="Arial" panose="020B0604020202020204" pitchFamily="34" charset="0"/>
              <a:buChar char="•"/>
            </a:pPr>
            <a:r>
              <a:rPr lang="en-CA" baseline="0" dirty="0"/>
              <a:t>No decking of Right-of-Way wood on &gt;30% slopes where organics over </a:t>
            </a:r>
            <a:r>
              <a:rPr lang="en-CA" baseline="0"/>
              <a:t>smooth bedrock.</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98</a:t>
            </a:fld>
            <a:endParaRPr lang="en-CA"/>
          </a:p>
        </p:txBody>
      </p:sp>
    </p:spTree>
    <p:extLst>
      <p:ext uri="{BB962C8B-B14F-4D97-AF65-F5344CB8AC3E}">
        <p14:creationId xmlns:p14="http://schemas.microsoft.com/office/powerpoint/2010/main" val="24821170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Keep</a:t>
            </a:r>
            <a:r>
              <a:rPr lang="en-CA" baseline="0" dirty="0"/>
              <a:t> water away from excavation site; x-ditches</a:t>
            </a:r>
          </a:p>
          <a:p>
            <a:pPr marL="171450" indent="-171450">
              <a:buFont typeface="Arial" panose="020B0604020202020204" pitchFamily="34" charset="0"/>
              <a:buChar char="•"/>
            </a:pPr>
            <a:r>
              <a:rPr lang="en-CA" baseline="0" dirty="0"/>
              <a:t>Always work on stable base/excavator</a:t>
            </a:r>
          </a:p>
          <a:p>
            <a:pPr marL="171450" indent="-171450">
              <a:buFont typeface="Arial" panose="020B0604020202020204" pitchFamily="34" charset="0"/>
              <a:buChar char="•"/>
            </a:pPr>
            <a:r>
              <a:rPr lang="en-CA" baseline="0" dirty="0"/>
              <a:t>Plan for reduced production</a:t>
            </a:r>
          </a:p>
        </p:txBody>
      </p:sp>
      <p:sp>
        <p:nvSpPr>
          <p:cNvPr id="4" name="Slide Number Placeholder 3"/>
          <p:cNvSpPr>
            <a:spLocks noGrp="1"/>
          </p:cNvSpPr>
          <p:nvPr>
            <p:ph type="sldNum" sz="quarter" idx="10"/>
          </p:nvPr>
        </p:nvSpPr>
        <p:spPr/>
        <p:txBody>
          <a:bodyPr/>
          <a:lstStyle/>
          <a:p>
            <a:fld id="{0D67ABA4-DEFA-4FE6-BB79-593603CF5567}" type="slidenum">
              <a:rPr lang="en-CA" smtClean="0"/>
              <a:t>99</a:t>
            </a:fld>
            <a:endParaRPr lang="en-CA"/>
          </a:p>
        </p:txBody>
      </p:sp>
    </p:spTree>
    <p:extLst>
      <p:ext uri="{BB962C8B-B14F-4D97-AF65-F5344CB8AC3E}">
        <p14:creationId xmlns:p14="http://schemas.microsoft.com/office/powerpoint/2010/main" val="111215330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100</a:t>
            </a:fld>
            <a:endParaRPr lang="en-CA"/>
          </a:p>
        </p:txBody>
      </p:sp>
    </p:spTree>
    <p:extLst>
      <p:ext uri="{BB962C8B-B14F-4D97-AF65-F5344CB8AC3E}">
        <p14:creationId xmlns:p14="http://schemas.microsoft.com/office/powerpoint/2010/main" val="11121533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b="1" dirty="0"/>
              <a:t>Monitoring</a:t>
            </a:r>
          </a:p>
          <a:p>
            <a:pPr marL="174296" indent="-174296">
              <a:buFont typeface="Arial" panose="020B0604020202020204" pitchFamily="34" charset="0"/>
              <a:buChar char="•"/>
            </a:pPr>
            <a:r>
              <a:rPr lang="en-CA" dirty="0"/>
              <a:t>Note steep fracture set in </a:t>
            </a:r>
            <a:r>
              <a:rPr lang="en-CA" dirty="0" err="1"/>
              <a:t>cutslope</a:t>
            </a:r>
            <a:r>
              <a:rPr lang="en-CA" dirty="0"/>
              <a:t> on left.</a:t>
            </a:r>
          </a:p>
          <a:p>
            <a:pPr marL="174296" indent="-174296">
              <a:buFont typeface="Arial" panose="020B0604020202020204" pitchFamily="34" charset="0"/>
              <a:buChar char="•"/>
            </a:pPr>
            <a:r>
              <a:rPr lang="en-CA" b="1" baseline="0" dirty="0"/>
              <a:t>If excavation is &gt;6m (20ft.) high and has no written instructions;  Contractors are advised to STOP work and reassess site prior to continuing</a:t>
            </a:r>
            <a:endParaRPr lang="en-CA" b="1" dirty="0"/>
          </a:p>
          <a:p>
            <a:pPr marL="174296" indent="-174296">
              <a:buFont typeface="Arial" panose="020B0604020202020204" pitchFamily="34" charset="0"/>
              <a:buChar char="•"/>
            </a:pPr>
            <a:r>
              <a:rPr lang="en-CA" dirty="0"/>
              <a:t>Excavations are subject to vibrations, both drilling and blasting</a:t>
            </a:r>
          </a:p>
          <a:p>
            <a:pPr marL="174296" indent="-174296">
              <a:buFont typeface="Arial" panose="020B0604020202020204" pitchFamily="34" charset="0"/>
              <a:buChar char="•"/>
            </a:pPr>
            <a:r>
              <a:rPr lang="en-CA" dirty="0"/>
              <a:t>Could add to build-up</a:t>
            </a:r>
            <a:r>
              <a:rPr lang="en-CA" baseline="0" dirty="0"/>
              <a:t> in hydrostatic pressures resulting in ground movement below road heading</a:t>
            </a:r>
          </a:p>
          <a:p>
            <a:pPr marL="174296" indent="-174296">
              <a:buFont typeface="Arial" panose="020B0604020202020204" pitchFamily="34" charset="0"/>
              <a:buChar char="•"/>
            </a:pPr>
            <a:r>
              <a:rPr lang="en-CA" baseline="0" dirty="0"/>
              <a:t>Hazardous to workers</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102</a:t>
            </a:fld>
            <a:endParaRPr lang="en-CA"/>
          </a:p>
        </p:txBody>
      </p:sp>
    </p:spTree>
    <p:extLst>
      <p:ext uri="{BB962C8B-B14F-4D97-AF65-F5344CB8AC3E}">
        <p14:creationId xmlns:p14="http://schemas.microsoft.com/office/powerpoint/2010/main" val="31375787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defTabSz="929579">
              <a:buFont typeface="Arial" panose="020B0604020202020204" pitchFamily="34" charset="0"/>
              <a:buChar char="•"/>
              <a:defRPr/>
            </a:pPr>
            <a:r>
              <a:rPr lang="en-CA" b="1" baseline="0" dirty="0"/>
              <a:t>Monitoring</a:t>
            </a:r>
          </a:p>
          <a:p>
            <a:pPr marL="174296" indent="-174296" defTabSz="929579">
              <a:buFont typeface="Arial" panose="020B0604020202020204" pitchFamily="34" charset="0"/>
              <a:buChar char="•"/>
              <a:defRPr/>
            </a:pPr>
            <a:r>
              <a:rPr lang="en-CA" b="0" baseline="0" dirty="0"/>
              <a:t>Avoid decking right-of-way logs on outside edge of road above steep slopes</a:t>
            </a:r>
          </a:p>
          <a:p>
            <a:pPr marL="174296" marR="0" indent="-174296" algn="l" defTabSz="92957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baseline="0" dirty="0"/>
              <a:t>Avoid piling blast rock or on outside edge of road above steep slopes  </a:t>
            </a:r>
          </a:p>
          <a:p>
            <a:pPr marL="171450" lvl="0" indent="-171450">
              <a:buFont typeface="Arial" panose="020B0604020202020204" pitchFamily="34" charset="0"/>
              <a:buChar char="•"/>
            </a:pPr>
            <a:r>
              <a:rPr lang="en-CA" sz="1100" b="0" kern="1200" dirty="0">
                <a:solidFill>
                  <a:schemeClr val="tx1"/>
                </a:solidFill>
                <a:effectLst/>
                <a:latin typeface="+mn-lt"/>
                <a:ea typeface="+mn-ea"/>
                <a:cs typeface="+mn-cs"/>
              </a:rPr>
              <a:t>Engineers, fallers, road builders, loader operators must recognize their role in managing roadside debris</a:t>
            </a:r>
          </a:p>
          <a:p>
            <a:pPr marL="171450" lvl="0" indent="-171450">
              <a:buFont typeface="Arial" panose="020B0604020202020204" pitchFamily="34" charset="0"/>
              <a:buChar char="•"/>
            </a:pPr>
            <a:r>
              <a:rPr lang="en-CA" sz="1100" b="0" kern="1200" dirty="0">
                <a:solidFill>
                  <a:schemeClr val="tx1"/>
                </a:solidFill>
                <a:effectLst/>
                <a:latin typeface="+mn-lt"/>
                <a:ea typeface="+mn-ea"/>
                <a:cs typeface="+mn-cs"/>
              </a:rPr>
              <a:t>Supervisors must ensure their workers are minimizing these hazards</a:t>
            </a:r>
          </a:p>
          <a:p>
            <a:pPr marL="171450" lvl="0" indent="-171450">
              <a:buFont typeface="Arial" panose="020B0604020202020204" pitchFamily="34" charset="0"/>
              <a:buChar char="•"/>
            </a:pPr>
            <a:r>
              <a:rPr lang="en-CA" sz="1100" b="0" kern="1200" dirty="0">
                <a:solidFill>
                  <a:schemeClr val="tx1"/>
                </a:solidFill>
                <a:effectLst/>
                <a:latin typeface="+mn-lt"/>
                <a:ea typeface="+mn-ea"/>
                <a:cs typeface="+mn-cs"/>
              </a:rPr>
              <a:t>Supervisors must be on site enough to evaluate their workers, and provide continual feedback to crews, plan designers and professionals</a:t>
            </a:r>
          </a:p>
          <a:p>
            <a:pPr marL="174296" marR="0" indent="-174296" algn="l" defTabSz="92957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baseline="0" dirty="0"/>
          </a:p>
          <a:p>
            <a:pPr marL="0" indent="0" defTabSz="929579">
              <a:buFont typeface="Arial" panose="020B0604020202020204" pitchFamily="34" charset="0"/>
              <a:buNone/>
              <a:defRPr/>
            </a:pPr>
            <a:endParaRPr lang="en-CA" baseline="0" dirty="0"/>
          </a:p>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103</a:t>
            </a:fld>
            <a:endParaRPr lang="en-CA"/>
          </a:p>
        </p:txBody>
      </p:sp>
    </p:spTree>
    <p:extLst>
      <p:ext uri="{BB962C8B-B14F-4D97-AF65-F5344CB8AC3E}">
        <p14:creationId xmlns:p14="http://schemas.microsoft.com/office/powerpoint/2010/main" val="355401016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b="1" dirty="0"/>
              <a:t>Monitoring</a:t>
            </a:r>
          </a:p>
          <a:p>
            <a:pPr marL="171450" indent="-171450">
              <a:buFont typeface="Arial" panose="020B0604020202020204" pitchFamily="34" charset="0"/>
              <a:buChar char="•"/>
            </a:pPr>
            <a:r>
              <a:rPr lang="en-CA" dirty="0"/>
              <a:t>Perched debris piles and rock (anthropogenic</a:t>
            </a:r>
            <a:r>
              <a:rPr lang="en-CA" baseline="0" dirty="0"/>
              <a:t> spoil) can be extremely hazardous to following operations (falling, bucking, </a:t>
            </a:r>
            <a:r>
              <a:rPr lang="en-CA" baseline="0" dirty="0" err="1"/>
              <a:t>silviculture</a:t>
            </a:r>
            <a:r>
              <a:rPr lang="en-CA" baseline="0" dirty="0"/>
              <a:t>, engineers and geos….etc.)</a:t>
            </a:r>
          </a:p>
          <a:p>
            <a:pPr marL="171450" indent="-171450">
              <a:buFont typeface="Arial" panose="020B0604020202020204" pitchFamily="34" charset="0"/>
              <a:buChar char="•"/>
            </a:pPr>
            <a:r>
              <a:rPr lang="en-CA" baseline="0" dirty="0"/>
              <a:t>Rock scarring/ chip embedment of ROW and block harvest trees presents machine and safety problems in mills</a:t>
            </a:r>
          </a:p>
          <a:p>
            <a:pPr marL="171450" lvl="0" indent="-171450">
              <a:buFont typeface="Arial" panose="020B0604020202020204" pitchFamily="34" charset="0"/>
              <a:buChar char="•"/>
            </a:pPr>
            <a:r>
              <a:rPr lang="en-CA" sz="1100" kern="1200" dirty="0">
                <a:solidFill>
                  <a:schemeClr val="tx1"/>
                </a:solidFill>
                <a:effectLst/>
                <a:latin typeface="+mn-lt"/>
                <a:ea typeface="+mn-ea"/>
                <a:cs typeface="+mn-cs"/>
              </a:rPr>
              <a:t>Road builders should be provided with standards for road construction that include roadside debris management</a:t>
            </a:r>
          </a:p>
          <a:p>
            <a:pPr marL="171450" lvl="0" indent="-171450">
              <a:buFont typeface="Arial" panose="020B0604020202020204" pitchFamily="34" charset="0"/>
              <a:buChar char="•"/>
            </a:pPr>
            <a:r>
              <a:rPr lang="en-CA" sz="1100" kern="1200" dirty="0">
                <a:solidFill>
                  <a:schemeClr val="tx1"/>
                </a:solidFill>
                <a:effectLst/>
                <a:latin typeface="+mn-lt"/>
                <a:ea typeface="+mn-ea"/>
                <a:cs typeface="+mn-cs"/>
              </a:rPr>
              <a:t>Work completion checklists and safe work procedures should include roadside debris management</a:t>
            </a:r>
          </a:p>
          <a:p>
            <a:pPr marL="171450" lvl="0" indent="-171450">
              <a:buFont typeface="Arial" panose="020B0604020202020204" pitchFamily="34" charset="0"/>
              <a:buChar char="•"/>
            </a:pPr>
            <a:r>
              <a:rPr lang="en-CA" sz="1100" kern="1200" dirty="0">
                <a:solidFill>
                  <a:schemeClr val="tx1"/>
                </a:solidFill>
                <a:effectLst/>
                <a:latin typeface="+mn-lt"/>
                <a:ea typeface="+mn-ea"/>
                <a:cs typeface="+mn-cs"/>
              </a:rPr>
              <a:t>Contract supervisor should check for excessive roadside debris hazards when signing-off on the as-built road</a:t>
            </a:r>
          </a:p>
          <a:p>
            <a:pPr marL="171450" lvl="0" indent="-171450">
              <a:buFont typeface="Arial" panose="020B0604020202020204" pitchFamily="34" charset="0"/>
              <a:buChar char="•"/>
            </a:pPr>
            <a:r>
              <a:rPr lang="en-CA" sz="1100" kern="1200" dirty="0">
                <a:solidFill>
                  <a:schemeClr val="tx1"/>
                </a:solidFill>
                <a:effectLst/>
                <a:latin typeface="+mn-lt"/>
                <a:ea typeface="+mn-ea"/>
                <a:cs typeface="+mn-cs"/>
              </a:rPr>
              <a:t>Hold back “as-built certification of road” where works have not been completed to contract standard due to hazardous roadside debris</a:t>
            </a: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104</a:t>
            </a:fld>
            <a:endParaRPr lang="en-CA"/>
          </a:p>
        </p:txBody>
      </p:sp>
    </p:spTree>
    <p:extLst>
      <p:ext uri="{BB962C8B-B14F-4D97-AF65-F5344CB8AC3E}">
        <p14:creationId xmlns:p14="http://schemas.microsoft.com/office/powerpoint/2010/main" val="313337543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defTabSz="929579">
              <a:buFont typeface="Arial" panose="020B0604020202020204" pitchFamily="34" charset="0"/>
              <a:buChar char="•"/>
              <a:defRPr/>
            </a:pPr>
            <a:r>
              <a:rPr lang="en-CA" b="1" baseline="0" dirty="0"/>
              <a:t>Monitoring</a:t>
            </a:r>
          </a:p>
          <a:p>
            <a:pPr marL="174296" indent="-174296" defTabSz="929579">
              <a:buFont typeface="Arial" panose="020B0604020202020204" pitchFamily="34" charset="0"/>
              <a:buChar char="•"/>
              <a:defRPr/>
            </a:pPr>
            <a:r>
              <a:rPr lang="en-CA" b="1" baseline="0" dirty="0"/>
              <a:t>Smooth bedrock </a:t>
            </a:r>
            <a:r>
              <a:rPr lang="en-CA" baseline="0" dirty="0"/>
              <a:t>should be blasted to create an irregular surface/platform to work on</a:t>
            </a:r>
          </a:p>
          <a:p>
            <a:pPr marL="174296" indent="-174296" defTabSz="929579">
              <a:buFont typeface="Arial" panose="020B0604020202020204" pitchFamily="34" charset="0"/>
              <a:buChar char="•"/>
              <a:defRPr/>
            </a:pPr>
            <a:r>
              <a:rPr lang="en-CA" b="1" baseline="0" dirty="0"/>
              <a:t>Visibility</a:t>
            </a:r>
            <a:r>
              <a:rPr lang="en-CA" baseline="0" dirty="0"/>
              <a:t> may be impaired during times of poor light conditions</a:t>
            </a:r>
          </a:p>
          <a:p>
            <a:pPr marL="174296" indent="-174296" defTabSz="929579">
              <a:buFont typeface="Arial" panose="020B0604020202020204" pitchFamily="34" charset="0"/>
              <a:buChar char="•"/>
              <a:defRPr/>
            </a:pPr>
            <a:r>
              <a:rPr lang="en-CA" baseline="0" dirty="0"/>
              <a:t>This can affect the ability to recognize indicators of potential slope instability</a:t>
            </a:r>
          </a:p>
          <a:p>
            <a:pPr marL="174296" indent="-174296">
              <a:buFont typeface="Arial" panose="020B0604020202020204" pitchFamily="34" charset="0"/>
              <a:buChar char="•"/>
            </a:pPr>
            <a:r>
              <a:rPr lang="en-CA" b="1" dirty="0"/>
              <a:t>Decking of right of way logs </a:t>
            </a:r>
            <a:r>
              <a:rPr lang="en-CA" dirty="0"/>
              <a:t>in</a:t>
            </a:r>
            <a:r>
              <a:rPr lang="en-CA" baseline="0" dirty="0"/>
              <a:t> areas of steep slopes and/or poor drainage increase the risk of slope failure</a:t>
            </a:r>
          </a:p>
          <a:p>
            <a:pPr marL="174296" indent="-174296">
              <a:buFont typeface="Arial" panose="020B0604020202020204" pitchFamily="34" charset="0"/>
              <a:buChar char="•"/>
            </a:pPr>
            <a:r>
              <a:rPr lang="en-CA" b="1" baseline="0" dirty="0"/>
              <a:t>Reconstruction of old roads </a:t>
            </a:r>
            <a:r>
              <a:rPr lang="en-CA" baseline="0" dirty="0"/>
              <a:t>can have increased risk given old cat construction and fill slope instability</a:t>
            </a:r>
          </a:p>
          <a:p>
            <a:pPr marL="174296" indent="-174296">
              <a:buFont typeface="Arial" panose="020B0604020202020204" pitchFamily="34" charset="0"/>
              <a:buChar char="•"/>
            </a:pPr>
            <a:r>
              <a:rPr lang="en-CA" baseline="0" dirty="0"/>
              <a:t>Terrain specialists have a key role in developing prescriptions that address specific site conditions</a:t>
            </a:r>
          </a:p>
        </p:txBody>
      </p:sp>
      <p:sp>
        <p:nvSpPr>
          <p:cNvPr id="4" name="Slide Number Placeholder 3"/>
          <p:cNvSpPr>
            <a:spLocks noGrp="1"/>
          </p:cNvSpPr>
          <p:nvPr>
            <p:ph type="sldNum" sz="quarter" idx="10"/>
          </p:nvPr>
        </p:nvSpPr>
        <p:spPr/>
        <p:txBody>
          <a:bodyPr/>
          <a:lstStyle/>
          <a:p>
            <a:fld id="{0D67ABA4-DEFA-4FE6-BB79-593603CF5567}" type="slidenum">
              <a:rPr lang="en-CA" smtClean="0"/>
              <a:t>105</a:t>
            </a:fld>
            <a:endParaRPr lang="en-CA"/>
          </a:p>
        </p:txBody>
      </p:sp>
    </p:spTree>
    <p:extLst>
      <p:ext uri="{BB962C8B-B14F-4D97-AF65-F5344CB8AC3E}">
        <p14:creationId xmlns:p14="http://schemas.microsoft.com/office/powerpoint/2010/main" val="72152847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defTabSz="929579">
              <a:buFont typeface="Arial" panose="020B0604020202020204" pitchFamily="34" charset="0"/>
              <a:buChar char="•"/>
              <a:defRPr/>
            </a:pPr>
            <a:r>
              <a:rPr lang="en-CA" b="1" dirty="0"/>
              <a:t>Monitoring</a:t>
            </a:r>
          </a:p>
          <a:p>
            <a:pPr marL="174296" indent="-174296" defTabSz="929579">
              <a:buFont typeface="Arial" panose="020B0604020202020204" pitchFamily="34" charset="0"/>
              <a:buChar char="•"/>
              <a:defRPr/>
            </a:pPr>
            <a:r>
              <a:rPr lang="en-CA" b="1" dirty="0"/>
              <a:t>Drill and blast</a:t>
            </a:r>
            <a:r>
              <a:rPr lang="en-CA" b="1" baseline="0" dirty="0"/>
              <a:t> control is critical </a:t>
            </a:r>
            <a:r>
              <a:rPr lang="en-CA" baseline="0" dirty="0"/>
              <a:t>to minimize over blast and fly rocks. </a:t>
            </a:r>
          </a:p>
          <a:p>
            <a:pPr marL="174296" indent="-174296" defTabSz="929579">
              <a:buFont typeface="Arial" panose="020B0604020202020204" pitchFamily="34" charset="0"/>
              <a:buChar char="•"/>
              <a:defRPr/>
            </a:pPr>
            <a:r>
              <a:rPr lang="en-CA" b="1" baseline="0" dirty="0"/>
              <a:t>Utilize powder suppliers </a:t>
            </a:r>
            <a:r>
              <a:rPr lang="en-CA" baseline="0" dirty="0"/>
              <a:t>as a resource for determining best approach/options for challenging ground. </a:t>
            </a:r>
          </a:p>
          <a:p>
            <a:pPr marL="174296" indent="-174296" defTabSz="929579">
              <a:buFont typeface="Arial" panose="020B0604020202020204" pitchFamily="34" charset="0"/>
              <a:buChar char="•"/>
              <a:defRPr/>
            </a:pPr>
            <a:r>
              <a:rPr lang="en-CA" baseline="0" dirty="0"/>
              <a:t>For example: Seamy holes need to be loaded differently. </a:t>
            </a:r>
          </a:p>
          <a:p>
            <a:pPr marL="174296" indent="-174296" defTabSz="929579">
              <a:buFont typeface="Arial" panose="020B0604020202020204" pitchFamily="34" charset="0"/>
              <a:buChar char="•"/>
              <a:defRPr/>
            </a:pPr>
            <a:r>
              <a:rPr lang="en-CA" baseline="0" dirty="0" err="1"/>
              <a:t>Flyrock</a:t>
            </a:r>
            <a:r>
              <a:rPr lang="en-CA" baseline="0" dirty="0"/>
              <a:t> can be reduced by: Borehole alignment and appropriate use of explosives; proper use of stemming; site safety and management; training</a:t>
            </a:r>
          </a:p>
          <a:p>
            <a:pPr marL="174296" indent="-174296" defTabSz="929579">
              <a:buFont typeface="Arial" panose="020B0604020202020204" pitchFamily="34" charset="0"/>
              <a:buChar char="•"/>
              <a:defRPr/>
            </a:pPr>
            <a:r>
              <a:rPr lang="en-CA" baseline="0" dirty="0"/>
              <a:t>Additional training may be required to offset limited practical field experience; several technical courses available through ISEE (International Society of Explosive Engineers)</a:t>
            </a:r>
          </a:p>
          <a:p>
            <a:pPr marL="0" indent="0" defTabSz="929579">
              <a:buFont typeface="Arial" panose="020B0604020202020204" pitchFamily="34" charset="0"/>
              <a:buNone/>
              <a:defRPr/>
            </a:pP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106</a:t>
            </a:fld>
            <a:endParaRPr lang="en-CA"/>
          </a:p>
        </p:txBody>
      </p:sp>
    </p:spTree>
    <p:extLst>
      <p:ext uri="{BB962C8B-B14F-4D97-AF65-F5344CB8AC3E}">
        <p14:creationId xmlns:p14="http://schemas.microsoft.com/office/powerpoint/2010/main" val="12880927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spher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850375" y="0"/>
            <a:ext cx="2293627" cy="6858000"/>
          </a:xfrm>
          <a:prstGeom prst="rect">
            <a:avLst/>
          </a:prstGeom>
        </p:spPr>
      </p:pic>
      <p:sp>
        <p:nvSpPr>
          <p:cNvPr id="3" name="Subtitle 2"/>
          <p:cNvSpPr>
            <a:spLocks noGrp="1"/>
          </p:cNvSpPr>
          <p:nvPr>
            <p:ph type="subTitle" idx="1"/>
          </p:nvPr>
        </p:nvSpPr>
        <p:spPr>
          <a:xfrm>
            <a:off x="2438400" y="3581401"/>
            <a:ext cx="3962400" cy="2133600"/>
          </a:xfrm>
        </p:spPr>
        <p:txBody>
          <a:bodyPr anchor="t">
            <a:normAutofit/>
          </a:bodyPr>
          <a:lstStyle>
            <a:lvl1pPr marL="0" indent="0" algn="r">
              <a:buNone/>
              <a:defRPr sz="1300">
                <a:solidFill>
                  <a:schemeClr val="tx2"/>
                </a:solidFill>
              </a:defRPr>
            </a:lvl1pPr>
            <a:lvl2pPr marL="424496" indent="0" algn="ctr">
              <a:buNone/>
              <a:defRPr>
                <a:solidFill>
                  <a:schemeClr val="tx1">
                    <a:tint val="75000"/>
                  </a:schemeClr>
                </a:solidFill>
              </a:defRPr>
            </a:lvl2pPr>
            <a:lvl3pPr marL="848990" indent="0" algn="ctr">
              <a:buNone/>
              <a:defRPr>
                <a:solidFill>
                  <a:schemeClr val="tx1">
                    <a:tint val="75000"/>
                  </a:schemeClr>
                </a:solidFill>
              </a:defRPr>
            </a:lvl3pPr>
            <a:lvl4pPr marL="1273486" indent="0" algn="ctr">
              <a:buNone/>
              <a:defRPr>
                <a:solidFill>
                  <a:schemeClr val="tx1">
                    <a:tint val="75000"/>
                  </a:schemeClr>
                </a:solidFill>
              </a:defRPr>
            </a:lvl4pPr>
            <a:lvl5pPr marL="1697982" indent="0" algn="ctr">
              <a:buNone/>
              <a:defRPr>
                <a:solidFill>
                  <a:schemeClr val="tx1">
                    <a:tint val="75000"/>
                  </a:schemeClr>
                </a:solidFill>
              </a:defRPr>
            </a:lvl5pPr>
            <a:lvl6pPr marL="2122476" indent="0" algn="ctr">
              <a:buNone/>
              <a:defRPr>
                <a:solidFill>
                  <a:schemeClr val="tx1">
                    <a:tint val="75000"/>
                  </a:schemeClr>
                </a:solidFill>
              </a:defRPr>
            </a:lvl6pPr>
            <a:lvl7pPr marL="2546972" indent="0" algn="ctr">
              <a:buNone/>
              <a:defRPr>
                <a:solidFill>
                  <a:schemeClr val="tx1">
                    <a:tint val="75000"/>
                  </a:schemeClr>
                </a:solidFill>
              </a:defRPr>
            </a:lvl7pPr>
            <a:lvl8pPr marL="2971468" indent="0" algn="ctr">
              <a:buNone/>
              <a:defRPr>
                <a:solidFill>
                  <a:schemeClr val="tx1">
                    <a:tint val="75000"/>
                  </a:schemeClr>
                </a:solidFill>
              </a:defRPr>
            </a:lvl8pPr>
            <a:lvl9pPr marL="3395962" indent="0" algn="ctr">
              <a:buNone/>
              <a:defRPr>
                <a:solidFill>
                  <a:schemeClr val="tx1">
                    <a:tint val="75000"/>
                  </a:schemeClr>
                </a:solidFill>
              </a:defRPr>
            </a:lvl9pPr>
          </a:lstStyle>
          <a:p>
            <a:r>
              <a:rPr lang="en-US"/>
              <a:t>Click to edit Master subtitle style</a:t>
            </a:r>
            <a:endParaRPr lang="en-US" dirty="0"/>
          </a:p>
        </p:txBody>
      </p:sp>
      <p:sp>
        <p:nvSpPr>
          <p:cNvPr id="16" name="Title 15"/>
          <p:cNvSpPr>
            <a:spLocks noGrp="1"/>
          </p:cNvSpPr>
          <p:nvPr>
            <p:ph type="title"/>
          </p:nvPr>
        </p:nvSpPr>
        <p:spPr>
          <a:xfrm>
            <a:off x="2438400" y="1447800"/>
            <a:ext cx="3962400" cy="2133600"/>
          </a:xfrm>
        </p:spPr>
        <p:txBody>
          <a:bodyPr anchor="b"/>
          <a:lstStyle/>
          <a:p>
            <a:r>
              <a:rPr lang="en-US"/>
              <a:t>Click to edit Master title style</a:t>
            </a:r>
            <a:endParaRPr lang="en-US" dirty="0"/>
          </a:p>
        </p:txBody>
      </p:sp>
      <p:sp>
        <p:nvSpPr>
          <p:cNvPr id="13" name="Date Placeholder 12"/>
          <p:cNvSpPr>
            <a:spLocks noGrp="1"/>
          </p:cNvSpPr>
          <p:nvPr>
            <p:ph type="dt" sz="half" idx="10"/>
          </p:nvPr>
        </p:nvSpPr>
        <p:spPr>
          <a:xfrm>
            <a:off x="3582992" y="6426203"/>
            <a:ext cx="2819399" cy="127000"/>
          </a:xfrm>
        </p:spPr>
        <p:txBody>
          <a:bodyPr/>
          <a:lstStyle/>
          <a:p>
            <a:fld id="{DE13AD4A-25DD-4EAF-B4F6-92CF853F9B36}" type="datetimeFigureOut">
              <a:rPr lang="en-CA" smtClean="0"/>
              <a:t>11/22/17</a:t>
            </a:fld>
            <a:endParaRPr lang="en-CA"/>
          </a:p>
        </p:txBody>
      </p:sp>
      <p:sp>
        <p:nvSpPr>
          <p:cNvPr id="14" name="Slide Number Placeholder 13"/>
          <p:cNvSpPr>
            <a:spLocks noGrp="1"/>
          </p:cNvSpPr>
          <p:nvPr>
            <p:ph type="sldNum" sz="quarter" idx="11"/>
          </p:nvPr>
        </p:nvSpPr>
        <p:spPr>
          <a:xfrm>
            <a:off x="6414977" y="6400800"/>
            <a:ext cx="457200" cy="152400"/>
          </a:xfrm>
        </p:spPr>
        <p:txBody>
          <a:bodyPr/>
          <a:lstStyle>
            <a:lvl1pPr algn="r">
              <a:defRPr/>
            </a:lvl1pPr>
          </a:lstStyle>
          <a:p>
            <a:fld id="{D8BE7B16-42CD-4A8F-8ECC-E260ABC09A3F}" type="slidenum">
              <a:rPr lang="en-CA" smtClean="0"/>
              <a:t>‹#›</a:t>
            </a:fld>
            <a:endParaRPr lang="en-CA"/>
          </a:p>
        </p:txBody>
      </p:sp>
      <p:sp>
        <p:nvSpPr>
          <p:cNvPr id="15" name="Footer Placeholder 14"/>
          <p:cNvSpPr>
            <a:spLocks noGrp="1"/>
          </p:cNvSpPr>
          <p:nvPr>
            <p:ph type="ftr" sz="quarter" idx="12"/>
          </p:nvPr>
        </p:nvSpPr>
        <p:spPr>
          <a:xfrm>
            <a:off x="3581403" y="6296249"/>
            <a:ext cx="2820987" cy="152400"/>
          </a:xfrm>
        </p:spPr>
        <p:txBody>
          <a:bodyPr/>
          <a:lstStyle/>
          <a:p>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12"/>
          <p:cNvSpPr>
            <a:spLocks noGrp="1"/>
          </p:cNvSpPr>
          <p:nvPr>
            <p:ph type="dt" sz="half" idx="10"/>
          </p:nvPr>
        </p:nvSpPr>
        <p:spPr/>
        <p:txBody>
          <a:bodyPr/>
          <a:lstStyle/>
          <a:p>
            <a:fld id="{DE13AD4A-25DD-4EAF-B4F6-92CF853F9B36}" type="datetimeFigureOut">
              <a:rPr lang="en-CA" smtClean="0"/>
              <a:t>11/22/17</a:t>
            </a:fld>
            <a:endParaRPr lang="en-CA"/>
          </a:p>
        </p:txBody>
      </p:sp>
      <p:sp>
        <p:nvSpPr>
          <p:cNvPr id="14" name="Slide Number Placeholder 13"/>
          <p:cNvSpPr>
            <a:spLocks noGrp="1"/>
          </p:cNvSpPr>
          <p:nvPr>
            <p:ph type="sldNum" sz="quarter" idx="11"/>
          </p:nvPr>
        </p:nvSpPr>
        <p:spPr/>
        <p:txBody>
          <a:bodyPr/>
          <a:lstStyle/>
          <a:p>
            <a:fld id="{D8BE7B16-42CD-4A8F-8ECC-E260ABC09A3F}" type="slidenum">
              <a:rPr lang="en-CA" smtClean="0"/>
              <a:t>‹#›</a:t>
            </a:fld>
            <a:endParaRPr lang="en-CA"/>
          </a:p>
        </p:txBody>
      </p:sp>
      <p:sp>
        <p:nvSpPr>
          <p:cNvPr id="15" name="Footer Placeholder 14"/>
          <p:cNvSpPr>
            <a:spLocks noGrp="1"/>
          </p:cNvSpPr>
          <p:nvPr>
            <p:ph type="ftr" sz="quarter" idx="12"/>
          </p:nvPr>
        </p:nvSpPr>
        <p:spPr/>
        <p:txBody>
          <a:bodyPr/>
          <a:lstStyle/>
          <a:p>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12"/>
          <p:cNvSpPr>
            <a:spLocks noGrp="1"/>
          </p:cNvSpPr>
          <p:nvPr>
            <p:ph type="dt" sz="half" idx="10"/>
          </p:nvPr>
        </p:nvSpPr>
        <p:spPr/>
        <p:txBody>
          <a:bodyPr/>
          <a:lstStyle/>
          <a:p>
            <a:fld id="{DE13AD4A-25DD-4EAF-B4F6-92CF853F9B36}" type="datetimeFigureOut">
              <a:rPr lang="en-CA" smtClean="0"/>
              <a:t>11/22/17</a:t>
            </a:fld>
            <a:endParaRPr lang="en-CA"/>
          </a:p>
        </p:txBody>
      </p:sp>
      <p:sp>
        <p:nvSpPr>
          <p:cNvPr id="14" name="Slide Number Placeholder 13"/>
          <p:cNvSpPr>
            <a:spLocks noGrp="1"/>
          </p:cNvSpPr>
          <p:nvPr>
            <p:ph type="sldNum" sz="quarter" idx="11"/>
          </p:nvPr>
        </p:nvSpPr>
        <p:spPr/>
        <p:txBody>
          <a:bodyPr/>
          <a:lstStyle/>
          <a:p>
            <a:fld id="{D8BE7B16-42CD-4A8F-8ECC-E260ABC09A3F}" type="slidenum">
              <a:rPr lang="en-CA" smtClean="0"/>
              <a:t>‹#›</a:t>
            </a:fld>
            <a:endParaRPr lang="en-CA"/>
          </a:p>
        </p:txBody>
      </p:sp>
      <p:sp>
        <p:nvSpPr>
          <p:cNvPr id="15" name="Footer Placeholder 14"/>
          <p:cNvSpPr>
            <a:spLocks noGrp="1"/>
          </p:cNvSpPr>
          <p:nvPr>
            <p:ph type="ftr" sz="quarter" idx="12"/>
          </p:nvPr>
        </p:nvSpPr>
        <p:spPr/>
        <p:txBody>
          <a:bodyPr/>
          <a:lstStyle/>
          <a:p>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3"/>
            <a:ext cx="3657600" cy="5714999"/>
          </a:xfrm>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5"/>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fld id="{DE13AD4A-25DD-4EAF-B4F6-92CF853F9B36}" type="datetimeFigureOut">
              <a:rPr lang="en-CA" smtClean="0"/>
              <a:t>11/22/17</a:t>
            </a:fld>
            <a:endParaRPr lang="en-CA"/>
          </a:p>
        </p:txBody>
      </p:sp>
      <p:sp>
        <p:nvSpPr>
          <p:cNvPr id="11" name="Slide Number Placeholder 10"/>
          <p:cNvSpPr>
            <a:spLocks noGrp="1"/>
          </p:cNvSpPr>
          <p:nvPr>
            <p:ph type="sldNum" sz="quarter" idx="11"/>
          </p:nvPr>
        </p:nvSpPr>
        <p:spPr/>
        <p:txBody>
          <a:bodyPr/>
          <a:lstStyle/>
          <a:p>
            <a:fld id="{D8BE7B16-42CD-4A8F-8ECC-E260ABC09A3F}" type="slidenum">
              <a:rPr lang="en-CA" smtClean="0"/>
              <a:t>‹#›</a:t>
            </a:fld>
            <a:endParaRPr lang="en-CA"/>
          </a:p>
        </p:txBody>
      </p:sp>
      <p:sp>
        <p:nvSpPr>
          <p:cNvPr id="12" name="Footer Placeholder 11"/>
          <p:cNvSpPr>
            <a:spLocks noGrp="1"/>
          </p:cNvSpPr>
          <p:nvPr>
            <p:ph type="ftr" sz="quarter" idx="12"/>
          </p:nvPr>
        </p:nvSpPr>
        <p:spPr/>
        <p:txBody>
          <a:bodyPr/>
          <a:lstStyle/>
          <a:p>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spher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858002" y="0"/>
            <a:ext cx="2293627" cy="6858000"/>
          </a:xfrm>
          <a:prstGeom prst="rect">
            <a:avLst/>
          </a:prstGeom>
        </p:spPr>
      </p:pic>
      <p:sp>
        <p:nvSpPr>
          <p:cNvPr id="12" name="Date Placeholder 11"/>
          <p:cNvSpPr>
            <a:spLocks noGrp="1"/>
          </p:cNvSpPr>
          <p:nvPr>
            <p:ph type="dt" sz="half" idx="10"/>
          </p:nvPr>
        </p:nvSpPr>
        <p:spPr>
          <a:xfrm>
            <a:off x="839792" y="6426203"/>
            <a:ext cx="2819399" cy="127000"/>
          </a:xfrm>
        </p:spPr>
        <p:txBody>
          <a:bodyPr/>
          <a:lstStyle/>
          <a:p>
            <a:fld id="{DE13AD4A-25DD-4EAF-B4F6-92CF853F9B36}" type="datetimeFigureOut">
              <a:rPr lang="en-CA" smtClean="0"/>
              <a:t>11/22/17</a:t>
            </a:fld>
            <a:endParaRPr lang="en-CA"/>
          </a:p>
        </p:txBody>
      </p:sp>
      <p:sp>
        <p:nvSpPr>
          <p:cNvPr id="13" name="Slide Number Placeholder 12"/>
          <p:cNvSpPr>
            <a:spLocks noGrp="1"/>
          </p:cNvSpPr>
          <p:nvPr>
            <p:ph type="sldNum" sz="quarter" idx="11"/>
          </p:nvPr>
        </p:nvSpPr>
        <p:spPr>
          <a:xfrm>
            <a:off x="4116388" y="6400800"/>
            <a:ext cx="533400" cy="152400"/>
          </a:xfrm>
        </p:spPr>
        <p:txBody>
          <a:bodyPr/>
          <a:lstStyle/>
          <a:p>
            <a:fld id="{D8BE7B16-42CD-4A8F-8ECC-E260ABC09A3F}" type="slidenum">
              <a:rPr lang="en-CA" smtClean="0"/>
              <a:t>‹#›</a:t>
            </a:fld>
            <a:endParaRPr lang="en-CA"/>
          </a:p>
        </p:txBody>
      </p:sp>
      <p:sp>
        <p:nvSpPr>
          <p:cNvPr id="14" name="Footer Placeholder 13"/>
          <p:cNvSpPr>
            <a:spLocks noGrp="1"/>
          </p:cNvSpPr>
          <p:nvPr>
            <p:ph type="ftr" sz="quarter" idx="12"/>
          </p:nvPr>
        </p:nvSpPr>
        <p:spPr>
          <a:xfrm>
            <a:off x="838203" y="6296249"/>
            <a:ext cx="2820987" cy="152400"/>
          </a:xfrm>
        </p:spPr>
        <p:txBody>
          <a:bodyPr/>
          <a:lstStyle/>
          <a:p>
            <a:endParaRPr lang="en-CA"/>
          </a:p>
        </p:txBody>
      </p:sp>
      <p:sp>
        <p:nvSpPr>
          <p:cNvPr id="15" name="Title 14"/>
          <p:cNvSpPr>
            <a:spLocks noGrp="1"/>
          </p:cNvSpPr>
          <p:nvPr>
            <p:ph type="title"/>
          </p:nvPr>
        </p:nvSpPr>
        <p:spPr>
          <a:xfrm>
            <a:off x="457200" y="1828800"/>
            <a:ext cx="3200400" cy="1752600"/>
          </a:xfrm>
        </p:spPr>
        <p:txBody>
          <a:bodyPr anchor="b"/>
          <a:lstStyle/>
          <a:p>
            <a:r>
              <a:rPr lang="en-US"/>
              <a:t>Click to edit Master title style</a:t>
            </a:r>
          </a:p>
        </p:txBody>
      </p:sp>
      <p:sp>
        <p:nvSpPr>
          <p:cNvPr id="3" name="Text Placeholder 2"/>
          <p:cNvSpPr>
            <a:spLocks noGrp="1"/>
          </p:cNvSpPr>
          <p:nvPr>
            <p:ph type="body" sz="quarter" idx="13"/>
          </p:nvPr>
        </p:nvSpPr>
        <p:spPr>
          <a:xfrm>
            <a:off x="457202" y="3578225"/>
            <a:ext cx="3200645" cy="1459768"/>
          </a:xfrm>
        </p:spPr>
        <p:txBody>
          <a:bodyPr anchor="t">
            <a:normAutofit/>
          </a:bodyPr>
          <a:lstStyle>
            <a:lvl1pPr marL="0" indent="0" algn="r" defTabSz="848990" rtl="0" eaLnBrk="1" latinLnBrk="0" hangingPunct="1">
              <a:spcBef>
                <a:spcPct val="20000"/>
              </a:spcBef>
              <a:buClr>
                <a:schemeClr val="tx1">
                  <a:lumMod val="50000"/>
                  <a:lumOff val="50000"/>
                </a:schemeClr>
              </a:buClr>
              <a:buFont typeface="Wingdings" pitchFamily="2" charset="2"/>
              <a:buNone/>
              <a:defRPr lang="en-US" sz="1300" kern="1200" dirty="0" smtClean="0">
                <a:solidFill>
                  <a:schemeClr val="tx2"/>
                </a:solidFill>
                <a:latin typeface="+mn-lt"/>
                <a:ea typeface="+mn-ea"/>
                <a:cs typeface="+mn-cs"/>
              </a:defRPr>
            </a:lvl1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3429000"/>
            <a:ext cx="3124200" cy="2667000"/>
          </a:xfrm>
        </p:spPr>
        <p:txBody>
          <a:bodyPr>
            <a:normAutofit/>
          </a:bodyPr>
          <a:lstStyle>
            <a:lvl1pPr marL="212247" indent="-169798">
              <a:defRPr sz="1300"/>
            </a:lvl1pPr>
            <a:lvl2pPr>
              <a:defRPr sz="1300"/>
            </a:lvl2pPr>
            <a:lvl3pPr>
              <a:defRPr sz="13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200" y="457200"/>
            <a:ext cx="3124200" cy="2667000"/>
          </a:xfrm>
        </p:spPr>
        <p:txBody>
          <a:bodyPr>
            <a:normAutofit/>
          </a:bodyPr>
          <a:lstStyle>
            <a:lvl1pPr marL="212247" indent="-169798">
              <a:defRPr sz="1300"/>
            </a:lvl1pPr>
            <a:lvl2pPr>
              <a:defRPr sz="1300"/>
            </a:lvl2pPr>
            <a:lvl3pPr>
              <a:defRPr sz="13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4876800" y="457203"/>
            <a:ext cx="2819400" cy="5714999"/>
          </a:xfrm>
        </p:spPr>
        <p:txBody>
          <a:bodyPr/>
          <a:lstStyle/>
          <a:p>
            <a:r>
              <a:rPr lang="en-US"/>
              <a:t>Click to edit Master title style</a:t>
            </a:r>
          </a:p>
        </p:txBody>
      </p:sp>
      <p:sp>
        <p:nvSpPr>
          <p:cNvPr id="9" name="Date Placeholder 8"/>
          <p:cNvSpPr>
            <a:spLocks noGrp="1"/>
          </p:cNvSpPr>
          <p:nvPr>
            <p:ph type="dt" sz="half" idx="10"/>
          </p:nvPr>
        </p:nvSpPr>
        <p:spPr/>
        <p:txBody>
          <a:bodyPr/>
          <a:lstStyle/>
          <a:p>
            <a:fld id="{DE13AD4A-25DD-4EAF-B4F6-92CF853F9B36}" type="datetimeFigureOut">
              <a:rPr lang="en-CA" smtClean="0"/>
              <a:t>11/22/17</a:t>
            </a:fld>
            <a:endParaRPr lang="en-CA"/>
          </a:p>
        </p:txBody>
      </p:sp>
      <p:sp>
        <p:nvSpPr>
          <p:cNvPr id="13" name="Slide Number Placeholder 12"/>
          <p:cNvSpPr>
            <a:spLocks noGrp="1"/>
          </p:cNvSpPr>
          <p:nvPr>
            <p:ph type="sldNum" sz="quarter" idx="11"/>
          </p:nvPr>
        </p:nvSpPr>
        <p:spPr/>
        <p:txBody>
          <a:bodyPr/>
          <a:lstStyle/>
          <a:p>
            <a:fld id="{D8BE7B16-42CD-4A8F-8ECC-E260ABC09A3F}" type="slidenum">
              <a:rPr lang="en-CA" smtClean="0"/>
              <a:t>‹#›</a:t>
            </a:fld>
            <a:endParaRPr lang="en-CA"/>
          </a:p>
        </p:txBody>
      </p:sp>
      <p:sp>
        <p:nvSpPr>
          <p:cNvPr id="14" name="Footer Placeholder 13"/>
          <p:cNvSpPr>
            <a:spLocks noGrp="1"/>
          </p:cNvSpPr>
          <p:nvPr>
            <p:ph type="ftr" sz="quarter" idx="12"/>
          </p:nvPr>
        </p:nvSpPr>
        <p:spPr/>
        <p:txBody>
          <a:bodyPr/>
          <a:lstStyle/>
          <a:p>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75240"/>
            <a:ext cx="3581400" cy="411162"/>
          </a:xfrm>
        </p:spPr>
        <p:txBody>
          <a:bodyPr anchor="b">
            <a:noAutofit/>
          </a:bodyPr>
          <a:lstStyle>
            <a:lvl1pPr marL="0" indent="0" algn="ctr">
              <a:buNone/>
              <a:defRPr sz="1300" b="0">
                <a:solidFill>
                  <a:schemeClr val="tx2"/>
                </a:solidFill>
              </a:defRPr>
            </a:lvl1pPr>
            <a:lvl2pPr marL="424496" indent="0">
              <a:buNone/>
              <a:defRPr sz="1900" b="1"/>
            </a:lvl2pPr>
            <a:lvl3pPr marL="848990" indent="0">
              <a:buNone/>
              <a:defRPr sz="1700" b="1"/>
            </a:lvl3pPr>
            <a:lvl4pPr marL="1273486" indent="0">
              <a:buNone/>
              <a:defRPr sz="1500" b="1"/>
            </a:lvl4pPr>
            <a:lvl5pPr marL="1697982" indent="0">
              <a:buNone/>
              <a:defRPr sz="1500" b="1"/>
            </a:lvl5pPr>
            <a:lvl6pPr marL="2122476" indent="0">
              <a:buNone/>
              <a:defRPr sz="1500" b="1"/>
            </a:lvl6pPr>
            <a:lvl7pPr marL="2546972" indent="0">
              <a:buNone/>
              <a:defRPr sz="1500" b="1"/>
            </a:lvl7pPr>
            <a:lvl8pPr marL="2971468" indent="0">
              <a:buNone/>
              <a:defRPr sz="1500" b="1"/>
            </a:lvl8pPr>
            <a:lvl9pPr marL="3395962" indent="0">
              <a:buNone/>
              <a:defRPr sz="1500" b="1"/>
            </a:lvl9pPr>
          </a:lstStyle>
          <a:p>
            <a:pPr lvl="0"/>
            <a:r>
              <a:rPr lang="en-US"/>
              <a:t>Click to edit Master text styles</a:t>
            </a:r>
          </a:p>
        </p:txBody>
      </p:sp>
      <p:sp>
        <p:nvSpPr>
          <p:cNvPr id="4" name="Content Placeholder 3"/>
          <p:cNvSpPr>
            <a:spLocks noGrp="1"/>
          </p:cNvSpPr>
          <p:nvPr>
            <p:ph sz="half" idx="2"/>
          </p:nvPr>
        </p:nvSpPr>
        <p:spPr>
          <a:xfrm>
            <a:off x="457200" y="675288"/>
            <a:ext cx="3581400" cy="2525112"/>
          </a:xfrm>
        </p:spPr>
        <p:txBody>
          <a:bodyPr anchor="t">
            <a:normAutofit/>
          </a:bodyPr>
          <a:lstStyle>
            <a:lvl1pPr marL="212247" indent="-169798">
              <a:defRPr sz="1300"/>
            </a:lvl1pPr>
            <a:lvl2pPr>
              <a:defRPr sz="1300"/>
            </a:lvl2pPr>
            <a:lvl3pPr>
              <a:defRPr sz="1300"/>
            </a:lvl3pPr>
            <a:lvl4pPr>
              <a:defRPr sz="1300" baseline="0"/>
            </a:lvl4pPr>
            <a:lvl5pPr>
              <a:buFont typeface="Wingdings" pitchFamily="2" charset="2"/>
              <a:buChar char="§"/>
              <a:defRPr sz="1300"/>
            </a:lvl5pPr>
            <a:lvl6pPr>
              <a:buFont typeface="Wingdings" pitchFamily="2" charset="2"/>
              <a:buChar cha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199" y="3429001"/>
            <a:ext cx="3581400" cy="411162"/>
          </a:xfrm>
        </p:spPr>
        <p:txBody>
          <a:bodyPr anchor="b">
            <a:noAutofit/>
          </a:bodyPr>
          <a:lstStyle>
            <a:lvl1pPr marL="0" indent="0" algn="ctr">
              <a:buNone/>
              <a:defRPr sz="1300" b="0">
                <a:solidFill>
                  <a:schemeClr val="tx2"/>
                </a:solidFill>
              </a:defRPr>
            </a:lvl1pPr>
            <a:lvl2pPr marL="424496" indent="0">
              <a:buNone/>
              <a:defRPr sz="1900" b="1"/>
            </a:lvl2pPr>
            <a:lvl3pPr marL="848990" indent="0">
              <a:buNone/>
              <a:defRPr sz="1700" b="1"/>
            </a:lvl3pPr>
            <a:lvl4pPr marL="1273486" indent="0">
              <a:buNone/>
              <a:defRPr sz="1500" b="1"/>
            </a:lvl4pPr>
            <a:lvl5pPr marL="1697982" indent="0">
              <a:buNone/>
              <a:defRPr sz="1500" b="1"/>
            </a:lvl5pPr>
            <a:lvl6pPr marL="2122476" indent="0">
              <a:buNone/>
              <a:defRPr sz="1500" b="1"/>
            </a:lvl6pPr>
            <a:lvl7pPr marL="2546972" indent="0">
              <a:buNone/>
              <a:defRPr sz="1500" b="1"/>
            </a:lvl7pPr>
            <a:lvl8pPr marL="2971468" indent="0">
              <a:buNone/>
              <a:defRPr sz="1500" b="1"/>
            </a:lvl8pPr>
            <a:lvl9pPr marL="3395962"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57199" y="3840162"/>
            <a:ext cx="3581400" cy="2515198"/>
          </a:xfrm>
        </p:spPr>
        <p:txBody>
          <a:bodyPr anchor="t">
            <a:normAutofit/>
          </a:bodyPr>
          <a:lstStyle>
            <a:lvl1pPr marL="212247" indent="-169798">
              <a:defRPr sz="1300"/>
            </a:lvl1pPr>
            <a:lvl2pPr>
              <a:defRPr sz="1300"/>
            </a:lvl2pPr>
            <a:lvl3pPr>
              <a:defRPr sz="13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4876800" y="457203"/>
            <a:ext cx="2819400" cy="5714999"/>
          </a:xfrm>
        </p:spPr>
        <p:txBody>
          <a:bodyPr/>
          <a:lstStyle/>
          <a:p>
            <a:r>
              <a:rPr lang="en-US"/>
              <a:t>Click to edit Master title style</a:t>
            </a:r>
          </a:p>
        </p:txBody>
      </p:sp>
      <p:sp>
        <p:nvSpPr>
          <p:cNvPr id="12" name="Date Placeholder 11"/>
          <p:cNvSpPr>
            <a:spLocks noGrp="1"/>
          </p:cNvSpPr>
          <p:nvPr>
            <p:ph type="dt" sz="half" idx="10"/>
          </p:nvPr>
        </p:nvSpPr>
        <p:spPr/>
        <p:txBody>
          <a:bodyPr/>
          <a:lstStyle/>
          <a:p>
            <a:fld id="{DE13AD4A-25DD-4EAF-B4F6-92CF853F9B36}" type="datetimeFigureOut">
              <a:rPr lang="en-CA" smtClean="0"/>
              <a:t>11/22/17</a:t>
            </a:fld>
            <a:endParaRPr lang="en-CA"/>
          </a:p>
        </p:txBody>
      </p:sp>
      <p:sp>
        <p:nvSpPr>
          <p:cNvPr id="14" name="Slide Number Placeholder 13"/>
          <p:cNvSpPr>
            <a:spLocks noGrp="1"/>
          </p:cNvSpPr>
          <p:nvPr>
            <p:ph type="sldNum" sz="quarter" idx="11"/>
          </p:nvPr>
        </p:nvSpPr>
        <p:spPr/>
        <p:txBody>
          <a:bodyPr/>
          <a:lstStyle/>
          <a:p>
            <a:fld id="{D8BE7B16-42CD-4A8F-8ECC-E260ABC09A3F}" type="slidenum">
              <a:rPr lang="en-CA" smtClean="0"/>
              <a:t>‹#›</a:t>
            </a:fld>
            <a:endParaRPr lang="en-CA"/>
          </a:p>
        </p:txBody>
      </p:sp>
      <p:sp>
        <p:nvSpPr>
          <p:cNvPr id="16" name="Footer Placeholder 15"/>
          <p:cNvSpPr>
            <a:spLocks noGrp="1"/>
          </p:cNvSpPr>
          <p:nvPr>
            <p:ph type="ftr" sz="quarter" idx="12"/>
          </p:nvPr>
        </p:nvSpPr>
        <p:spPr/>
        <p:txBody>
          <a:bodyPr/>
          <a:lstStyle/>
          <a:p>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33800" y="457200"/>
            <a:ext cx="3962400" cy="5715000"/>
          </a:xfrm>
        </p:spPr>
        <p:txBody>
          <a:bodyPr/>
          <a:lstStyle/>
          <a:p>
            <a:r>
              <a:rPr lang="en-US"/>
              <a:t>Click to edit Master title style</a:t>
            </a:r>
            <a:endParaRPr lang="en-US" dirty="0"/>
          </a:p>
        </p:txBody>
      </p:sp>
      <p:sp>
        <p:nvSpPr>
          <p:cNvPr id="9" name="Date Placeholder 8"/>
          <p:cNvSpPr>
            <a:spLocks noGrp="1"/>
          </p:cNvSpPr>
          <p:nvPr>
            <p:ph type="dt" sz="half" idx="10"/>
          </p:nvPr>
        </p:nvSpPr>
        <p:spPr/>
        <p:txBody>
          <a:bodyPr/>
          <a:lstStyle/>
          <a:p>
            <a:fld id="{DE13AD4A-25DD-4EAF-B4F6-92CF853F9B36}" type="datetimeFigureOut">
              <a:rPr lang="en-CA" smtClean="0"/>
              <a:t>11/22/17</a:t>
            </a:fld>
            <a:endParaRPr lang="en-CA"/>
          </a:p>
        </p:txBody>
      </p:sp>
      <p:sp>
        <p:nvSpPr>
          <p:cNvPr id="10" name="Slide Number Placeholder 9"/>
          <p:cNvSpPr>
            <a:spLocks noGrp="1"/>
          </p:cNvSpPr>
          <p:nvPr>
            <p:ph type="sldNum" sz="quarter" idx="11"/>
          </p:nvPr>
        </p:nvSpPr>
        <p:spPr/>
        <p:txBody>
          <a:bodyPr/>
          <a:lstStyle/>
          <a:p>
            <a:fld id="{D8BE7B16-42CD-4A8F-8ECC-E260ABC09A3F}" type="slidenum">
              <a:rPr lang="en-CA" smtClean="0"/>
              <a:t>‹#›</a:t>
            </a:fld>
            <a:endParaRPr lang="en-CA"/>
          </a:p>
        </p:txBody>
      </p:sp>
      <p:sp>
        <p:nvSpPr>
          <p:cNvPr id="11" name="Footer Placeholder 10"/>
          <p:cNvSpPr>
            <a:spLocks noGrp="1"/>
          </p:cNvSpPr>
          <p:nvPr>
            <p:ph type="ftr" sz="quarter" idx="12"/>
          </p:nvPr>
        </p:nvSpPr>
        <p:spPr/>
        <p:txBody>
          <a:bodyPr/>
          <a:lstStyle/>
          <a:p>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DE13AD4A-25DD-4EAF-B4F6-92CF853F9B36}" type="datetimeFigureOut">
              <a:rPr lang="en-CA" smtClean="0"/>
              <a:t>11/22/17</a:t>
            </a:fld>
            <a:endParaRPr lang="en-CA"/>
          </a:p>
        </p:txBody>
      </p:sp>
      <p:sp>
        <p:nvSpPr>
          <p:cNvPr id="9" name="Slide Number Placeholder 8"/>
          <p:cNvSpPr>
            <a:spLocks noGrp="1"/>
          </p:cNvSpPr>
          <p:nvPr>
            <p:ph type="sldNum" sz="quarter" idx="11"/>
          </p:nvPr>
        </p:nvSpPr>
        <p:spPr/>
        <p:txBody>
          <a:bodyPr/>
          <a:lstStyle/>
          <a:p>
            <a:fld id="{D8BE7B16-42CD-4A8F-8ECC-E260ABC09A3F}" type="slidenum">
              <a:rPr lang="en-CA" smtClean="0"/>
              <a:t>‹#›</a:t>
            </a:fld>
            <a:endParaRPr lang="en-CA"/>
          </a:p>
        </p:txBody>
      </p:sp>
      <p:sp>
        <p:nvSpPr>
          <p:cNvPr id="10" name="Footer Placeholder 9"/>
          <p:cNvSpPr>
            <a:spLocks noGrp="1"/>
          </p:cNvSpPr>
          <p:nvPr>
            <p:ph type="ftr" sz="quarter" idx="12"/>
          </p:nvPr>
        </p:nvSpPr>
        <p:spPr/>
        <p:txBody>
          <a:bodyPr/>
          <a:lstStyle/>
          <a:p>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81600" y="1676402"/>
            <a:ext cx="2514600" cy="1874837"/>
          </a:xfrm>
        </p:spPr>
        <p:txBody>
          <a:bodyPr anchor="b">
            <a:normAutofit/>
          </a:bodyPr>
          <a:lstStyle>
            <a:lvl1pPr algn="r">
              <a:defRPr sz="1900" b="0">
                <a:effectLst/>
              </a:defRPr>
            </a:lvl1pPr>
          </a:lstStyle>
          <a:p>
            <a:r>
              <a:rPr lang="en-US"/>
              <a:t>Click to edit Master title style</a:t>
            </a:r>
            <a:endParaRPr lang="en-US" dirty="0"/>
          </a:p>
        </p:txBody>
      </p:sp>
      <p:sp>
        <p:nvSpPr>
          <p:cNvPr id="3" name="Content Placeholder 2"/>
          <p:cNvSpPr>
            <a:spLocks noGrp="1"/>
          </p:cNvSpPr>
          <p:nvPr>
            <p:ph idx="1"/>
          </p:nvPr>
        </p:nvSpPr>
        <p:spPr>
          <a:xfrm>
            <a:off x="304800" y="1676400"/>
            <a:ext cx="4700016" cy="3505200"/>
          </a:xfrm>
        </p:spPr>
        <p:txBody>
          <a:bodyPr>
            <a:normAutofit/>
          </a:bodyPr>
          <a:lstStyle>
            <a:lvl1pPr marL="212247" indent="-169798">
              <a:defRPr sz="1100"/>
            </a:lvl1pPr>
            <a:lvl2pPr>
              <a:defRPr sz="1100"/>
            </a:lvl2pPr>
            <a:lvl3pPr>
              <a:defRPr sz="11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3"/>
          <p:cNvSpPr>
            <a:spLocks noGrp="1"/>
          </p:cNvSpPr>
          <p:nvPr>
            <p:ph type="body" sz="half" idx="2"/>
          </p:nvPr>
        </p:nvSpPr>
        <p:spPr>
          <a:xfrm>
            <a:off x="5486400" y="3552372"/>
            <a:ext cx="2209800" cy="1629228"/>
          </a:xfrm>
        </p:spPr>
        <p:txBody>
          <a:bodyPr anchor="t">
            <a:normAutofit/>
          </a:bodyPr>
          <a:lstStyle>
            <a:lvl1pPr marL="0" indent="0" algn="r">
              <a:buNone/>
              <a:defRPr sz="1100">
                <a:solidFill>
                  <a:schemeClr val="tx2"/>
                </a:solidFill>
              </a:defRPr>
            </a:lvl1pPr>
            <a:lvl2pPr marL="424496" indent="0">
              <a:buNone/>
              <a:defRPr sz="1100"/>
            </a:lvl2pPr>
            <a:lvl3pPr marL="848990" indent="0">
              <a:buNone/>
              <a:defRPr sz="900"/>
            </a:lvl3pPr>
            <a:lvl4pPr marL="1273486" indent="0">
              <a:buNone/>
              <a:defRPr sz="800"/>
            </a:lvl4pPr>
            <a:lvl5pPr marL="1697982" indent="0">
              <a:buNone/>
              <a:defRPr sz="800"/>
            </a:lvl5pPr>
            <a:lvl6pPr marL="2122476" indent="0">
              <a:buNone/>
              <a:defRPr sz="800"/>
            </a:lvl6pPr>
            <a:lvl7pPr marL="2546972" indent="0">
              <a:buNone/>
              <a:defRPr sz="800"/>
            </a:lvl7pPr>
            <a:lvl8pPr marL="2971468" indent="0">
              <a:buNone/>
              <a:defRPr sz="800"/>
            </a:lvl8pPr>
            <a:lvl9pPr marL="3395962" indent="0">
              <a:buNone/>
              <a:defRPr sz="800"/>
            </a:lvl9pPr>
          </a:lstStyle>
          <a:p>
            <a:pPr lvl="0"/>
            <a:r>
              <a:rPr lang="en-US"/>
              <a:t>Click to edit Master text styles</a:t>
            </a:r>
          </a:p>
        </p:txBody>
      </p:sp>
      <p:sp>
        <p:nvSpPr>
          <p:cNvPr id="15" name="Date Placeholder 14"/>
          <p:cNvSpPr>
            <a:spLocks noGrp="1"/>
          </p:cNvSpPr>
          <p:nvPr>
            <p:ph type="dt" sz="half" idx="10"/>
          </p:nvPr>
        </p:nvSpPr>
        <p:spPr/>
        <p:txBody>
          <a:bodyPr/>
          <a:lstStyle/>
          <a:p>
            <a:fld id="{DE13AD4A-25DD-4EAF-B4F6-92CF853F9B36}" type="datetimeFigureOut">
              <a:rPr lang="en-CA" smtClean="0"/>
              <a:t>11/22/17</a:t>
            </a:fld>
            <a:endParaRPr lang="en-CA"/>
          </a:p>
        </p:txBody>
      </p:sp>
      <p:sp>
        <p:nvSpPr>
          <p:cNvPr id="16" name="Slide Number Placeholder 15"/>
          <p:cNvSpPr>
            <a:spLocks noGrp="1"/>
          </p:cNvSpPr>
          <p:nvPr>
            <p:ph type="sldNum" sz="quarter" idx="11"/>
          </p:nvPr>
        </p:nvSpPr>
        <p:spPr/>
        <p:txBody>
          <a:bodyPr/>
          <a:lstStyle/>
          <a:p>
            <a:fld id="{D8BE7B16-42CD-4A8F-8ECC-E260ABC09A3F}" type="slidenum">
              <a:rPr lang="en-CA" smtClean="0"/>
              <a:t>‹#›</a:t>
            </a:fld>
            <a:endParaRPr lang="en-CA"/>
          </a:p>
        </p:txBody>
      </p:sp>
      <p:sp>
        <p:nvSpPr>
          <p:cNvPr id="17" name="Footer Placeholder 16"/>
          <p:cNvSpPr>
            <a:spLocks noGrp="1"/>
          </p:cNvSpPr>
          <p:nvPr>
            <p:ph type="ftr" sz="quarter" idx="12"/>
          </p:nvPr>
        </p:nvSpPr>
        <p:spPr/>
        <p:txBody>
          <a:bodyPr/>
          <a:lstStyle/>
          <a:p>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804" y="1676400"/>
            <a:ext cx="4696967" cy="3505200"/>
          </a:xfrm>
        </p:spPr>
        <p:txBody>
          <a:bodyPr/>
          <a:lstStyle>
            <a:lvl1pPr marL="0" indent="0">
              <a:buNone/>
              <a:defRPr sz="3000"/>
            </a:lvl1pPr>
            <a:lvl2pPr marL="424496" indent="0">
              <a:buNone/>
              <a:defRPr sz="2600"/>
            </a:lvl2pPr>
            <a:lvl3pPr marL="848990" indent="0">
              <a:buNone/>
              <a:defRPr sz="2200"/>
            </a:lvl3pPr>
            <a:lvl4pPr marL="1273486" indent="0">
              <a:buNone/>
              <a:defRPr sz="1900"/>
            </a:lvl4pPr>
            <a:lvl5pPr marL="1697982" indent="0">
              <a:buNone/>
              <a:defRPr sz="1900"/>
            </a:lvl5pPr>
            <a:lvl6pPr marL="2122476" indent="0">
              <a:buNone/>
              <a:defRPr sz="1900"/>
            </a:lvl6pPr>
            <a:lvl7pPr marL="2546972" indent="0">
              <a:buNone/>
              <a:defRPr sz="1900"/>
            </a:lvl7pPr>
            <a:lvl8pPr marL="2971468" indent="0">
              <a:buNone/>
              <a:defRPr sz="1900"/>
            </a:lvl8pPr>
            <a:lvl9pPr marL="3395962" indent="0">
              <a:buNone/>
              <a:defRPr sz="1900"/>
            </a:lvl9pPr>
          </a:lstStyle>
          <a:p>
            <a:r>
              <a:rPr lang="en-US"/>
              <a:t>Click icon to add picture</a:t>
            </a:r>
          </a:p>
        </p:txBody>
      </p:sp>
      <p:sp>
        <p:nvSpPr>
          <p:cNvPr id="11" name="Title 1"/>
          <p:cNvSpPr>
            <a:spLocks noGrp="1"/>
          </p:cNvSpPr>
          <p:nvPr>
            <p:ph type="title"/>
          </p:nvPr>
        </p:nvSpPr>
        <p:spPr>
          <a:xfrm>
            <a:off x="5181600" y="1676400"/>
            <a:ext cx="2514600" cy="1875972"/>
          </a:xfrm>
        </p:spPr>
        <p:txBody>
          <a:bodyPr anchor="b">
            <a:normAutofit/>
          </a:bodyPr>
          <a:lstStyle>
            <a:lvl1pPr algn="r">
              <a:defRPr sz="1900" b="0">
                <a:effectLst/>
              </a:defRPr>
            </a:lvl1pPr>
          </a:lstStyle>
          <a:p>
            <a:r>
              <a:rPr lang="en-US"/>
              <a:t>Click to edit Master title style</a:t>
            </a:r>
            <a:endParaRPr lang="en-US" dirty="0"/>
          </a:p>
        </p:txBody>
      </p:sp>
      <p:sp>
        <p:nvSpPr>
          <p:cNvPr id="12" name="Text Placeholder 3"/>
          <p:cNvSpPr>
            <a:spLocks noGrp="1"/>
          </p:cNvSpPr>
          <p:nvPr>
            <p:ph type="body" sz="half" idx="2"/>
          </p:nvPr>
        </p:nvSpPr>
        <p:spPr>
          <a:xfrm>
            <a:off x="5486400" y="3552372"/>
            <a:ext cx="2209800" cy="1629228"/>
          </a:xfrm>
        </p:spPr>
        <p:txBody>
          <a:bodyPr anchor="t">
            <a:normAutofit/>
          </a:bodyPr>
          <a:lstStyle>
            <a:lvl1pPr marL="0" indent="0" algn="r">
              <a:buNone/>
              <a:defRPr sz="1100">
                <a:solidFill>
                  <a:schemeClr val="tx2"/>
                </a:solidFill>
              </a:defRPr>
            </a:lvl1pPr>
            <a:lvl2pPr marL="424496" indent="0">
              <a:buNone/>
              <a:defRPr sz="1100"/>
            </a:lvl2pPr>
            <a:lvl3pPr marL="848990" indent="0">
              <a:buNone/>
              <a:defRPr sz="900"/>
            </a:lvl3pPr>
            <a:lvl4pPr marL="1273486" indent="0">
              <a:buNone/>
              <a:defRPr sz="800"/>
            </a:lvl4pPr>
            <a:lvl5pPr marL="1697982" indent="0">
              <a:buNone/>
              <a:defRPr sz="800"/>
            </a:lvl5pPr>
            <a:lvl6pPr marL="2122476" indent="0">
              <a:buNone/>
              <a:defRPr sz="800"/>
            </a:lvl6pPr>
            <a:lvl7pPr marL="2546972" indent="0">
              <a:buNone/>
              <a:defRPr sz="800"/>
            </a:lvl7pPr>
            <a:lvl8pPr marL="2971468" indent="0">
              <a:buNone/>
              <a:defRPr sz="800"/>
            </a:lvl8pPr>
            <a:lvl9pPr marL="3395962" indent="0">
              <a:buNone/>
              <a:defRPr sz="800"/>
            </a:lvl9pPr>
          </a:lstStyle>
          <a:p>
            <a:pPr lvl="0"/>
            <a:r>
              <a:rPr lang="en-US"/>
              <a:t>Click to edit Master text styles</a:t>
            </a:r>
          </a:p>
        </p:txBody>
      </p:sp>
      <p:sp>
        <p:nvSpPr>
          <p:cNvPr id="16" name="Date Placeholder 15"/>
          <p:cNvSpPr>
            <a:spLocks noGrp="1"/>
          </p:cNvSpPr>
          <p:nvPr>
            <p:ph type="dt" sz="half" idx="10"/>
          </p:nvPr>
        </p:nvSpPr>
        <p:spPr/>
        <p:txBody>
          <a:bodyPr/>
          <a:lstStyle/>
          <a:p>
            <a:fld id="{DE13AD4A-25DD-4EAF-B4F6-92CF853F9B36}" type="datetimeFigureOut">
              <a:rPr lang="en-CA" smtClean="0"/>
              <a:t>11/22/17</a:t>
            </a:fld>
            <a:endParaRPr lang="en-CA"/>
          </a:p>
        </p:txBody>
      </p:sp>
      <p:sp>
        <p:nvSpPr>
          <p:cNvPr id="17" name="Slide Number Placeholder 16"/>
          <p:cNvSpPr>
            <a:spLocks noGrp="1"/>
          </p:cNvSpPr>
          <p:nvPr>
            <p:ph type="sldNum" sz="quarter" idx="11"/>
          </p:nvPr>
        </p:nvSpPr>
        <p:spPr/>
        <p:txBody>
          <a:bodyPr/>
          <a:lstStyle/>
          <a:p>
            <a:fld id="{D8BE7B16-42CD-4A8F-8ECC-E260ABC09A3F}" type="slidenum">
              <a:rPr lang="en-CA" smtClean="0"/>
              <a:t>‹#›</a:t>
            </a:fld>
            <a:endParaRPr lang="en-CA"/>
          </a:p>
        </p:txBody>
      </p:sp>
      <p:sp>
        <p:nvSpPr>
          <p:cNvPr id="18" name="Footer Placeholder 17"/>
          <p:cNvSpPr>
            <a:spLocks noGrp="1"/>
          </p:cNvSpPr>
          <p:nvPr>
            <p:ph type="ftr" sz="quarter" idx="12"/>
          </p:nvPr>
        </p:nvSpPr>
        <p:spPr/>
        <p:txBody>
          <a:bodyPr/>
          <a:lstStyle/>
          <a:p>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lum/>
            <a:extLst>
              <a:ext uri="{28A0092B-C50C-407E-A947-70E740481C1C}">
                <a14:useLocalDpi xmlns:a14="http://schemas.microsoft.com/office/drawing/2010/main" val="0"/>
              </a:ext>
            </a:extLst>
          </a:blip>
          <a:srcRect/>
          <a:tile tx="0" ty="0" sx="100000" sy="100000" flip="none" algn="tl"/>
        </a:blipFill>
        <a:effectLst/>
      </p:bgPr>
    </p:bg>
    <p:spTree>
      <p:nvGrpSpPr>
        <p:cNvPr id="1" name=""/>
        <p:cNvGrpSpPr/>
        <p:nvPr/>
      </p:nvGrpSpPr>
      <p:grpSpPr>
        <a:xfrm>
          <a:off x="0" y="0"/>
          <a:ext cx="0" cy="0"/>
          <a:chOff x="0" y="0"/>
          <a:chExt cx="0" cy="0"/>
        </a:xfrm>
      </p:grpSpPr>
      <p:pic>
        <p:nvPicPr>
          <p:cNvPr id="12" name="Picture 11" descr="sphere2.png"/>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8823695" y="0"/>
            <a:ext cx="320307" cy="6858000"/>
          </a:xfrm>
          <a:prstGeom prst="rect">
            <a:avLst/>
          </a:prstGeom>
        </p:spPr>
      </p:pic>
      <p:sp>
        <p:nvSpPr>
          <p:cNvPr id="2" name="Title Placeholder 1"/>
          <p:cNvSpPr>
            <a:spLocks noGrp="1"/>
          </p:cNvSpPr>
          <p:nvPr>
            <p:ph type="title"/>
          </p:nvPr>
        </p:nvSpPr>
        <p:spPr>
          <a:xfrm>
            <a:off x="4876800" y="457200"/>
            <a:ext cx="2819400" cy="5715000"/>
          </a:xfrm>
          <a:prstGeom prst="rect">
            <a:avLst/>
          </a:prstGeom>
        </p:spPr>
        <p:txBody>
          <a:bodyPr vert="horz" lIns="84899" tIns="42449" rIns="84899" bIns="42449"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457203"/>
            <a:ext cx="3657600" cy="5714999"/>
          </a:xfrm>
          <a:prstGeom prst="rect">
            <a:avLst/>
          </a:prstGeom>
        </p:spPr>
        <p:txBody>
          <a:bodyPr vert="horz" lIns="84899" tIns="42449" rIns="84899" bIns="42449"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p:cNvSpPr>
            <a:spLocks noGrp="1"/>
          </p:cNvSpPr>
          <p:nvPr>
            <p:ph type="sldNum" sz="quarter" idx="4"/>
          </p:nvPr>
        </p:nvSpPr>
        <p:spPr>
          <a:xfrm>
            <a:off x="7772400" y="6400800"/>
            <a:ext cx="533400" cy="152400"/>
          </a:xfrm>
          <a:prstGeom prst="rect">
            <a:avLst/>
          </a:prstGeom>
        </p:spPr>
        <p:txBody>
          <a:bodyPr vert="horz" lIns="84899" tIns="42449" rIns="84899" bIns="42449" rtlCol="0" anchor="ctr"/>
          <a:lstStyle>
            <a:lvl1pPr algn="ctr">
              <a:defRPr sz="1000">
                <a:solidFill>
                  <a:schemeClr val="tx1">
                    <a:lumMod val="50000"/>
                    <a:lumOff val="50000"/>
                  </a:schemeClr>
                </a:solidFill>
              </a:defRPr>
            </a:lvl1pPr>
          </a:lstStyle>
          <a:p>
            <a:fld id="{D8BE7B16-42CD-4A8F-8ECC-E260ABC09A3F}" type="slidenum">
              <a:rPr lang="en-CA" smtClean="0"/>
              <a:t>‹#›</a:t>
            </a:fld>
            <a:endParaRPr lang="en-CA"/>
          </a:p>
        </p:txBody>
      </p:sp>
      <p:sp>
        <p:nvSpPr>
          <p:cNvPr id="9" name="Date Placeholder 8"/>
          <p:cNvSpPr>
            <a:spLocks noGrp="1"/>
          </p:cNvSpPr>
          <p:nvPr>
            <p:ph type="dt" sz="half" idx="2"/>
          </p:nvPr>
        </p:nvSpPr>
        <p:spPr>
          <a:xfrm>
            <a:off x="4876804" y="6426203"/>
            <a:ext cx="2819399" cy="127000"/>
          </a:xfrm>
          <a:prstGeom prst="rect">
            <a:avLst/>
          </a:prstGeom>
        </p:spPr>
        <p:txBody>
          <a:bodyPr vert="horz" lIns="84899" tIns="42449" rIns="84899" bIns="42449" rtlCol="0" anchor="ctr"/>
          <a:lstStyle>
            <a:lvl1pPr algn="r">
              <a:defRPr sz="1000">
                <a:solidFill>
                  <a:schemeClr val="tx1">
                    <a:lumMod val="50000"/>
                    <a:lumOff val="50000"/>
                  </a:schemeClr>
                </a:solidFill>
              </a:defRPr>
            </a:lvl1pPr>
          </a:lstStyle>
          <a:p>
            <a:fld id="{DE13AD4A-25DD-4EAF-B4F6-92CF853F9B36}" type="datetimeFigureOut">
              <a:rPr lang="en-CA" smtClean="0"/>
              <a:t>11/22/17</a:t>
            </a:fld>
            <a:endParaRPr lang="en-CA"/>
          </a:p>
        </p:txBody>
      </p:sp>
      <p:sp>
        <p:nvSpPr>
          <p:cNvPr id="10" name="Footer Placeholder 9"/>
          <p:cNvSpPr>
            <a:spLocks noGrp="1"/>
          </p:cNvSpPr>
          <p:nvPr>
            <p:ph type="ftr" sz="quarter" idx="3"/>
          </p:nvPr>
        </p:nvSpPr>
        <p:spPr>
          <a:xfrm>
            <a:off x="4875215" y="6296249"/>
            <a:ext cx="2820987" cy="152400"/>
          </a:xfrm>
          <a:prstGeom prst="rect">
            <a:avLst/>
          </a:prstGeom>
        </p:spPr>
        <p:txBody>
          <a:bodyPr vert="horz" lIns="84899" tIns="42449" rIns="84899" bIns="42449" rtlCol="0" anchor="b"/>
          <a:lstStyle>
            <a:lvl1pPr algn="r">
              <a:defRPr sz="1000">
                <a:solidFill>
                  <a:schemeClr val="tx1"/>
                </a:solidFill>
              </a:defRPr>
            </a:lvl1pPr>
          </a:lstStyle>
          <a:p>
            <a:endParaRPr lang="en-CA"/>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r" defTabSz="848990" rtl="0" eaLnBrk="1" latinLnBrk="0" hangingPunct="1">
        <a:spcBef>
          <a:spcPct val="0"/>
        </a:spcBef>
        <a:buNone/>
        <a:defRPr sz="2600" kern="1200">
          <a:gradFill>
            <a:gsLst>
              <a:gs pos="0">
                <a:schemeClr val="tx1">
                  <a:lumMod val="50000"/>
                </a:schemeClr>
              </a:gs>
              <a:gs pos="61000">
                <a:schemeClr val="tx1"/>
              </a:gs>
            </a:gsLst>
            <a:lin ang="5400000" scaled="0"/>
          </a:gradFill>
          <a:effectLst/>
          <a:latin typeface="+mj-lt"/>
          <a:ea typeface="+mj-ea"/>
          <a:cs typeface="+mj-cs"/>
        </a:defRPr>
      </a:lvl1pPr>
    </p:titleStyle>
    <p:bodyStyle>
      <a:lvl1pPr marL="169798" indent="-169798" algn="l" defTabSz="848990" rtl="0" eaLnBrk="1" latinLnBrk="0" hangingPunct="1">
        <a:spcBef>
          <a:spcPct val="20000"/>
        </a:spcBef>
        <a:buClr>
          <a:schemeClr val="tx1">
            <a:lumMod val="50000"/>
            <a:lumOff val="50000"/>
          </a:schemeClr>
        </a:buClr>
        <a:buFont typeface="Wingdings" pitchFamily="2" charset="2"/>
        <a:buChar char="§"/>
        <a:defRPr sz="1700" kern="1200">
          <a:solidFill>
            <a:schemeClr val="tx1">
              <a:lumMod val="85000"/>
            </a:schemeClr>
          </a:solidFill>
          <a:latin typeface="+mn-lt"/>
          <a:ea typeface="+mn-ea"/>
          <a:cs typeface="+mn-cs"/>
        </a:defRPr>
      </a:lvl1pPr>
      <a:lvl2pPr marL="382046" indent="-169798" algn="l" defTabSz="848990" rtl="0" eaLnBrk="1" latinLnBrk="0" hangingPunct="1">
        <a:spcBef>
          <a:spcPct val="20000"/>
        </a:spcBef>
        <a:buClr>
          <a:schemeClr val="tx1">
            <a:lumMod val="50000"/>
            <a:lumOff val="50000"/>
          </a:schemeClr>
        </a:buClr>
        <a:buFont typeface="Wingdings" pitchFamily="2" charset="2"/>
        <a:buChar char="§"/>
        <a:defRPr sz="1300" kern="1200">
          <a:solidFill>
            <a:schemeClr val="tx1">
              <a:lumMod val="85000"/>
            </a:schemeClr>
          </a:solidFill>
          <a:latin typeface="+mn-lt"/>
          <a:ea typeface="+mn-ea"/>
          <a:cs typeface="+mn-cs"/>
        </a:defRPr>
      </a:lvl2pPr>
      <a:lvl3pPr marL="551844" indent="-169798" algn="l" defTabSz="848990" rtl="0" eaLnBrk="1" latinLnBrk="0" hangingPunct="1">
        <a:spcBef>
          <a:spcPct val="20000"/>
        </a:spcBef>
        <a:buClr>
          <a:schemeClr val="tx1">
            <a:lumMod val="50000"/>
            <a:lumOff val="50000"/>
          </a:schemeClr>
        </a:buClr>
        <a:buFont typeface="Wingdings" pitchFamily="2" charset="2"/>
        <a:buChar char="§"/>
        <a:defRPr sz="1300" kern="1200">
          <a:solidFill>
            <a:schemeClr val="tx1">
              <a:lumMod val="85000"/>
            </a:schemeClr>
          </a:solidFill>
          <a:latin typeface="+mn-lt"/>
          <a:ea typeface="+mn-ea"/>
          <a:cs typeface="+mn-cs"/>
        </a:defRPr>
      </a:lvl3pPr>
      <a:lvl4pPr marL="721642" indent="-169798" algn="l" defTabSz="848990" rtl="0" eaLnBrk="1" latinLnBrk="0" hangingPunct="1">
        <a:spcBef>
          <a:spcPct val="20000"/>
        </a:spcBef>
        <a:buClr>
          <a:schemeClr val="tx1">
            <a:lumMod val="50000"/>
            <a:lumOff val="50000"/>
          </a:schemeClr>
        </a:buClr>
        <a:buFont typeface="Wingdings" pitchFamily="2" charset="2"/>
        <a:buChar char="§"/>
        <a:defRPr sz="1300" kern="1200">
          <a:solidFill>
            <a:schemeClr val="tx1">
              <a:lumMod val="85000"/>
            </a:schemeClr>
          </a:solidFill>
          <a:latin typeface="+mn-lt"/>
          <a:ea typeface="+mn-ea"/>
          <a:cs typeface="+mn-cs"/>
        </a:defRPr>
      </a:lvl4pPr>
      <a:lvl5pPr marL="891440" indent="-169798" algn="l" defTabSz="848990" rtl="0" eaLnBrk="1" latinLnBrk="0" hangingPunct="1">
        <a:spcBef>
          <a:spcPct val="20000"/>
        </a:spcBef>
        <a:buClr>
          <a:schemeClr val="tx1">
            <a:lumMod val="50000"/>
            <a:lumOff val="50000"/>
          </a:schemeClr>
        </a:buClr>
        <a:buFont typeface="Wingdings" pitchFamily="2" charset="2"/>
        <a:buChar char="§"/>
        <a:defRPr sz="1300" kern="1200">
          <a:solidFill>
            <a:schemeClr val="tx1">
              <a:lumMod val="85000"/>
            </a:schemeClr>
          </a:solidFill>
          <a:latin typeface="+mn-lt"/>
          <a:ea typeface="+mn-ea"/>
          <a:cs typeface="+mn-cs"/>
        </a:defRPr>
      </a:lvl5pPr>
      <a:lvl6pPr marL="1061239" indent="-169798" algn="l" defTabSz="848990" rtl="0" eaLnBrk="1" latinLnBrk="0" hangingPunct="1">
        <a:spcBef>
          <a:spcPts val="268"/>
        </a:spcBef>
        <a:buClr>
          <a:schemeClr val="tx1">
            <a:lumMod val="50000"/>
            <a:lumOff val="50000"/>
          </a:schemeClr>
        </a:buClr>
        <a:buFont typeface="Wingdings" pitchFamily="2" charset="2"/>
        <a:buChar char="§"/>
        <a:defRPr sz="1300" kern="1200" baseline="0">
          <a:solidFill>
            <a:schemeClr val="tx1"/>
          </a:solidFill>
          <a:latin typeface="+mn-lt"/>
          <a:ea typeface="+mn-ea"/>
          <a:cs typeface="+mn-cs"/>
        </a:defRPr>
      </a:lvl6pPr>
      <a:lvl7pPr marL="1231037" indent="-169798" algn="l" defTabSz="848990" rtl="0" eaLnBrk="1" latinLnBrk="0" hangingPunct="1">
        <a:spcBef>
          <a:spcPts val="268"/>
        </a:spcBef>
        <a:buClr>
          <a:schemeClr val="tx1">
            <a:lumMod val="50000"/>
            <a:lumOff val="50000"/>
          </a:schemeClr>
        </a:buClr>
        <a:buFont typeface="Wingdings" pitchFamily="2" charset="2"/>
        <a:buChar char="§"/>
        <a:defRPr sz="1300" kern="1200" baseline="0">
          <a:solidFill>
            <a:schemeClr val="tx1"/>
          </a:solidFill>
          <a:latin typeface="+mn-lt"/>
          <a:ea typeface="+mn-ea"/>
          <a:cs typeface="+mn-cs"/>
        </a:defRPr>
      </a:lvl7pPr>
      <a:lvl8pPr marL="1400834" indent="-169798" algn="l" defTabSz="848990" rtl="0" eaLnBrk="1" latinLnBrk="0" hangingPunct="1">
        <a:spcBef>
          <a:spcPts val="268"/>
        </a:spcBef>
        <a:buClr>
          <a:schemeClr val="tx1">
            <a:lumMod val="50000"/>
            <a:lumOff val="50000"/>
          </a:schemeClr>
        </a:buClr>
        <a:buFont typeface="Wingdings" pitchFamily="2" charset="2"/>
        <a:buChar char="§"/>
        <a:defRPr sz="1300" kern="1200" baseline="0">
          <a:solidFill>
            <a:schemeClr val="tx1"/>
          </a:solidFill>
          <a:latin typeface="+mn-lt"/>
          <a:ea typeface="+mn-ea"/>
          <a:cs typeface="+mn-cs"/>
        </a:defRPr>
      </a:lvl8pPr>
      <a:lvl9pPr marL="1570633" indent="-169798" algn="l" defTabSz="848990" rtl="0" eaLnBrk="1" latinLnBrk="0" hangingPunct="1">
        <a:spcBef>
          <a:spcPts val="268"/>
        </a:spcBef>
        <a:buClr>
          <a:schemeClr val="tx1">
            <a:lumMod val="50000"/>
            <a:lumOff val="50000"/>
          </a:schemeClr>
        </a:buClr>
        <a:buFont typeface="Wingdings" pitchFamily="2" charset="2"/>
        <a:buChar char="§"/>
        <a:defRPr sz="1300" kern="1200" baseline="0">
          <a:solidFill>
            <a:schemeClr val="tx1"/>
          </a:solidFill>
          <a:latin typeface="+mn-lt"/>
          <a:ea typeface="+mn-ea"/>
          <a:cs typeface="+mn-cs"/>
        </a:defRPr>
      </a:lvl9pPr>
    </p:bodyStyle>
    <p:otherStyle>
      <a:defPPr>
        <a:defRPr lang="en-US"/>
      </a:defPPr>
      <a:lvl1pPr marL="0" algn="l" defTabSz="848990" rtl="0" eaLnBrk="1" latinLnBrk="0" hangingPunct="1">
        <a:defRPr sz="1700" kern="1200">
          <a:solidFill>
            <a:schemeClr val="tx1"/>
          </a:solidFill>
          <a:latin typeface="+mn-lt"/>
          <a:ea typeface="+mn-ea"/>
          <a:cs typeface="+mn-cs"/>
        </a:defRPr>
      </a:lvl1pPr>
      <a:lvl2pPr marL="424496" algn="l" defTabSz="848990" rtl="0" eaLnBrk="1" latinLnBrk="0" hangingPunct="1">
        <a:defRPr sz="1700" kern="1200">
          <a:solidFill>
            <a:schemeClr val="tx1"/>
          </a:solidFill>
          <a:latin typeface="+mn-lt"/>
          <a:ea typeface="+mn-ea"/>
          <a:cs typeface="+mn-cs"/>
        </a:defRPr>
      </a:lvl2pPr>
      <a:lvl3pPr marL="848990" algn="l" defTabSz="848990" rtl="0" eaLnBrk="1" latinLnBrk="0" hangingPunct="1">
        <a:defRPr sz="1700" kern="1200">
          <a:solidFill>
            <a:schemeClr val="tx1"/>
          </a:solidFill>
          <a:latin typeface="+mn-lt"/>
          <a:ea typeface="+mn-ea"/>
          <a:cs typeface="+mn-cs"/>
        </a:defRPr>
      </a:lvl3pPr>
      <a:lvl4pPr marL="1273486" algn="l" defTabSz="848990" rtl="0" eaLnBrk="1" latinLnBrk="0" hangingPunct="1">
        <a:defRPr sz="1700" kern="1200">
          <a:solidFill>
            <a:schemeClr val="tx1"/>
          </a:solidFill>
          <a:latin typeface="+mn-lt"/>
          <a:ea typeface="+mn-ea"/>
          <a:cs typeface="+mn-cs"/>
        </a:defRPr>
      </a:lvl4pPr>
      <a:lvl5pPr marL="1697982" algn="l" defTabSz="848990" rtl="0" eaLnBrk="1" latinLnBrk="0" hangingPunct="1">
        <a:defRPr sz="1700" kern="1200">
          <a:solidFill>
            <a:schemeClr val="tx1"/>
          </a:solidFill>
          <a:latin typeface="+mn-lt"/>
          <a:ea typeface="+mn-ea"/>
          <a:cs typeface="+mn-cs"/>
        </a:defRPr>
      </a:lvl5pPr>
      <a:lvl6pPr marL="2122476" algn="l" defTabSz="848990" rtl="0" eaLnBrk="1" latinLnBrk="0" hangingPunct="1">
        <a:defRPr sz="1700" kern="1200">
          <a:solidFill>
            <a:schemeClr val="tx1"/>
          </a:solidFill>
          <a:latin typeface="+mn-lt"/>
          <a:ea typeface="+mn-ea"/>
          <a:cs typeface="+mn-cs"/>
        </a:defRPr>
      </a:lvl6pPr>
      <a:lvl7pPr marL="2546972" algn="l" defTabSz="848990" rtl="0" eaLnBrk="1" latinLnBrk="0" hangingPunct="1">
        <a:defRPr sz="1700" kern="1200">
          <a:solidFill>
            <a:schemeClr val="tx1"/>
          </a:solidFill>
          <a:latin typeface="+mn-lt"/>
          <a:ea typeface="+mn-ea"/>
          <a:cs typeface="+mn-cs"/>
        </a:defRPr>
      </a:lvl7pPr>
      <a:lvl8pPr marL="2971468" algn="l" defTabSz="848990" rtl="0" eaLnBrk="1" latinLnBrk="0" hangingPunct="1">
        <a:defRPr sz="1700" kern="1200">
          <a:solidFill>
            <a:schemeClr val="tx1"/>
          </a:solidFill>
          <a:latin typeface="+mn-lt"/>
          <a:ea typeface="+mn-ea"/>
          <a:cs typeface="+mn-cs"/>
        </a:defRPr>
      </a:lvl8pPr>
      <a:lvl9pPr marL="3395962" algn="l" defTabSz="848990"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10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10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11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11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8.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11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9.xml"/><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1.xml"/><Relationship Id="rId1" Type="http://schemas.openxmlformats.org/officeDocument/2006/relationships/slideLayout" Target="../slideLayouts/slideLayout7.xml"/><Relationship Id="rId5" Type="http://schemas.openxmlformats.org/officeDocument/2006/relationships/image" Target="../media/image120.jpeg"/><Relationship Id="rId4" Type="http://schemas.openxmlformats.org/officeDocument/2006/relationships/image" Target="../media/image1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4.xml"/><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12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8.xm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12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9.xml"/><Relationship Id="rId1" Type="http://schemas.openxmlformats.org/officeDocument/2006/relationships/slideLayout" Target="../slideLayouts/slideLayout7.xml"/><Relationship Id="rId4" Type="http://schemas.openxmlformats.org/officeDocument/2006/relationships/image" Target="../media/image130.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image" Target="../media/image132.wmf"/><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1.xml"/><Relationship Id="rId1" Type="http://schemas.openxmlformats.org/officeDocument/2006/relationships/slideLayout" Target="../slideLayouts/slideLayout7.xml"/><Relationship Id="rId4" Type="http://schemas.openxmlformats.org/officeDocument/2006/relationships/image" Target="../media/image135.jpeg"/></Relationships>
</file>

<file path=ppt/slides/_rels/slide13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hyperlink" Target="http://fpsuite.ca/l_en/fpdat.html" TargetMode="External"/><Relationship Id="rId1" Type="http://schemas.openxmlformats.org/officeDocument/2006/relationships/slideLayout" Target="../slideLayouts/slideLayout7.xml"/><Relationship Id="rId4" Type="http://schemas.openxmlformats.org/officeDocument/2006/relationships/image" Target="../media/image137.jpeg"/></Relationships>
</file>

<file path=ppt/slides/_rels/slide138.xml.rels><?xml version="1.0" encoding="UTF-8" standalone="yes"?>
<Relationships xmlns="http://schemas.openxmlformats.org/package/2006/relationships"><Relationship Id="rId2" Type="http://schemas.openxmlformats.org/officeDocument/2006/relationships/hyperlink" Target="http://geobc.gov.bc.ca/basemapping/imagery/topographic.html" TargetMode="Externa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google.ca/url?sa=i&amp;rct=j&amp;q=&amp;esrc=s&amp;source=images&amp;cd=&amp;cad=rja&amp;uact=8&amp;ved=0ahUKEwiAtY7mw9TSAhVK0WMKHUdrCZcQjRwIBw&amp;url=https://cursos.campusvirtualsp.org/repository/coursefilearea/file.php/19/Content2015/12_Patient_Safety/Patient_safety2015.html&amp;psig=AFQjCNFTPLCuW8O9-s0lZ9d1z5qEMPSkjA&amp;ust=1489530503771456"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hyperlink" Target="https://www.google.ca/url?sa=i&amp;rct=j&amp;q=&amp;esrc=s&amp;source=imgres&amp;cd=&amp;cad=rja&amp;uact=8&amp;ved=0ahUKEwjX773669bSAhVK-GMKHSVBCG8QjRwIBw&amp;url=https://www.youtube.com/watch?v%3Dm7YsCNxmXg4&amp;psig=AFQjCNEO0QLMBUqvZUPuNebGi-bIo1PKgw&amp;ust=1489610037237524" TargetMode="Externa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www.google.ca/url?sa=i&amp;rct=j&amp;q=&amp;esrc=s&amp;source=images&amp;cd=&amp;cad=rja&amp;uact=8&amp;ved=0ahUKEwjhh9Kr9tbSAhUY7WMKHeIxBgYQjRwIBw&amp;url=http://www.funonthenet.in/forums/index.php?topic%3D271236.0&amp;psig=AFQjCNFAH02ab5Vx9Uyiy4Wm5VSYeWZa1A&amp;ust=1489612189926591"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0.jp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59.jpeg"/><Relationship Id="rId5" Type="http://schemas.openxmlformats.org/officeDocument/2006/relationships/hyperlink" Target="http://joshmcculloch.photoshelter.com/gallery-image/Temperate-Rainforest-Photos/G00006Qnyf2useBA/I0000710o1GLaI0I" TargetMode="External"/><Relationship Id="rId4" Type="http://schemas.openxmlformats.org/officeDocument/2006/relationships/image" Target="../media/image58.jpeg"/></Relationships>
</file>

<file path=ppt/slides/_rels/slide5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65.emf"/><Relationship Id="rId4" Type="http://schemas.openxmlformats.org/officeDocument/2006/relationships/oleObject" Target="../embeddings/oleObject1.bin"/></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66.emf"/><Relationship Id="rId4" Type="http://schemas.openxmlformats.org/officeDocument/2006/relationships/oleObject" Target="../embeddings/oleObject2.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67.emf"/><Relationship Id="rId4" Type="http://schemas.openxmlformats.org/officeDocument/2006/relationships/oleObject" Target="../embeddings/oleObject3.bin"/></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77.jpeg"/></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81.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332656"/>
            <a:ext cx="7776864" cy="2664296"/>
          </a:xfrm>
          <a:prstGeom prst="rect">
            <a:avLst/>
          </a:prstGeom>
        </p:spPr>
        <p:txBody>
          <a:bodyPr>
            <a:noAutofit/>
          </a:bodyPr>
          <a:lstStyle>
            <a:lvl1pPr algn="r" defTabSz="848990" rtl="0" eaLnBrk="1" latinLnBrk="0" hangingPunct="1">
              <a:spcBef>
                <a:spcPct val="0"/>
              </a:spcBef>
              <a:buNone/>
              <a:defRPr sz="26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CA" sz="5400" b="1" dirty="0" smtClean="0"/>
              <a:t>Road Construction Initiated </a:t>
            </a:r>
            <a:r>
              <a:rPr lang="en-CA" sz="5400" b="1" dirty="0"/>
              <a:t>S</a:t>
            </a:r>
            <a:r>
              <a:rPr lang="en-CA" sz="5400" b="1" dirty="0" smtClean="0"/>
              <a:t>lides Awareness </a:t>
            </a:r>
            <a:r>
              <a:rPr lang="en-CA" sz="5400" b="1" dirty="0" smtClean="0"/>
              <a:t>For Professionals</a:t>
            </a:r>
            <a:endParaRPr lang="en-CA" sz="5400" b="1" dirty="0"/>
          </a:p>
        </p:txBody>
      </p:sp>
      <p:pic>
        <p:nvPicPr>
          <p:cNvPr id="5" name="Picture 2" descr="\\SFP.IDIR.BCGOV\U164\MBMCCULL$\Profile\Desktop\logo_BCFSCCircleWithBCFSCTransparentBackgroun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4189500"/>
            <a:ext cx="3146706" cy="20085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mbmccull\AppData\Local\Microsoft\Windows\Temporary Internet Files\Content.Outlook\V137CJCT\CHAG LOGO WITH TA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397792"/>
            <a:ext cx="3168352" cy="183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4254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1043608" y="941698"/>
            <a:ext cx="6984776" cy="5385262"/>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3261906" y="264888"/>
            <a:ext cx="2197460" cy="578170"/>
          </a:xfrm>
          <a:prstGeom prst="rect">
            <a:avLst/>
          </a:prstGeom>
          <a:noFill/>
        </p:spPr>
        <p:txBody>
          <a:bodyPr wrap="none" lIns="84899" tIns="42449" rIns="84899" bIns="42449" rtlCol="0">
            <a:spAutoFit/>
          </a:bodyPr>
          <a:lstStyle/>
          <a:p>
            <a:r>
              <a:rPr lang="en-CA" sz="3200" b="1" dirty="0">
                <a:latin typeface="Arial" panose="020B0604020202020204" pitchFamily="34" charset="0"/>
                <a:cs typeface="Arial" panose="020B0604020202020204" pitchFamily="34" charset="0"/>
              </a:rPr>
              <a:t>Yeo Island</a:t>
            </a:r>
          </a:p>
        </p:txBody>
      </p:sp>
      <p:sp>
        <p:nvSpPr>
          <p:cNvPr id="8" name="Rectangle 3"/>
          <p:cNvSpPr txBox="1">
            <a:spLocks noChangeArrowheads="1"/>
          </p:cNvSpPr>
          <p:nvPr/>
        </p:nvSpPr>
        <p:spPr>
          <a:xfrm>
            <a:off x="1043608" y="941698"/>
            <a:ext cx="6984776" cy="5437925"/>
          </a:xfrm>
          <a:prstGeom prst="rect">
            <a:avLst/>
          </a:prstGeom>
          <a:solidFill>
            <a:schemeClr val="accent1">
              <a:alpha val="50000"/>
            </a:schemeClr>
          </a:solidFill>
        </p:spPr>
        <p:txBody>
          <a:bodyPr vert="horz" lIns="84899" tIns="42449" rIns="84899" bIns="42449"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defTabSz="848990">
              <a:spcBef>
                <a:spcPts val="2229"/>
              </a:spcBef>
              <a:buNone/>
            </a:pPr>
            <a:r>
              <a:rPr lang="en-CA" altLang="en-US" sz="2000" b="1" dirty="0">
                <a:solidFill>
                  <a:prstClr val="black"/>
                </a:solidFill>
                <a:latin typeface="Arial" panose="020B0604020202020204" pitchFamily="34" charset="0"/>
                <a:cs typeface="Arial" panose="020B0604020202020204" pitchFamily="34" charset="0"/>
              </a:rPr>
              <a:t>Possible Key Factor: </a:t>
            </a:r>
            <a:r>
              <a:rPr lang="en-CA" altLang="en-US" sz="2000" b="1" dirty="0" smtClean="0">
                <a:solidFill>
                  <a:prstClr val="black"/>
                </a:solidFill>
                <a:latin typeface="Arial" panose="020B0604020202020204" pitchFamily="34" charset="0"/>
                <a:cs typeface="Arial" panose="020B0604020202020204" pitchFamily="34" charset="0"/>
              </a:rPr>
              <a:t>Hoe </a:t>
            </a:r>
            <a:r>
              <a:rPr lang="en-CA" altLang="en-US" sz="2000" b="1" dirty="0">
                <a:solidFill>
                  <a:prstClr val="black"/>
                </a:solidFill>
                <a:latin typeface="Arial" panose="020B0604020202020204" pitchFamily="34" charset="0"/>
                <a:cs typeface="Arial" panose="020B0604020202020204" pitchFamily="34" charset="0"/>
              </a:rPr>
              <a:t>not on stable footing through Transition </a:t>
            </a:r>
            <a:r>
              <a:rPr lang="en-CA" altLang="en-US" sz="2000" b="1" dirty="0" smtClean="0">
                <a:solidFill>
                  <a:prstClr val="black"/>
                </a:solidFill>
                <a:latin typeface="Arial" panose="020B0604020202020204" pitchFamily="34" charset="0"/>
                <a:cs typeface="Arial" panose="020B0604020202020204" pitchFamily="34" charset="0"/>
              </a:rPr>
              <a:t>Zone</a:t>
            </a:r>
            <a:endParaRPr lang="en-CA" altLang="en-US" sz="2000" b="1" dirty="0">
              <a:solidFill>
                <a:prstClr val="black"/>
              </a:solidFill>
              <a:latin typeface="Arial" panose="020B0604020202020204" pitchFamily="34" charset="0"/>
              <a:cs typeface="Arial" panose="020B0604020202020204" pitchFamily="34" charset="0"/>
            </a:endParaRPr>
          </a:p>
          <a:p>
            <a:pPr marL="0" lvl="0" indent="0" defTabSz="848990">
              <a:spcBef>
                <a:spcPts val="2229"/>
              </a:spcBef>
              <a:buNone/>
            </a:pPr>
            <a:r>
              <a:rPr lang="en-CA" altLang="en-US" sz="1800" b="1" dirty="0" smtClean="0">
                <a:solidFill>
                  <a:prstClr val="black"/>
                </a:solidFill>
                <a:latin typeface="Arial" panose="020B0604020202020204" pitchFamily="34" charset="0"/>
                <a:cs typeface="Arial" panose="020B0604020202020204" pitchFamily="34" charset="0"/>
              </a:rPr>
              <a:t>List of CIS </a:t>
            </a:r>
            <a:r>
              <a:rPr lang="en-CA" altLang="en-US" sz="1800" b="1" dirty="0">
                <a:solidFill>
                  <a:prstClr val="black"/>
                </a:solidFill>
                <a:latin typeface="Arial" panose="020B0604020202020204" pitchFamily="34" charset="0"/>
                <a:cs typeface="Arial" panose="020B0604020202020204" pitchFamily="34" charset="0"/>
              </a:rPr>
              <a:t>contributing factors:</a:t>
            </a:r>
            <a:endParaRPr lang="en-US" altLang="en-US" sz="1800" b="1" dirty="0">
              <a:latin typeface="Arial" panose="020B0604020202020204" pitchFamily="34" charset="0"/>
              <a:cs typeface="Arial" panose="020B0604020202020204" pitchFamily="34" charset="0"/>
            </a:endParaRPr>
          </a:p>
          <a:p>
            <a:pPr lvl="1">
              <a:spcBef>
                <a:spcPts val="2229"/>
              </a:spcBef>
              <a:buFont typeface="Arial" panose="020B0604020202020204" pitchFamily="34" charset="0"/>
              <a:buChar char="•"/>
            </a:pPr>
            <a:r>
              <a:rPr lang="en-US" altLang="en-US" sz="2200" b="1" dirty="0" smtClean="0">
                <a:latin typeface="Arial" panose="020B0604020202020204" pitchFamily="34" charset="0"/>
                <a:cs typeface="Arial" panose="020B0604020202020204" pitchFamily="34" charset="0"/>
              </a:rPr>
              <a:t>Water</a:t>
            </a:r>
            <a:endParaRPr lang="en-US" altLang="en-US" sz="2200" b="1" dirty="0">
              <a:latin typeface="Arial" panose="020B0604020202020204" pitchFamily="34" charset="0"/>
              <a:cs typeface="Arial" panose="020B0604020202020204" pitchFamily="34" charset="0"/>
            </a:endParaRPr>
          </a:p>
          <a:p>
            <a:pPr lvl="1">
              <a:spcBef>
                <a:spcPts val="2229"/>
              </a:spcBef>
              <a:buFont typeface="Arial" panose="020B0604020202020204" pitchFamily="34" charset="0"/>
              <a:buChar char="•"/>
            </a:pPr>
            <a:r>
              <a:rPr lang="en-US" altLang="en-US" sz="2200" b="1" dirty="0">
                <a:latin typeface="Arial" panose="020B0604020202020204" pitchFamily="34" charset="0"/>
                <a:cs typeface="Arial" panose="020B0604020202020204" pitchFamily="34" charset="0"/>
              </a:rPr>
              <a:t>Soils</a:t>
            </a:r>
          </a:p>
          <a:p>
            <a:pPr lvl="1">
              <a:spcBef>
                <a:spcPts val="2229"/>
              </a:spcBef>
              <a:buFont typeface="Arial" panose="020B0604020202020204" pitchFamily="34" charset="0"/>
              <a:buChar char="•"/>
            </a:pPr>
            <a:r>
              <a:rPr lang="en-US" altLang="en-US" sz="2200" b="1" dirty="0">
                <a:latin typeface="Arial" panose="020B0604020202020204" pitchFamily="34" charset="0"/>
                <a:cs typeface="Arial" panose="020B0604020202020204" pitchFamily="34" charset="0"/>
              </a:rPr>
              <a:t>Bedrock </a:t>
            </a:r>
          </a:p>
          <a:p>
            <a:pPr lvl="1">
              <a:spcBef>
                <a:spcPts val="2229"/>
              </a:spcBef>
              <a:buFont typeface="Arial" panose="020B0604020202020204" pitchFamily="34" charset="0"/>
              <a:buChar char="•"/>
            </a:pPr>
            <a:r>
              <a:rPr lang="en-US" altLang="en-US" sz="2200" b="1" dirty="0">
                <a:latin typeface="Arial" panose="020B0604020202020204" pitchFamily="34" charset="0"/>
                <a:cs typeface="Arial" panose="020B0604020202020204" pitchFamily="34" charset="0"/>
              </a:rPr>
              <a:t>Planning</a:t>
            </a:r>
          </a:p>
          <a:p>
            <a:pPr lvl="1">
              <a:spcBef>
                <a:spcPts val="2229"/>
              </a:spcBef>
              <a:buFont typeface="Arial" panose="020B0604020202020204" pitchFamily="34" charset="0"/>
              <a:buChar char="•"/>
            </a:pPr>
            <a:r>
              <a:rPr lang="en-US" altLang="en-US" sz="2200" b="1" dirty="0">
                <a:latin typeface="Arial" panose="020B0604020202020204" pitchFamily="34" charset="0"/>
                <a:cs typeface="Arial" panose="020B0604020202020204" pitchFamily="34" charset="0"/>
              </a:rPr>
              <a:t>Unknowns</a:t>
            </a:r>
          </a:p>
          <a:p>
            <a:pPr lvl="1">
              <a:spcBef>
                <a:spcPts val="2229"/>
              </a:spcBef>
              <a:buFont typeface="Arial" panose="020B0604020202020204" pitchFamily="34" charset="0"/>
              <a:buChar char="•"/>
            </a:pPr>
            <a:r>
              <a:rPr lang="en-US" altLang="en-US" sz="2200" b="1" dirty="0">
                <a:latin typeface="Arial" panose="020B0604020202020204" pitchFamily="34" charset="0"/>
                <a:cs typeface="Arial" panose="020B0604020202020204" pitchFamily="34" charset="0"/>
              </a:rPr>
              <a:t>Production </a:t>
            </a:r>
          </a:p>
          <a:p>
            <a:pPr lvl="1">
              <a:spcBef>
                <a:spcPts val="2229"/>
              </a:spcBef>
              <a:buFont typeface="Arial" panose="020B0604020202020204" pitchFamily="34" charset="0"/>
              <a:buChar char="•"/>
            </a:pPr>
            <a:r>
              <a:rPr lang="en-US" altLang="en-US" sz="2200" b="1" dirty="0">
                <a:latin typeface="Arial" panose="020B0604020202020204" pitchFamily="34" charset="0"/>
                <a:cs typeface="Arial" panose="020B0604020202020204" pitchFamily="34" charset="0"/>
              </a:rPr>
              <a:t>Weather</a:t>
            </a:r>
          </a:p>
          <a:p>
            <a:pPr lvl="1">
              <a:spcBef>
                <a:spcPts val="2229"/>
              </a:spcBef>
              <a:buFont typeface="Arial" panose="020B0604020202020204" pitchFamily="34" charset="0"/>
              <a:buChar char="•"/>
            </a:pPr>
            <a:r>
              <a:rPr lang="en-US" altLang="en-US" sz="2200" b="1" dirty="0">
                <a:latin typeface="Arial" panose="020B0604020202020204" pitchFamily="34" charset="0"/>
                <a:cs typeface="Arial" panose="020B0604020202020204" pitchFamily="34" charset="0"/>
              </a:rPr>
              <a:t>Operator Experience</a:t>
            </a:r>
          </a:p>
          <a:p>
            <a:pPr lvl="1">
              <a:spcBef>
                <a:spcPts val="2229"/>
              </a:spcBef>
            </a:pPr>
            <a:endParaRPr lang="en-US" altLang="en-US" sz="2400" dirty="0">
              <a:latin typeface="Arial" panose="020B0604020202020204" pitchFamily="34" charset="0"/>
              <a:cs typeface="Arial" panose="020B0604020202020204" pitchFamily="34" charset="0"/>
            </a:endParaRPr>
          </a:p>
          <a:p>
            <a:pPr lvl="1">
              <a:spcBef>
                <a:spcPts val="2229"/>
              </a:spcBef>
            </a:pPr>
            <a:endParaRPr lang="en-US" altLang="en-US" dirty="0" smtClean="0">
              <a:latin typeface="Arial" panose="020B0604020202020204" pitchFamily="34" charset="0"/>
              <a:cs typeface="Arial" panose="020B0604020202020204" pitchFamily="34" charset="0"/>
            </a:endParaRPr>
          </a:p>
          <a:p>
            <a:pPr lvl="1">
              <a:spcBef>
                <a:spcPts val="2229"/>
              </a:spcBef>
            </a:pPr>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92267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17712" y="116632"/>
            <a:ext cx="6508576" cy="739549"/>
          </a:xfrm>
        </p:spPr>
        <p:txBody>
          <a:bodyPr>
            <a:normAutofit/>
          </a:bodyPr>
          <a:lstStyle/>
          <a:p>
            <a:pPr algn="ctr"/>
            <a:r>
              <a:rPr lang="en-CA" sz="2800" dirty="0">
                <a:latin typeface="Arial" panose="020B0604020202020204" pitchFamily="34" charset="0"/>
                <a:cs typeface="Arial" panose="020B0604020202020204" pitchFamily="34" charset="0"/>
              </a:rPr>
              <a:t>Road Construction – Adverse Grades</a:t>
            </a:r>
          </a:p>
        </p:txBody>
      </p:sp>
      <p:sp>
        <p:nvSpPr>
          <p:cNvPr id="2" name="Content Placeholder 1"/>
          <p:cNvSpPr>
            <a:spLocks noGrp="1"/>
          </p:cNvSpPr>
          <p:nvPr>
            <p:ph sz="half" idx="1"/>
          </p:nvPr>
        </p:nvSpPr>
        <p:spPr>
          <a:xfrm>
            <a:off x="611560" y="836712"/>
            <a:ext cx="8147248" cy="2736304"/>
          </a:xfrm>
        </p:spPr>
        <p:txBody>
          <a:bodyPr>
            <a:normAutofit/>
          </a:bodyPr>
          <a:lstStyle/>
          <a:p>
            <a:pPr marL="0" indent="0">
              <a:buNone/>
            </a:pPr>
            <a:r>
              <a:rPr lang="en-US" sz="2000" dirty="0">
                <a:latin typeface="Arial" panose="020B0604020202020204" pitchFamily="34" charset="0"/>
                <a:cs typeface="Arial" panose="020B0604020202020204" pitchFamily="34" charset="0"/>
              </a:rPr>
              <a:t>Why is this so critical:</a:t>
            </a:r>
          </a:p>
          <a:p>
            <a:pPr>
              <a:buClrTx/>
              <a:buFont typeface="Arial" panose="020B0604020202020204" pitchFamily="34" charset="0"/>
              <a:buChar char="•"/>
            </a:pPr>
            <a:r>
              <a:rPr lang="en-US" sz="2000" dirty="0">
                <a:latin typeface="Arial" panose="020B0604020202020204" pitchFamily="34" charset="0"/>
                <a:cs typeface="Arial" panose="020B0604020202020204" pitchFamily="34" charset="0"/>
              </a:rPr>
              <a:t>Adding water to the heading where it’s never been before can have disastrous results</a:t>
            </a:r>
          </a:p>
          <a:p>
            <a:endParaRPr lang="en-US" sz="1800" dirty="0">
              <a:latin typeface="Arial" panose="020B0604020202020204" pitchFamily="34" charset="0"/>
              <a:cs typeface="Arial" panose="020B0604020202020204" pitchFamily="34" charset="0"/>
            </a:endParaRPr>
          </a:p>
          <a:p>
            <a:pPr marL="42449" indent="0">
              <a:buNone/>
            </a:pPr>
            <a:endParaRPr lang="en-US" sz="1800" dirty="0">
              <a:latin typeface="Arial" panose="020B0604020202020204" pitchFamily="34" charset="0"/>
              <a:cs typeface="Arial" panose="020B0604020202020204" pitchFamily="34" charset="0"/>
            </a:endParaRPr>
          </a:p>
        </p:txBody>
      </p:sp>
      <p:pic>
        <p:nvPicPr>
          <p:cNvPr id="5" name="Picture 2" descr="G:\BCTS\TRIM\19620-20-TSL Operation\1 Active TSL\A90999 - Actaeon Sound Anbrook Industries (HA)\Slide_July2014\Photos\Slide_Acteon_July 20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2708920"/>
            <a:ext cx="5040560" cy="3780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2256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57200" y="457200"/>
            <a:ext cx="7355160" cy="595536"/>
          </a:xfrm>
        </p:spPr>
        <p:txBody>
          <a:bodyPr>
            <a:normAutofit/>
          </a:bodyPr>
          <a:lstStyle/>
          <a:p>
            <a:pPr marL="42449" indent="0" algn="ctr">
              <a:buNone/>
            </a:pPr>
            <a:r>
              <a:rPr lang="en-CA" sz="2800" dirty="0">
                <a:latin typeface="Arial" panose="020B0604020202020204" pitchFamily="34" charset="0"/>
                <a:cs typeface="Arial" panose="020B0604020202020204" pitchFamily="34" charset="0"/>
              </a:rPr>
              <a:t>Road Construction – Spoil Sites</a:t>
            </a:r>
            <a:endParaRPr lang="en-CA" sz="2800" dirty="0"/>
          </a:p>
        </p:txBody>
      </p:sp>
      <p:sp>
        <p:nvSpPr>
          <p:cNvPr id="7" name="TextBox 6"/>
          <p:cNvSpPr txBox="1"/>
          <p:nvPr/>
        </p:nvSpPr>
        <p:spPr>
          <a:xfrm>
            <a:off x="611560" y="1268760"/>
            <a:ext cx="7560840" cy="2308324"/>
          </a:xfrm>
          <a:prstGeom prst="rect">
            <a:avLst/>
          </a:prstGeom>
          <a:noFill/>
        </p:spPr>
        <p:txBody>
          <a:bodyPr wrap="square" rtlCol="0">
            <a:spAutoFit/>
          </a:bodyPr>
          <a:lstStyle/>
          <a:p>
            <a:r>
              <a:rPr lang="en-CA" sz="1800" dirty="0">
                <a:latin typeface="Arial" panose="020B0604020202020204" pitchFamily="34" charset="0"/>
                <a:cs typeface="Arial" panose="020B0604020202020204" pitchFamily="34" charset="0"/>
              </a:rPr>
              <a:t>SPOIL PLACEMENT:</a:t>
            </a:r>
          </a:p>
          <a:p>
            <a:pPr marL="285750" indent="-285750">
              <a:buFont typeface="Arial" panose="020B0604020202020204" pitchFamily="34" charset="0"/>
              <a:buChar char="•"/>
            </a:pPr>
            <a:r>
              <a:rPr lang="en-CA" sz="1800" dirty="0">
                <a:latin typeface="Arial" panose="020B0604020202020204" pitchFamily="34" charset="0"/>
                <a:cs typeface="Arial" panose="020B0604020202020204" pitchFamily="34" charset="0"/>
              </a:rPr>
              <a:t>Away from natural drainages or wet ground</a:t>
            </a:r>
          </a:p>
          <a:p>
            <a:pPr marL="285750" indent="-285750">
              <a:buFont typeface="Arial" panose="020B0604020202020204" pitchFamily="34" charset="0"/>
              <a:buChar char="•"/>
            </a:pPr>
            <a:r>
              <a:rPr lang="en-CA" sz="1800" dirty="0">
                <a:latin typeface="Arial" panose="020B0604020202020204" pitchFamily="34" charset="0"/>
                <a:cs typeface="Arial" panose="020B0604020202020204" pitchFamily="34" charset="0"/>
              </a:rPr>
              <a:t>Outside Riparian Management </a:t>
            </a:r>
            <a:r>
              <a:rPr lang="en-CA" sz="1800" dirty="0" smtClean="0">
                <a:latin typeface="Arial" panose="020B0604020202020204" pitchFamily="34" charset="0"/>
                <a:cs typeface="Arial" panose="020B0604020202020204" pitchFamily="34" charset="0"/>
              </a:rPr>
              <a:t>Areas (RMAs) </a:t>
            </a:r>
          </a:p>
          <a:p>
            <a:pPr marL="285750" indent="-285750">
              <a:buFont typeface="Arial" panose="020B0604020202020204" pitchFamily="34" charset="0"/>
              <a:buChar char="•"/>
            </a:pPr>
            <a:r>
              <a:rPr lang="en-CA" sz="1800" dirty="0" smtClean="0">
                <a:latin typeface="Arial" panose="020B0604020202020204" pitchFamily="34" charset="0"/>
                <a:cs typeface="Arial" panose="020B0604020202020204" pitchFamily="34" charset="0"/>
              </a:rPr>
              <a:t>On </a:t>
            </a:r>
            <a:r>
              <a:rPr lang="en-CA" sz="1800" dirty="0">
                <a:latin typeface="Arial" panose="020B0604020202020204" pitchFamily="34" charset="0"/>
                <a:cs typeface="Arial" panose="020B0604020202020204" pitchFamily="34" charset="0"/>
              </a:rPr>
              <a:t>slopes &lt;30% (unless organics over smooth </a:t>
            </a:r>
            <a:r>
              <a:rPr lang="en-CA" sz="1800" dirty="0" smtClean="0">
                <a:latin typeface="Arial" panose="020B0604020202020204" pitchFamily="34" charset="0"/>
                <a:cs typeface="Arial" panose="020B0604020202020204" pitchFamily="34" charset="0"/>
              </a:rPr>
              <a:t>bedrock);</a:t>
            </a:r>
            <a:endParaRPr lang="en-CA"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1800" dirty="0">
                <a:latin typeface="Arial" panose="020B0604020202020204" pitchFamily="34" charset="0"/>
                <a:cs typeface="Arial" panose="020B0604020202020204" pitchFamily="34" charset="0"/>
              </a:rPr>
              <a:t>Away from outer bench crests above steep ground (unless in plan)</a:t>
            </a:r>
          </a:p>
          <a:p>
            <a:pPr marL="285750" indent="-285750">
              <a:buFont typeface="Arial" panose="020B0604020202020204" pitchFamily="34" charset="0"/>
              <a:buChar char="•"/>
            </a:pPr>
            <a:r>
              <a:rPr lang="en-CA" sz="1800" dirty="0">
                <a:latin typeface="Arial" panose="020B0604020202020204" pitchFamily="34" charset="0"/>
                <a:cs typeface="Arial" panose="020B0604020202020204" pitchFamily="34" charset="0"/>
              </a:rPr>
              <a:t>Utilize old quarries and pits where practicable</a:t>
            </a:r>
          </a:p>
          <a:p>
            <a:pPr marL="285750" indent="-285750">
              <a:buFont typeface="Arial" panose="020B0604020202020204" pitchFamily="34" charset="0"/>
              <a:buChar char="•"/>
            </a:pPr>
            <a:r>
              <a:rPr lang="en-CA" sz="1800" dirty="0" smtClean="0">
                <a:latin typeface="Arial" panose="020B0604020202020204" pitchFamily="34" charset="0"/>
                <a:cs typeface="Arial" panose="020B0604020202020204" pitchFamily="34" charset="0"/>
              </a:rPr>
              <a:t>In general, not </a:t>
            </a:r>
            <a:r>
              <a:rPr lang="en-CA" sz="1800" dirty="0">
                <a:latin typeface="Arial" panose="020B0604020202020204" pitchFamily="34" charset="0"/>
                <a:cs typeface="Arial" panose="020B0604020202020204" pitchFamily="34" charset="0"/>
              </a:rPr>
              <a:t>over 3m in height (&lt;5m if spoiling rock)</a:t>
            </a:r>
          </a:p>
          <a:p>
            <a:pPr marL="285750" indent="-285750">
              <a:buFont typeface="Arial" panose="020B0604020202020204" pitchFamily="34" charset="0"/>
              <a:buChar char="•"/>
            </a:pPr>
            <a:r>
              <a:rPr lang="en-CA" sz="1800" dirty="0">
                <a:latin typeface="Arial" panose="020B0604020202020204" pitchFamily="34" charset="0"/>
                <a:cs typeface="Arial" panose="020B0604020202020204" pitchFamily="34" charset="0"/>
              </a:rPr>
              <a:t>Areas of low terrain hazard as defined in </a:t>
            </a:r>
            <a:r>
              <a:rPr lang="en-CA" sz="1800" dirty="0" smtClean="0">
                <a:latin typeface="Arial" panose="020B0604020202020204" pitchFamily="34" charset="0"/>
                <a:cs typeface="Arial" panose="020B0604020202020204" pitchFamily="34" charset="0"/>
              </a:rPr>
              <a:t>Timber Supply Areas(TSAs)</a:t>
            </a:r>
            <a:endParaRPr lang="en-CA" sz="18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5292080" y="3577084"/>
            <a:ext cx="3280916" cy="3280916"/>
          </a:xfrm>
          <a:prstGeom prst="rect">
            <a:avLst/>
          </a:prstGeom>
        </p:spPr>
      </p:pic>
    </p:spTree>
    <p:extLst>
      <p:ext uri="{BB962C8B-B14F-4D97-AF65-F5344CB8AC3E}">
        <p14:creationId xmlns:p14="http://schemas.microsoft.com/office/powerpoint/2010/main" val="36584413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699792" y="140791"/>
            <a:ext cx="3744416" cy="715517"/>
          </a:xfrm>
          <a:prstGeom prst="rect">
            <a:avLst/>
          </a:prstGeom>
        </p:spPr>
        <p:txBody>
          <a:bodyPr lIns="84899" tIns="42449" rIns="84899" bIns="42449">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dirty="0">
                <a:latin typeface="Arial" panose="020B0604020202020204" pitchFamily="34" charset="0"/>
                <a:cs typeface="Arial" panose="020B0604020202020204" pitchFamily="34" charset="0"/>
              </a:rPr>
              <a:t>Road Construction</a:t>
            </a:r>
          </a:p>
        </p:txBody>
      </p:sp>
      <p:pic>
        <p:nvPicPr>
          <p:cNvPr id="8"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1690" y="738121"/>
            <a:ext cx="5580620" cy="5919133"/>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61707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323528" y="1556792"/>
            <a:ext cx="3960440" cy="3072083"/>
          </a:xfrm>
          <a:prstGeom prst="rect">
            <a:avLst/>
          </a:prstGeom>
          <a:ln>
            <a:solidFill>
              <a:schemeClr val="tx1"/>
            </a:solidFill>
          </a:ln>
          <a:effectLst>
            <a:outerShdw blurRad="292100" dist="139700" dir="2700000" algn="tl" rotWithShape="0">
              <a:srgbClr val="333333">
                <a:alpha val="65000"/>
              </a:srgbClr>
            </a:outerShdw>
          </a:effectLst>
        </p:spPr>
      </p:pic>
      <p:pic>
        <p:nvPicPr>
          <p:cNvPr id="4" name="Picture 3" descr="Picture22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556792"/>
            <a:ext cx="3863111" cy="3096344"/>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2604440" y="5445224"/>
            <a:ext cx="4127799" cy="870557"/>
          </a:xfrm>
          <a:prstGeom prst="rect">
            <a:avLst/>
          </a:prstGeom>
          <a:noFill/>
        </p:spPr>
        <p:txBody>
          <a:bodyPr wrap="square" lIns="84899" tIns="42449" rIns="84899" bIns="42449" rtlCol="0">
            <a:spAutoFit/>
          </a:bodyPr>
          <a:lstStyle/>
          <a:p>
            <a:pPr marL="265309" indent="-265309">
              <a:buFont typeface="Arial" panose="020B0604020202020204" pitchFamily="34" charset="0"/>
              <a:buChar char="•"/>
            </a:pPr>
            <a:r>
              <a:rPr lang="en-CA" dirty="0">
                <a:latin typeface="Arial" panose="020B0604020202020204" pitchFamily="34" charset="0"/>
                <a:cs typeface="Arial" panose="020B0604020202020204" pitchFamily="34" charset="0"/>
              </a:rPr>
              <a:t>Overloading Outside Edges of Road</a:t>
            </a:r>
          </a:p>
          <a:p>
            <a:pPr marL="265309" indent="-265309">
              <a:buFont typeface="Arial" panose="020B0604020202020204" pitchFamily="34" charset="0"/>
              <a:buChar char="•"/>
            </a:pPr>
            <a:r>
              <a:rPr lang="en-CA" dirty="0">
                <a:latin typeface="Arial" panose="020B0604020202020204" pitchFamily="34" charset="0"/>
                <a:cs typeface="Arial" panose="020B0604020202020204" pitchFamily="34" charset="0"/>
              </a:rPr>
              <a:t>Link to BCFS website and video: www.bcforestsafe.org/node/2897</a:t>
            </a:r>
          </a:p>
        </p:txBody>
      </p:sp>
      <p:sp>
        <p:nvSpPr>
          <p:cNvPr id="6" name="Title 1"/>
          <p:cNvSpPr txBox="1">
            <a:spLocks/>
          </p:cNvSpPr>
          <p:nvPr/>
        </p:nvSpPr>
        <p:spPr>
          <a:xfrm>
            <a:off x="2699792" y="150953"/>
            <a:ext cx="3744416" cy="715517"/>
          </a:xfrm>
          <a:prstGeom prst="rect">
            <a:avLst/>
          </a:prstGeom>
        </p:spPr>
        <p:txBody>
          <a:bodyPr lIns="84899" tIns="42449" rIns="84899" bIns="42449">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dirty="0">
                <a:latin typeface="Arial" panose="020B0604020202020204" pitchFamily="34" charset="0"/>
                <a:cs typeface="Arial" panose="020B0604020202020204" pitchFamily="34" charset="0"/>
              </a:rPr>
              <a:t>Road Construction</a:t>
            </a:r>
          </a:p>
        </p:txBody>
      </p:sp>
    </p:spTree>
    <p:extLst>
      <p:ext uri="{BB962C8B-B14F-4D97-AF65-F5344CB8AC3E}">
        <p14:creationId xmlns:p14="http://schemas.microsoft.com/office/powerpoint/2010/main" val="31600766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491182" y="1489044"/>
            <a:ext cx="3959324" cy="3959324"/>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5217" y="1060140"/>
            <a:ext cx="3597981" cy="4817132"/>
          </a:xfrm>
          <a:prstGeom prst="rect">
            <a:avLst/>
          </a:prstGeom>
        </p:spPr>
      </p:pic>
      <p:sp>
        <p:nvSpPr>
          <p:cNvPr id="6" name="Title 1"/>
          <p:cNvSpPr txBox="1">
            <a:spLocks/>
          </p:cNvSpPr>
          <p:nvPr/>
        </p:nvSpPr>
        <p:spPr>
          <a:xfrm>
            <a:off x="2699792" y="150953"/>
            <a:ext cx="3744416" cy="715517"/>
          </a:xfrm>
          <a:prstGeom prst="rect">
            <a:avLst/>
          </a:prstGeom>
        </p:spPr>
        <p:txBody>
          <a:bodyPr lIns="84899" tIns="42449" rIns="84899" bIns="42449">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dirty="0">
                <a:latin typeface="Arial" panose="020B0604020202020204" pitchFamily="34" charset="0"/>
                <a:cs typeface="Arial" panose="020B0604020202020204" pitchFamily="34" charset="0"/>
              </a:rPr>
              <a:t>Road Construction</a:t>
            </a:r>
          </a:p>
        </p:txBody>
      </p:sp>
      <p:sp>
        <p:nvSpPr>
          <p:cNvPr id="2" name="Rectangle 1"/>
          <p:cNvSpPr/>
          <p:nvPr/>
        </p:nvSpPr>
        <p:spPr>
          <a:xfrm>
            <a:off x="345498" y="6021288"/>
            <a:ext cx="8280920" cy="615553"/>
          </a:xfrm>
          <a:prstGeom prst="rect">
            <a:avLst/>
          </a:prstGeom>
        </p:spPr>
        <p:txBody>
          <a:bodyPr wrap="square">
            <a:spAutoFit/>
          </a:bodyPr>
          <a:lstStyle/>
          <a:p>
            <a:r>
              <a:rPr lang="en-CA" dirty="0"/>
              <a:t>Owners, employers, supervisors and designated prime contractors have an obligation (under the Occupational Health and Safety Regulation) to prevent and remove roadside hazards</a:t>
            </a:r>
          </a:p>
        </p:txBody>
      </p:sp>
    </p:spTree>
    <p:extLst>
      <p:ext uri="{BB962C8B-B14F-4D97-AF65-F5344CB8AC3E}">
        <p14:creationId xmlns:p14="http://schemas.microsoft.com/office/powerpoint/2010/main" val="38556859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idx="1"/>
          </p:nvPr>
        </p:nvSpPr>
        <p:spPr>
          <a:xfrm>
            <a:off x="2195736" y="1916832"/>
            <a:ext cx="5328592" cy="4941168"/>
          </a:xfrm>
        </p:spPr>
        <p:txBody>
          <a:bodyPr>
            <a:normAutofit/>
          </a:bodyPr>
          <a:lstStyle/>
          <a:p>
            <a:pPr>
              <a:spcBef>
                <a:spcPts val="1114"/>
              </a:spcBef>
              <a:spcAft>
                <a:spcPts val="557"/>
              </a:spcAft>
              <a:buClr>
                <a:schemeClr val="tx1"/>
              </a:buClr>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Poor horizontal or vertical alignment</a:t>
            </a:r>
          </a:p>
          <a:p>
            <a:pPr>
              <a:spcBef>
                <a:spcPts val="1114"/>
              </a:spcBef>
              <a:spcAft>
                <a:spcPts val="557"/>
              </a:spcAft>
              <a:buClr>
                <a:schemeClr val="tx1"/>
              </a:buClr>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Inadequate right-of-way falling</a:t>
            </a:r>
          </a:p>
          <a:p>
            <a:pPr>
              <a:spcBef>
                <a:spcPts val="1114"/>
              </a:spcBef>
              <a:spcAft>
                <a:spcPts val="557"/>
              </a:spcAft>
              <a:buClr>
                <a:schemeClr val="tx1"/>
              </a:buClr>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Smooth bedrock</a:t>
            </a:r>
          </a:p>
          <a:p>
            <a:pPr>
              <a:spcBef>
                <a:spcPts val="1114"/>
              </a:spcBef>
              <a:spcAft>
                <a:spcPts val="557"/>
              </a:spcAft>
              <a:buClr>
                <a:schemeClr val="tx1"/>
              </a:buClr>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Working in poor light conditions </a:t>
            </a:r>
          </a:p>
          <a:p>
            <a:pPr>
              <a:spcBef>
                <a:spcPts val="1114"/>
              </a:spcBef>
              <a:spcAft>
                <a:spcPts val="557"/>
              </a:spcAft>
              <a:buClr>
                <a:schemeClr val="tx1"/>
              </a:buClr>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Decking of Right-of-Way logs</a:t>
            </a:r>
          </a:p>
          <a:p>
            <a:pPr>
              <a:spcBef>
                <a:spcPts val="1114"/>
              </a:spcBef>
              <a:spcAft>
                <a:spcPts val="557"/>
              </a:spcAft>
              <a:buClr>
                <a:schemeClr val="tx1"/>
              </a:buClr>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Carry knowledge to </a:t>
            </a:r>
            <a:r>
              <a:rPr lang="en-US" altLang="en-US" sz="2000" dirty="0" smtClean="0">
                <a:latin typeface="Arial" panose="020B0604020202020204" pitchFamily="34" charset="0"/>
                <a:cs typeface="Arial" panose="020B0604020202020204" pitchFamily="34" charset="0"/>
              </a:rPr>
              <a:t>re-construction </a:t>
            </a:r>
            <a:r>
              <a:rPr lang="en-US" altLang="en-US" sz="2000" dirty="0">
                <a:latin typeface="Arial" panose="020B0604020202020204" pitchFamily="34" charset="0"/>
                <a:cs typeface="Arial" panose="020B0604020202020204" pitchFamily="34" charset="0"/>
              </a:rPr>
              <a:t>of </a:t>
            </a:r>
            <a:r>
              <a:rPr lang="en-US" altLang="en-US" sz="2000" dirty="0" smtClean="0">
                <a:latin typeface="Arial" panose="020B0604020202020204" pitchFamily="34" charset="0"/>
                <a:cs typeface="Arial" panose="020B0604020202020204" pitchFamily="34" charset="0"/>
              </a:rPr>
              <a:t>old </a:t>
            </a:r>
            <a:r>
              <a:rPr lang="en-US" altLang="en-US" sz="2000" dirty="0">
                <a:latin typeface="Arial" panose="020B0604020202020204" pitchFamily="34" charset="0"/>
                <a:cs typeface="Arial" panose="020B0604020202020204" pitchFamily="34" charset="0"/>
              </a:rPr>
              <a:t>r</a:t>
            </a:r>
            <a:r>
              <a:rPr lang="en-US" altLang="en-US" sz="2000" dirty="0" smtClean="0">
                <a:latin typeface="Arial" panose="020B0604020202020204" pitchFamily="34" charset="0"/>
                <a:cs typeface="Arial" panose="020B0604020202020204" pitchFamily="34" charset="0"/>
              </a:rPr>
              <a:t>oads</a:t>
            </a:r>
            <a:endParaRPr lang="en-US" altLang="en-US" sz="2000" dirty="0">
              <a:latin typeface="Arial" panose="020B0604020202020204" pitchFamily="34" charset="0"/>
              <a:cs typeface="Arial" panose="020B0604020202020204" pitchFamily="34" charset="0"/>
            </a:endParaRPr>
          </a:p>
          <a:p>
            <a:pPr>
              <a:spcBef>
                <a:spcPts val="1114"/>
              </a:spcBef>
              <a:spcAft>
                <a:spcPts val="557"/>
              </a:spcAft>
              <a:buClr>
                <a:schemeClr val="tx1"/>
              </a:buClr>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Carry knowledge to </a:t>
            </a:r>
            <a:r>
              <a:rPr lang="en-US" altLang="en-US" sz="2000" dirty="0" smtClean="0">
                <a:latin typeface="Arial" panose="020B0604020202020204" pitchFamily="34" charset="0"/>
                <a:cs typeface="Arial" panose="020B0604020202020204" pitchFamily="34" charset="0"/>
              </a:rPr>
              <a:t>road </a:t>
            </a:r>
            <a:r>
              <a:rPr lang="en-US" altLang="en-US" sz="2000" dirty="0">
                <a:latin typeface="Arial" panose="020B0604020202020204" pitchFamily="34" charset="0"/>
                <a:cs typeface="Arial" panose="020B0604020202020204" pitchFamily="34" charset="0"/>
              </a:rPr>
              <a:t>d</a:t>
            </a:r>
            <a:r>
              <a:rPr lang="en-US" altLang="en-US" sz="2000" dirty="0" smtClean="0">
                <a:latin typeface="Arial" panose="020B0604020202020204" pitchFamily="34" charset="0"/>
                <a:cs typeface="Arial" panose="020B0604020202020204" pitchFamily="34" charset="0"/>
              </a:rPr>
              <a:t>eactivation</a:t>
            </a:r>
            <a:endParaRPr lang="en-US" altLang="en-US" sz="2000" dirty="0">
              <a:latin typeface="Arial" panose="020B0604020202020204" pitchFamily="34" charset="0"/>
              <a:cs typeface="Arial" panose="020B0604020202020204" pitchFamily="34" charset="0"/>
            </a:endParaRPr>
          </a:p>
          <a:p>
            <a:pPr>
              <a:spcBef>
                <a:spcPts val="1114"/>
              </a:spcBef>
            </a:pPr>
            <a:endParaRPr lang="en-US" altLang="en-US" sz="1900" dirty="0">
              <a:latin typeface="Arial" panose="020B0604020202020204" pitchFamily="34" charset="0"/>
              <a:cs typeface="Arial" panose="020B0604020202020204" pitchFamily="34" charset="0"/>
            </a:endParaRPr>
          </a:p>
          <a:p>
            <a:pPr>
              <a:spcBef>
                <a:spcPts val="1114"/>
              </a:spcBef>
            </a:pPr>
            <a:endParaRPr lang="en-US" altLang="en-US" sz="1900" dirty="0">
              <a:latin typeface="Arial" panose="020B0604020202020204" pitchFamily="34" charset="0"/>
              <a:cs typeface="Arial" panose="020B0604020202020204" pitchFamily="34" charset="0"/>
            </a:endParaRPr>
          </a:p>
        </p:txBody>
      </p:sp>
      <p:sp>
        <p:nvSpPr>
          <p:cNvPr id="143362" name="Rectangle 2"/>
          <p:cNvSpPr>
            <a:spLocks noGrp="1" noChangeArrowheads="1"/>
          </p:cNvSpPr>
          <p:nvPr>
            <p:ph type="title"/>
          </p:nvPr>
        </p:nvSpPr>
        <p:spPr>
          <a:xfrm>
            <a:off x="1151620" y="904156"/>
            <a:ext cx="6552728" cy="1143000"/>
          </a:xfrm>
        </p:spPr>
        <p:txBody>
          <a:bodyPr>
            <a:normAutofit/>
          </a:bodyPr>
          <a:lstStyle/>
          <a:p>
            <a:pPr algn="l" eaLnBrk="1" hangingPunct="1">
              <a:defRPr/>
            </a:pPr>
            <a:r>
              <a:rPr lang="en-US" altLang="en-US" sz="2200" u="sng" dirty="0">
                <a:latin typeface="Arial" panose="020B0604020202020204" pitchFamily="34" charset="0"/>
                <a:cs typeface="Arial" panose="020B0604020202020204" pitchFamily="34" charset="0"/>
              </a:rPr>
              <a:t>Other things to consider:</a:t>
            </a:r>
          </a:p>
        </p:txBody>
      </p:sp>
      <p:sp>
        <p:nvSpPr>
          <p:cNvPr id="5" name="Title 1"/>
          <p:cNvSpPr txBox="1">
            <a:spLocks/>
          </p:cNvSpPr>
          <p:nvPr/>
        </p:nvSpPr>
        <p:spPr>
          <a:xfrm>
            <a:off x="3007504" y="0"/>
            <a:ext cx="3128992" cy="715517"/>
          </a:xfrm>
          <a:prstGeom prst="rect">
            <a:avLst/>
          </a:prstGeom>
        </p:spPr>
        <p:txBody>
          <a:bodyPr lIns="84899" tIns="42449" rIns="84899" bIns="42449">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2800" dirty="0">
                <a:latin typeface="Arial" panose="020B0604020202020204" pitchFamily="34" charset="0"/>
                <a:cs typeface="Arial" panose="020B0604020202020204" pitchFamily="34" charset="0"/>
              </a:rPr>
              <a:t>Road Construction</a:t>
            </a:r>
          </a:p>
        </p:txBody>
      </p:sp>
    </p:spTree>
    <p:extLst>
      <p:ext uri="{BB962C8B-B14F-4D97-AF65-F5344CB8AC3E}">
        <p14:creationId xmlns:p14="http://schemas.microsoft.com/office/powerpoint/2010/main" val="22304093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6"/>
          <p:cNvSpPr>
            <a:spLocks noChangeArrowheads="1"/>
          </p:cNvSpPr>
          <p:nvPr/>
        </p:nvSpPr>
        <p:spPr bwMode="auto">
          <a:xfrm>
            <a:off x="1151620" y="5517232"/>
            <a:ext cx="6840760" cy="1132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4899" tIns="42449" rIns="84899" bIns="42449">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75855" lvl="2" indent="-265309">
              <a:spcBef>
                <a:spcPct val="20000"/>
              </a:spcBef>
              <a:buClr>
                <a:schemeClr val="tx1"/>
              </a:buClr>
              <a:buFont typeface="Arial" panose="020B0604020202020204" pitchFamily="34" charset="0"/>
              <a:buChar char="•"/>
            </a:pPr>
            <a:r>
              <a:rPr lang="en-CA" altLang="en-US" dirty="0"/>
              <a:t>Drilling &amp; Blasting operations should be focused towards “controlling the blast”, particularly when road works are above steep slopes.  Drill holes should be directional and stemming should be with adequate materials to control the blast.</a:t>
            </a:r>
            <a:endParaRPr lang="en-US" altLang="en-US"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477824" y="980728"/>
            <a:ext cx="6260359" cy="4236809"/>
          </a:xfrm>
          <a:prstGeom prst="rect">
            <a:avLst/>
          </a:prstGeom>
          <a:ln>
            <a:solidFill>
              <a:schemeClr val="tx1"/>
            </a:solidFill>
          </a:ln>
          <a:effectLst>
            <a:outerShdw blurRad="292100" dist="139700" dir="2700000" algn="tl" rotWithShape="0">
              <a:srgbClr val="333333">
                <a:alpha val="65000"/>
              </a:srgbClr>
            </a:outerShdw>
          </a:effectLst>
        </p:spPr>
      </p:pic>
      <p:sp>
        <p:nvSpPr>
          <p:cNvPr id="5" name="Title 1"/>
          <p:cNvSpPr txBox="1">
            <a:spLocks/>
          </p:cNvSpPr>
          <p:nvPr/>
        </p:nvSpPr>
        <p:spPr>
          <a:xfrm>
            <a:off x="2699792" y="29756"/>
            <a:ext cx="3744416" cy="715517"/>
          </a:xfrm>
          <a:prstGeom prst="rect">
            <a:avLst/>
          </a:prstGeom>
        </p:spPr>
        <p:txBody>
          <a:bodyPr lIns="84899" tIns="42449" rIns="84899" bIns="42449">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dirty="0">
                <a:latin typeface="Arial" panose="020B0604020202020204" pitchFamily="34" charset="0"/>
                <a:cs typeface="Arial" panose="020B0604020202020204" pitchFamily="34" charset="0"/>
              </a:rPr>
              <a:t>Road Construction</a:t>
            </a:r>
          </a:p>
        </p:txBody>
      </p:sp>
    </p:spTree>
    <p:extLst>
      <p:ext uri="{BB962C8B-B14F-4D97-AF65-F5344CB8AC3E}">
        <p14:creationId xmlns:p14="http://schemas.microsoft.com/office/powerpoint/2010/main" val="32020290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16632"/>
            <a:ext cx="8229600" cy="86409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dirty="0">
                <a:latin typeface="Arial" panose="020B0604020202020204" pitchFamily="34" charset="0"/>
                <a:cs typeface="Arial" panose="020B0604020202020204" pitchFamily="34" charset="0"/>
              </a:rPr>
              <a:t>Road Construction – Rock Instability</a:t>
            </a:r>
          </a:p>
        </p:txBody>
      </p:sp>
      <p:sp>
        <p:nvSpPr>
          <p:cNvPr id="6" name="Content Placeholder 1"/>
          <p:cNvSpPr txBox="1">
            <a:spLocks/>
          </p:cNvSpPr>
          <p:nvPr/>
        </p:nvSpPr>
        <p:spPr>
          <a:xfrm>
            <a:off x="457200" y="1412777"/>
            <a:ext cx="3970784" cy="280831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latin typeface="Arial" panose="020B0604020202020204" pitchFamily="34" charset="0"/>
                <a:cs typeface="Arial" panose="020B0604020202020204" pitchFamily="34" charset="0"/>
              </a:rPr>
              <a:t>Professional’s </a:t>
            </a:r>
            <a:r>
              <a:rPr lang="en-US" sz="2000" dirty="0">
                <a:latin typeface="Arial" panose="020B0604020202020204" pitchFamily="34" charset="0"/>
                <a:cs typeface="Arial" panose="020B0604020202020204" pitchFamily="34" charset="0"/>
              </a:rPr>
              <a:t>role:</a:t>
            </a:r>
          </a:p>
          <a:p>
            <a:r>
              <a:rPr lang="en-US" sz="2000" dirty="0">
                <a:latin typeface="Arial" panose="020B0604020202020204" pitchFamily="34" charset="0"/>
                <a:cs typeface="Arial" panose="020B0604020202020204" pitchFamily="34" charset="0"/>
              </a:rPr>
              <a:t>Identify beforehand</a:t>
            </a:r>
          </a:p>
          <a:p>
            <a:r>
              <a:rPr lang="en-US" sz="2000" dirty="0">
                <a:latin typeface="Arial" panose="020B0604020202020204" pitchFamily="34" charset="0"/>
                <a:cs typeface="Arial" panose="020B0604020202020204" pitchFamily="34" charset="0"/>
              </a:rPr>
              <a:t>Relay information in Pre-work</a:t>
            </a:r>
          </a:p>
          <a:p>
            <a:r>
              <a:rPr lang="en-US" sz="2000" dirty="0">
                <a:latin typeface="Arial" panose="020B0604020202020204" pitchFamily="34" charset="0"/>
                <a:cs typeface="Arial" panose="020B0604020202020204" pitchFamily="34" charset="0"/>
              </a:rPr>
              <a:t>Field review / monitoring requirements – terrain specialists</a:t>
            </a:r>
          </a:p>
          <a:p>
            <a:pPr marL="0" indent="0">
              <a:buNone/>
            </a:pPr>
            <a:endParaRPr lang="en-US" dirty="0"/>
          </a:p>
          <a:p>
            <a:pPr marL="0" indent="0">
              <a:buFont typeface="Arial" panose="020B0604020202020204" pitchFamily="34" charset="0"/>
              <a:buNone/>
            </a:pP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6874" y="1844824"/>
            <a:ext cx="4179926" cy="4104456"/>
          </a:xfrm>
          <a:prstGeom prst="rect">
            <a:avLst/>
          </a:prstGeom>
        </p:spPr>
      </p:pic>
    </p:spTree>
    <p:extLst>
      <p:ext uri="{BB962C8B-B14F-4D97-AF65-F5344CB8AC3E}">
        <p14:creationId xmlns:p14="http://schemas.microsoft.com/office/powerpoint/2010/main" val="178685778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2" name="Rectangle 6"/>
          <p:cNvSpPr>
            <a:spLocks noChangeArrowheads="1"/>
          </p:cNvSpPr>
          <p:nvPr/>
        </p:nvSpPr>
        <p:spPr bwMode="auto">
          <a:xfrm>
            <a:off x="2441052" y="6131252"/>
            <a:ext cx="5623139" cy="608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4899" tIns="42449" rIns="84899" bIns="42449">
            <a:spAutoFit/>
          </a:bodyPr>
          <a:lstStyle/>
          <a:p>
            <a:pPr marL="265309" indent="-265309">
              <a:buFont typeface="Arial" panose="020B0604020202020204" pitchFamily="34" charset="0"/>
              <a:buChar char="•"/>
              <a:defRPr/>
            </a:pPr>
            <a:endParaRPr lang="en-CA" altLang="en-US" dirty="0">
              <a:latin typeface="Arial" panose="020B0604020202020204" pitchFamily="34" charset="0"/>
              <a:cs typeface="Arial" panose="020B0604020202020204" pitchFamily="34" charset="0"/>
            </a:endParaRPr>
          </a:p>
          <a:p>
            <a:pPr marL="265309" indent="-265309">
              <a:buFont typeface="Arial" panose="020B0604020202020204" pitchFamily="34" charset="0"/>
              <a:buChar char="•"/>
              <a:defRPr/>
            </a:pPr>
            <a:r>
              <a:rPr lang="en-CA" altLang="en-US" dirty="0">
                <a:latin typeface="Arial" panose="020B0604020202020204" pitchFamily="34" charset="0"/>
                <a:cs typeface="Arial" panose="020B0604020202020204" pitchFamily="34" charset="0"/>
              </a:rPr>
              <a:t>Maintaining natural drainage is critical. </a:t>
            </a:r>
            <a:endParaRPr lang="en-US" altLang="en-US" dirty="0">
              <a:latin typeface="Arial" panose="020B0604020202020204" pitchFamily="34" charset="0"/>
              <a:cs typeface="Arial" panose="020B0604020202020204" pitchFamily="34" charset="0"/>
            </a:endParaRPr>
          </a:p>
        </p:txBody>
      </p:sp>
      <p:sp>
        <p:nvSpPr>
          <p:cNvPr id="4" name="TextBox 3"/>
          <p:cNvSpPr txBox="1"/>
          <p:nvPr/>
        </p:nvSpPr>
        <p:spPr>
          <a:xfrm>
            <a:off x="3275856" y="567844"/>
            <a:ext cx="2139944" cy="516614"/>
          </a:xfrm>
          <a:prstGeom prst="rect">
            <a:avLst/>
          </a:prstGeom>
          <a:noFill/>
        </p:spPr>
        <p:txBody>
          <a:bodyPr wrap="none" lIns="84899" tIns="42449" rIns="84899" bIns="42449" rtlCol="0">
            <a:spAutoFit/>
          </a:bodyPr>
          <a:lstStyle/>
          <a:p>
            <a:pPr algn="ctr"/>
            <a:r>
              <a:rPr lang="en-CA" sz="2000" dirty="0">
                <a:latin typeface="Arial" panose="020B0604020202020204" pitchFamily="34" charset="0"/>
                <a:cs typeface="Arial" panose="020B0604020202020204" pitchFamily="34" charset="0"/>
              </a:rPr>
              <a:t>Drainage</a:t>
            </a:r>
            <a:r>
              <a:rPr lang="en-CA" sz="2800" dirty="0">
                <a:latin typeface="Arial" panose="020B0604020202020204" pitchFamily="34" charset="0"/>
                <a:cs typeface="Arial" panose="020B0604020202020204" pitchFamily="34" charset="0"/>
              </a:rPr>
              <a:t> </a:t>
            </a:r>
            <a:r>
              <a:rPr lang="en-CA" sz="2000" dirty="0">
                <a:latin typeface="Arial" panose="020B0604020202020204" pitchFamily="34" charset="0"/>
                <a:cs typeface="Arial" panose="020B0604020202020204" pitchFamily="34" charset="0"/>
              </a:rPr>
              <a:t>Control</a:t>
            </a:r>
          </a:p>
        </p:txBody>
      </p:sp>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90415" y="1196753"/>
            <a:ext cx="4032448" cy="4917353"/>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5400000">
            <a:off x="-118925" y="1567197"/>
            <a:ext cx="4917354" cy="4176464"/>
          </a:xfrm>
          <a:prstGeom prst="rect">
            <a:avLst/>
          </a:prstGeom>
          <a:ln>
            <a:solidFill>
              <a:schemeClr val="tx1"/>
            </a:solidFill>
          </a:ln>
          <a:effectLst>
            <a:outerShdw blurRad="292100" dist="139700" dir="2700000" algn="tl" rotWithShape="0">
              <a:srgbClr val="333333">
                <a:alpha val="65000"/>
              </a:srgbClr>
            </a:outerShdw>
          </a:effectLst>
        </p:spPr>
      </p:pic>
      <p:sp>
        <p:nvSpPr>
          <p:cNvPr id="2" name="TextBox 1"/>
          <p:cNvSpPr txBox="1"/>
          <p:nvPr/>
        </p:nvSpPr>
        <p:spPr>
          <a:xfrm>
            <a:off x="7380312" y="1124748"/>
            <a:ext cx="1296144" cy="608947"/>
          </a:xfrm>
          <a:prstGeom prst="rect">
            <a:avLst/>
          </a:prstGeom>
          <a:solidFill>
            <a:srgbClr val="648086">
              <a:alpha val="63922"/>
            </a:srgbClr>
          </a:solidFill>
        </p:spPr>
        <p:txBody>
          <a:bodyPr wrap="square" lIns="84899" tIns="42449" rIns="84899" bIns="42449" rtlCol="0">
            <a:spAutoFit/>
          </a:bodyPr>
          <a:lstStyle/>
          <a:p>
            <a:r>
              <a:rPr lang="en-CA" b="1" dirty="0">
                <a:solidFill>
                  <a:schemeClr val="bg1"/>
                </a:solidFill>
              </a:rPr>
              <a:t>Ditch Block</a:t>
            </a:r>
          </a:p>
          <a:p>
            <a:pPr algn="ctr"/>
            <a:r>
              <a:rPr lang="en-CA" b="1" dirty="0">
                <a:solidFill>
                  <a:schemeClr val="bg1"/>
                </a:solidFill>
              </a:rPr>
              <a:t>Too High??</a:t>
            </a:r>
          </a:p>
        </p:txBody>
      </p:sp>
      <p:cxnSp>
        <p:nvCxnSpPr>
          <p:cNvPr id="9" name="Straight Arrow Connector 8"/>
          <p:cNvCxnSpPr/>
          <p:nvPr/>
        </p:nvCxnSpPr>
        <p:spPr>
          <a:xfrm flipH="1">
            <a:off x="6906570" y="1772818"/>
            <a:ext cx="447291" cy="10081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441052" y="1556793"/>
            <a:ext cx="2232248" cy="870557"/>
          </a:xfrm>
          <a:prstGeom prst="rect">
            <a:avLst/>
          </a:prstGeom>
          <a:solidFill>
            <a:srgbClr val="648086">
              <a:alpha val="63922"/>
            </a:srgbClr>
          </a:solidFill>
        </p:spPr>
        <p:txBody>
          <a:bodyPr wrap="square" lIns="84899" tIns="42449" rIns="84899" bIns="42449" rtlCol="0">
            <a:spAutoFit/>
          </a:bodyPr>
          <a:lstStyle/>
          <a:p>
            <a:r>
              <a:rPr lang="en-CA" b="1" dirty="0">
                <a:solidFill>
                  <a:schemeClr val="bg1"/>
                </a:solidFill>
              </a:rPr>
              <a:t>Road Surface run-off</a:t>
            </a:r>
          </a:p>
          <a:p>
            <a:r>
              <a:rPr lang="en-CA" b="1" dirty="0">
                <a:solidFill>
                  <a:schemeClr val="bg1"/>
                </a:solidFill>
              </a:rPr>
              <a:t>Resulting in Erosion of Fill</a:t>
            </a:r>
          </a:p>
        </p:txBody>
      </p:sp>
      <p:sp>
        <p:nvSpPr>
          <p:cNvPr id="6" name="TextBox 5"/>
          <p:cNvSpPr txBox="1"/>
          <p:nvPr/>
        </p:nvSpPr>
        <p:spPr>
          <a:xfrm>
            <a:off x="2897814" y="44624"/>
            <a:ext cx="3348372" cy="523220"/>
          </a:xfrm>
          <a:prstGeom prst="rect">
            <a:avLst/>
          </a:prstGeom>
          <a:noFill/>
        </p:spPr>
        <p:txBody>
          <a:bodyPr wrap="square" rtlCol="0">
            <a:spAutoFit/>
          </a:bodyPr>
          <a:lstStyle/>
          <a:p>
            <a:r>
              <a:rPr lang="en-CA" sz="2800" dirty="0">
                <a:latin typeface="Arial" panose="020B0604020202020204" pitchFamily="34" charset="0"/>
                <a:cs typeface="Arial" panose="020B0604020202020204" pitchFamily="34" charset="0"/>
              </a:rPr>
              <a:t>Road Construction </a:t>
            </a:r>
          </a:p>
        </p:txBody>
      </p:sp>
    </p:spTree>
    <p:extLst>
      <p:ext uri="{BB962C8B-B14F-4D97-AF65-F5344CB8AC3E}">
        <p14:creationId xmlns:p14="http://schemas.microsoft.com/office/powerpoint/2010/main" val="11308751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1259632" y="1340768"/>
            <a:ext cx="6624736" cy="4968552"/>
          </a:xfrm>
          <a:prstGeom prst="rect">
            <a:avLst/>
          </a:prstGeom>
          <a:ln>
            <a:solidFill>
              <a:schemeClr val="tx1"/>
            </a:solidFill>
          </a:ln>
          <a:effectLst>
            <a:outerShdw blurRad="292100" dist="139700" dir="2700000" algn="tl" rotWithShape="0">
              <a:srgbClr val="333333">
                <a:alpha val="65000"/>
              </a:srgbClr>
            </a:outerShdw>
          </a:effectLst>
        </p:spPr>
      </p:pic>
      <p:sp>
        <p:nvSpPr>
          <p:cNvPr id="4" name="TextBox 3"/>
          <p:cNvSpPr txBox="1"/>
          <p:nvPr/>
        </p:nvSpPr>
        <p:spPr>
          <a:xfrm>
            <a:off x="3291442" y="620688"/>
            <a:ext cx="2561116" cy="516614"/>
          </a:xfrm>
          <a:prstGeom prst="rect">
            <a:avLst/>
          </a:prstGeom>
          <a:noFill/>
        </p:spPr>
        <p:txBody>
          <a:bodyPr wrap="square" lIns="84899" tIns="42449" rIns="84899" bIns="42449" rtlCol="0">
            <a:spAutoFit/>
          </a:bodyPr>
          <a:lstStyle/>
          <a:p>
            <a:pPr algn="ctr"/>
            <a:r>
              <a:rPr lang="en-CA" sz="2000" dirty="0">
                <a:latin typeface="Arial" panose="020B0604020202020204" pitchFamily="34" charset="0"/>
                <a:cs typeface="Arial" panose="020B0604020202020204" pitchFamily="34" charset="0"/>
              </a:rPr>
              <a:t>Drainage</a:t>
            </a:r>
            <a:r>
              <a:rPr lang="en-CA" sz="2800" dirty="0">
                <a:latin typeface="Arial" panose="020B0604020202020204" pitchFamily="34" charset="0"/>
                <a:cs typeface="Arial" panose="020B0604020202020204" pitchFamily="34" charset="0"/>
              </a:rPr>
              <a:t> </a:t>
            </a:r>
            <a:r>
              <a:rPr lang="en-CA" sz="2000" dirty="0">
                <a:latin typeface="Arial" panose="020B0604020202020204" pitchFamily="34" charset="0"/>
                <a:cs typeface="Arial" panose="020B0604020202020204" pitchFamily="34" charset="0"/>
              </a:rPr>
              <a:t>Control</a:t>
            </a:r>
          </a:p>
        </p:txBody>
      </p:sp>
      <p:sp>
        <p:nvSpPr>
          <p:cNvPr id="2" name="TextBox 1"/>
          <p:cNvSpPr txBox="1"/>
          <p:nvPr/>
        </p:nvSpPr>
        <p:spPr>
          <a:xfrm>
            <a:off x="2987824" y="97468"/>
            <a:ext cx="3168352" cy="523220"/>
          </a:xfrm>
          <a:prstGeom prst="rect">
            <a:avLst/>
          </a:prstGeom>
          <a:noFill/>
        </p:spPr>
        <p:txBody>
          <a:bodyPr wrap="square" rtlCol="0">
            <a:spAutoFit/>
          </a:bodyPr>
          <a:lstStyle/>
          <a:p>
            <a:pPr algn="ctr"/>
            <a:r>
              <a:rPr lang="en-CA" sz="2800" dirty="0">
                <a:latin typeface="Arial" panose="020B0604020202020204" pitchFamily="34" charset="0"/>
                <a:cs typeface="Arial" panose="020B0604020202020204" pitchFamily="34" charset="0"/>
              </a:rPr>
              <a:t>Road Construction </a:t>
            </a:r>
          </a:p>
        </p:txBody>
      </p:sp>
    </p:spTree>
    <p:extLst>
      <p:ext uri="{BB962C8B-B14F-4D97-AF65-F5344CB8AC3E}">
        <p14:creationId xmlns:p14="http://schemas.microsoft.com/office/powerpoint/2010/main" val="1638448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2300" y="6270063"/>
            <a:ext cx="7920880" cy="639725"/>
          </a:xfrm>
          <a:prstGeom prst="rect">
            <a:avLst/>
          </a:prstGeom>
          <a:noFill/>
        </p:spPr>
        <p:txBody>
          <a:bodyPr wrap="square" lIns="84899" tIns="42449" rIns="84899" bIns="42449" rtlCol="0">
            <a:spAutoFit/>
          </a:bodyPr>
          <a:lstStyle/>
          <a:p>
            <a:pPr marL="265309" indent="-265309" algn="ctr">
              <a:buFont typeface="Arial" panose="020B0604020202020204" pitchFamily="34" charset="0"/>
              <a:buChar char="•"/>
            </a:pPr>
            <a:r>
              <a:rPr lang="en-CA" b="1" dirty="0" smtClean="0">
                <a:latin typeface="Arial" panose="020B0604020202020204" pitchFamily="34" charset="0"/>
                <a:cs typeface="Arial" panose="020B0604020202020204" pitchFamily="34" charset="0"/>
              </a:rPr>
              <a:t>Road construction project: Vancouver Island during July (dry conditions).</a:t>
            </a:r>
          </a:p>
        </p:txBody>
      </p:sp>
      <p:pic>
        <p:nvPicPr>
          <p:cNvPr id="4" name="Picture 3" descr="View up slide track.jpg"/>
          <p:cNvPicPr/>
          <p:nvPr/>
        </p:nvPicPr>
        <p:blipFill>
          <a:blip r:embed="rId3" cstate="screen">
            <a:extLst>
              <a:ext uri="{28A0092B-C50C-407E-A947-70E740481C1C}">
                <a14:useLocalDpi xmlns:a14="http://schemas.microsoft.com/office/drawing/2010/main" val="0"/>
              </a:ext>
            </a:extLst>
          </a:blip>
          <a:stretch>
            <a:fillRect/>
          </a:stretch>
        </p:blipFill>
        <p:spPr>
          <a:xfrm>
            <a:off x="750289" y="791387"/>
            <a:ext cx="7384903" cy="5307686"/>
          </a:xfrm>
          <a:prstGeom prst="rect">
            <a:avLst/>
          </a:prstGeom>
          <a:ln>
            <a:solidFill>
              <a:schemeClr val="tx1"/>
            </a:solidFill>
          </a:ln>
          <a:effectLst>
            <a:outerShdw blurRad="292100" dist="139700" dir="2700000" algn="tl" rotWithShape="0">
              <a:srgbClr val="333333">
                <a:alpha val="65000"/>
              </a:srgbClr>
            </a:outerShdw>
          </a:effectLst>
        </p:spPr>
      </p:pic>
      <p:sp>
        <p:nvSpPr>
          <p:cNvPr id="5" name="TextBox 4"/>
          <p:cNvSpPr txBox="1"/>
          <p:nvPr/>
        </p:nvSpPr>
        <p:spPr>
          <a:xfrm>
            <a:off x="2342036" y="127400"/>
            <a:ext cx="4201407" cy="578170"/>
          </a:xfrm>
          <a:prstGeom prst="rect">
            <a:avLst/>
          </a:prstGeom>
          <a:noFill/>
        </p:spPr>
        <p:txBody>
          <a:bodyPr wrap="none" lIns="84899" tIns="42449" rIns="84899" bIns="42449" rtlCol="0">
            <a:spAutoFit/>
          </a:bodyPr>
          <a:lstStyle/>
          <a:p>
            <a:pPr algn="ctr"/>
            <a:r>
              <a:rPr lang="en-CA" sz="3200" b="1" dirty="0" smtClean="0">
                <a:latin typeface="Arial" panose="020B0604020202020204" pitchFamily="34" charset="0"/>
                <a:cs typeface="Arial" panose="020B0604020202020204" pitchFamily="34" charset="0"/>
              </a:rPr>
              <a:t>Case Study: </a:t>
            </a:r>
            <a:r>
              <a:rPr lang="en-CA" sz="3200" b="1" dirty="0" err="1" smtClean="0">
                <a:latin typeface="Arial" panose="020B0604020202020204" pitchFamily="34" charset="0"/>
                <a:cs typeface="Arial" panose="020B0604020202020204" pitchFamily="34" charset="0"/>
              </a:rPr>
              <a:t>Holberg</a:t>
            </a:r>
            <a:endParaRPr lang="en-CA"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983540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457200" y="1297098"/>
            <a:ext cx="3657600" cy="4035206"/>
          </a:xfrm>
          <a:prstGeom prst="rect">
            <a:avLst/>
          </a:prstGeom>
          <a:ln>
            <a:solidFill>
              <a:schemeClr val="tx1"/>
            </a:solidFill>
          </a:ln>
          <a:effectLst>
            <a:outerShdw blurRad="292100" dist="139700" dir="2700000" algn="tl" rotWithShape="0">
              <a:srgbClr val="333333">
                <a:alpha val="65000"/>
              </a:srgbClr>
            </a:outerShdw>
          </a:effectLst>
        </p:spPr>
      </p:pic>
      <p:sp>
        <p:nvSpPr>
          <p:cNvPr id="4" name="Title 3"/>
          <p:cNvSpPr>
            <a:spLocks noGrp="1"/>
          </p:cNvSpPr>
          <p:nvPr>
            <p:ph type="title"/>
          </p:nvPr>
        </p:nvSpPr>
        <p:spPr/>
        <p:txBody>
          <a:bodyPr/>
          <a:lstStyle/>
          <a:p>
            <a:r>
              <a:rPr lang="en-CA" dirty="0"/>
              <a:t>Drainage Control</a:t>
            </a:r>
          </a:p>
        </p:txBody>
      </p:sp>
      <p:pic>
        <p:nvPicPr>
          <p:cNvPr id="7" name="Picture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716016" y="1268762"/>
            <a:ext cx="3672408" cy="4049547"/>
          </a:xfrm>
          <a:prstGeom prst="rect">
            <a:avLst/>
          </a:prstGeom>
          <a:ln>
            <a:solidFill>
              <a:schemeClr val="tx1"/>
            </a:solidFill>
          </a:ln>
          <a:effectLst>
            <a:outerShdw blurRad="292100" dist="139700" dir="2700000" algn="tl" rotWithShape="0">
              <a:srgbClr val="333333">
                <a:alpha val="65000"/>
              </a:srgbClr>
            </a:outerShdw>
          </a:effectLst>
        </p:spPr>
      </p:pic>
      <p:sp>
        <p:nvSpPr>
          <p:cNvPr id="2" name="TextBox 1"/>
          <p:cNvSpPr txBox="1"/>
          <p:nvPr/>
        </p:nvSpPr>
        <p:spPr>
          <a:xfrm>
            <a:off x="1388918" y="5751526"/>
            <a:ext cx="6366164" cy="393504"/>
          </a:xfrm>
          <a:prstGeom prst="rect">
            <a:avLst/>
          </a:prstGeom>
          <a:noFill/>
        </p:spPr>
        <p:txBody>
          <a:bodyPr wrap="square" lIns="84899" tIns="42449" rIns="84899" bIns="42449" rtlCol="0">
            <a:spAutoFit/>
          </a:bodyPr>
          <a:lstStyle/>
          <a:p>
            <a:pPr marL="265309" indent="-265309">
              <a:buFont typeface="Arial" panose="020B0604020202020204" pitchFamily="34" charset="0"/>
              <a:buChar char="•"/>
            </a:pPr>
            <a:r>
              <a:rPr lang="en-CA" sz="2000" dirty="0" err="1">
                <a:latin typeface="Arial" panose="020B0604020202020204" pitchFamily="34" charset="0"/>
                <a:cs typeface="Arial" panose="020B0604020202020204" pitchFamily="34" charset="0"/>
              </a:rPr>
              <a:t>Fillslope</a:t>
            </a:r>
            <a:r>
              <a:rPr lang="en-CA" sz="2000" dirty="0">
                <a:latin typeface="Arial" panose="020B0604020202020204" pitchFamily="34" charset="0"/>
                <a:cs typeface="Arial" panose="020B0604020202020204" pitchFamily="34" charset="0"/>
              </a:rPr>
              <a:t> failure on left; </a:t>
            </a:r>
            <a:r>
              <a:rPr lang="en-CA" sz="2000" dirty="0" err="1">
                <a:latin typeface="Arial" panose="020B0604020202020204" pitchFamily="34" charset="0"/>
                <a:cs typeface="Arial" panose="020B0604020202020204" pitchFamily="34" charset="0"/>
              </a:rPr>
              <a:t>Fillslope</a:t>
            </a:r>
            <a:r>
              <a:rPr lang="en-CA" sz="2000" dirty="0">
                <a:latin typeface="Arial" panose="020B0604020202020204" pitchFamily="34" charset="0"/>
                <a:cs typeface="Arial" panose="020B0604020202020204" pitchFamily="34" charset="0"/>
              </a:rPr>
              <a:t> erosion on right</a:t>
            </a:r>
          </a:p>
        </p:txBody>
      </p:sp>
      <p:sp>
        <p:nvSpPr>
          <p:cNvPr id="8" name="TextBox 7"/>
          <p:cNvSpPr txBox="1"/>
          <p:nvPr/>
        </p:nvSpPr>
        <p:spPr>
          <a:xfrm>
            <a:off x="2807804" y="678506"/>
            <a:ext cx="3528392" cy="393504"/>
          </a:xfrm>
          <a:prstGeom prst="rect">
            <a:avLst/>
          </a:prstGeom>
          <a:noFill/>
        </p:spPr>
        <p:txBody>
          <a:bodyPr wrap="square" lIns="84899" tIns="42449" rIns="84899" bIns="42449" rtlCol="0">
            <a:spAutoFit/>
          </a:bodyPr>
          <a:lstStyle/>
          <a:p>
            <a:pPr algn="ctr"/>
            <a:r>
              <a:rPr lang="en-CA" sz="2000" dirty="0">
                <a:latin typeface="Arial" panose="020B0604020202020204" pitchFamily="34" charset="0"/>
                <a:cs typeface="Arial" panose="020B0604020202020204" pitchFamily="34" charset="0"/>
              </a:rPr>
              <a:t>Drainage Control</a:t>
            </a:r>
          </a:p>
        </p:txBody>
      </p:sp>
      <p:sp>
        <p:nvSpPr>
          <p:cNvPr id="3" name="TextBox 2"/>
          <p:cNvSpPr txBox="1"/>
          <p:nvPr/>
        </p:nvSpPr>
        <p:spPr>
          <a:xfrm>
            <a:off x="2879812" y="116632"/>
            <a:ext cx="3384376" cy="523220"/>
          </a:xfrm>
          <a:prstGeom prst="rect">
            <a:avLst/>
          </a:prstGeom>
          <a:noFill/>
        </p:spPr>
        <p:txBody>
          <a:bodyPr wrap="square" rtlCol="0">
            <a:spAutoFit/>
          </a:bodyPr>
          <a:lstStyle/>
          <a:p>
            <a:pPr algn="ctr"/>
            <a:r>
              <a:rPr lang="en-CA" sz="2800" dirty="0">
                <a:latin typeface="Arial" panose="020B0604020202020204" pitchFamily="34" charset="0"/>
                <a:cs typeface="Arial" panose="020B0604020202020204" pitchFamily="34" charset="0"/>
              </a:rPr>
              <a:t>Road Construction</a:t>
            </a:r>
          </a:p>
        </p:txBody>
      </p:sp>
    </p:spTree>
    <p:extLst>
      <p:ext uri="{BB962C8B-B14F-4D97-AF65-F5344CB8AC3E}">
        <p14:creationId xmlns:p14="http://schemas.microsoft.com/office/powerpoint/2010/main" val="184262050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2" name="Rectangle 6"/>
          <p:cNvSpPr>
            <a:spLocks noChangeArrowheads="1"/>
          </p:cNvSpPr>
          <p:nvPr/>
        </p:nvSpPr>
        <p:spPr bwMode="auto">
          <a:xfrm>
            <a:off x="575556" y="5949280"/>
            <a:ext cx="8136904" cy="701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4899" tIns="42449" rIns="84899" bIns="42449">
            <a:spAutoFit/>
          </a:bodyPr>
          <a:lstStyle/>
          <a:p>
            <a:pPr marL="265309" indent="-265309" algn="ctr">
              <a:buFont typeface="Arial" panose="020B0604020202020204" pitchFamily="34" charset="0"/>
              <a:buChar char="•"/>
              <a:defRPr/>
            </a:pPr>
            <a:r>
              <a:rPr lang="en-CA" altLang="en-US" sz="2000" dirty="0">
                <a:latin typeface="Arial" panose="020B0604020202020204" pitchFamily="34" charset="0"/>
                <a:cs typeface="Arial" panose="020B0604020202020204" pitchFamily="34" charset="0"/>
              </a:rPr>
              <a:t>Blocky material or boulders can be used for drainage as well as bank stability</a:t>
            </a:r>
            <a:endParaRPr lang="en-US" altLang="en-US"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23528" y="1124743"/>
            <a:ext cx="4176464" cy="4575144"/>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644008" y="1124743"/>
            <a:ext cx="4032448" cy="4575144"/>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3383868" y="731239"/>
            <a:ext cx="2376264" cy="393504"/>
          </a:xfrm>
          <a:prstGeom prst="rect">
            <a:avLst/>
          </a:prstGeom>
          <a:noFill/>
        </p:spPr>
        <p:txBody>
          <a:bodyPr wrap="square" lIns="84899" tIns="42449" rIns="84899" bIns="42449" rtlCol="0">
            <a:spAutoFit/>
          </a:bodyPr>
          <a:lstStyle/>
          <a:p>
            <a:pPr algn="ctr"/>
            <a:r>
              <a:rPr lang="en-CA" sz="2000" dirty="0">
                <a:latin typeface="Arial" panose="020B0604020202020204" pitchFamily="34" charset="0"/>
                <a:cs typeface="Arial" panose="020B0604020202020204" pitchFamily="34" charset="0"/>
              </a:rPr>
              <a:t>Drainage Control</a:t>
            </a:r>
          </a:p>
        </p:txBody>
      </p:sp>
      <p:sp>
        <p:nvSpPr>
          <p:cNvPr id="2" name="TextBox 1"/>
          <p:cNvSpPr txBox="1"/>
          <p:nvPr/>
        </p:nvSpPr>
        <p:spPr>
          <a:xfrm>
            <a:off x="2843808" y="116632"/>
            <a:ext cx="3744416" cy="523220"/>
          </a:xfrm>
          <a:prstGeom prst="rect">
            <a:avLst/>
          </a:prstGeom>
          <a:noFill/>
        </p:spPr>
        <p:txBody>
          <a:bodyPr wrap="square" rtlCol="0">
            <a:spAutoFit/>
          </a:bodyPr>
          <a:lstStyle/>
          <a:p>
            <a:pPr algn="ctr"/>
            <a:r>
              <a:rPr lang="en-CA" sz="2800" dirty="0">
                <a:latin typeface="Arial" panose="020B0604020202020204" pitchFamily="34" charset="0"/>
                <a:cs typeface="Arial" panose="020B0604020202020204" pitchFamily="34" charset="0"/>
              </a:rPr>
              <a:t>Road Construction</a:t>
            </a:r>
          </a:p>
        </p:txBody>
      </p:sp>
    </p:spTree>
    <p:extLst>
      <p:ext uri="{BB962C8B-B14F-4D97-AF65-F5344CB8AC3E}">
        <p14:creationId xmlns:p14="http://schemas.microsoft.com/office/powerpoint/2010/main" val="33011176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1026679" y="5877273"/>
            <a:ext cx="6876764" cy="608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4899" tIns="42449" rIns="84899" bIns="42449">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65309" indent="-265309">
              <a:spcBef>
                <a:spcPct val="20000"/>
              </a:spcBef>
              <a:spcAft>
                <a:spcPts val="557"/>
              </a:spcAft>
              <a:buClr>
                <a:schemeClr val="tx1"/>
              </a:buClr>
              <a:buFont typeface="Arial" panose="020B0604020202020204" pitchFamily="34" charset="0"/>
              <a:buChar char="•"/>
            </a:pPr>
            <a:r>
              <a:rPr lang="en-CA" altLang="en-US" dirty="0"/>
              <a:t>Ensure that drainage works. Ditches, culverts, cross-ditches and </a:t>
            </a:r>
            <a:r>
              <a:rPr lang="en-CA" altLang="en-US" dirty="0" err="1"/>
              <a:t>waterbars</a:t>
            </a:r>
            <a:r>
              <a:rPr lang="en-CA" altLang="en-US" dirty="0"/>
              <a:t> must be fully functional at all times.</a:t>
            </a:r>
            <a:endParaRPr lang="en-US" altLang="en-US" dirty="0"/>
          </a:p>
        </p:txBody>
      </p:sp>
      <p:pic>
        <p:nvPicPr>
          <p:cNvPr id="4" name="Picture 8" descr="C:\Users\wendy.hamilton\Pictures\TZA Picture14.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56649" y="1124746"/>
            <a:ext cx="7416824" cy="4464497"/>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627784" y="731242"/>
            <a:ext cx="3888432" cy="393504"/>
          </a:xfrm>
          <a:prstGeom prst="rect">
            <a:avLst/>
          </a:prstGeom>
          <a:noFill/>
        </p:spPr>
        <p:txBody>
          <a:bodyPr wrap="square" lIns="84899" tIns="42449" rIns="84899" bIns="42449" rtlCol="0">
            <a:spAutoFit/>
          </a:bodyPr>
          <a:lstStyle/>
          <a:p>
            <a:pPr algn="ctr"/>
            <a:r>
              <a:rPr lang="en-CA" sz="2000" dirty="0">
                <a:latin typeface="Arial" panose="020B0604020202020204" pitchFamily="34" charset="0"/>
                <a:cs typeface="Arial" panose="020B0604020202020204" pitchFamily="34" charset="0"/>
              </a:rPr>
              <a:t>Drainage Control</a:t>
            </a:r>
          </a:p>
        </p:txBody>
      </p:sp>
      <p:sp>
        <p:nvSpPr>
          <p:cNvPr id="3" name="TextBox 2"/>
          <p:cNvSpPr txBox="1"/>
          <p:nvPr/>
        </p:nvSpPr>
        <p:spPr>
          <a:xfrm>
            <a:off x="2951820" y="116632"/>
            <a:ext cx="3240360" cy="523220"/>
          </a:xfrm>
          <a:prstGeom prst="rect">
            <a:avLst/>
          </a:prstGeom>
          <a:noFill/>
        </p:spPr>
        <p:txBody>
          <a:bodyPr wrap="square" rtlCol="0">
            <a:spAutoFit/>
          </a:bodyPr>
          <a:lstStyle/>
          <a:p>
            <a:pPr algn="ctr"/>
            <a:r>
              <a:rPr lang="en-CA" sz="2800" dirty="0">
                <a:latin typeface="Arial" panose="020B0604020202020204" pitchFamily="34" charset="0"/>
                <a:cs typeface="Arial" panose="020B0604020202020204" pitchFamily="34" charset="0"/>
              </a:rPr>
              <a:t>Road Construction</a:t>
            </a:r>
          </a:p>
        </p:txBody>
      </p:sp>
    </p:spTree>
    <p:extLst>
      <p:ext uri="{BB962C8B-B14F-4D97-AF65-F5344CB8AC3E}">
        <p14:creationId xmlns:p14="http://schemas.microsoft.com/office/powerpoint/2010/main" val="15491707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55576" y="116632"/>
            <a:ext cx="7632848" cy="1512168"/>
          </a:xfrm>
        </p:spPr>
        <p:txBody>
          <a:bodyPr>
            <a:normAutofit/>
          </a:bodyPr>
          <a:lstStyle/>
          <a:p>
            <a:pPr algn="l"/>
            <a:r>
              <a:rPr lang="en-CA" sz="2800" dirty="0">
                <a:latin typeface="Arial" panose="020B0604020202020204" pitchFamily="34" charset="0"/>
                <a:cs typeface="Arial" panose="020B0604020202020204" pitchFamily="34" charset="0"/>
              </a:rPr>
              <a:t>Road Construction – Changed Circumstances</a:t>
            </a:r>
          </a:p>
        </p:txBody>
      </p:sp>
      <p:sp>
        <p:nvSpPr>
          <p:cNvPr id="2" name="Content Placeholder 1"/>
          <p:cNvSpPr>
            <a:spLocks noGrp="1"/>
          </p:cNvSpPr>
          <p:nvPr>
            <p:ph sz="half" idx="1"/>
          </p:nvPr>
        </p:nvSpPr>
        <p:spPr>
          <a:xfrm>
            <a:off x="1907704" y="1412776"/>
            <a:ext cx="5266928" cy="4021907"/>
          </a:xfrm>
        </p:spPr>
        <p:txBody>
          <a:bodyPr>
            <a:normAutofit/>
          </a:bodyPr>
          <a:lstStyle/>
          <a:p>
            <a:pPr marL="0" indent="0">
              <a:buNone/>
            </a:pPr>
            <a:r>
              <a:rPr lang="en-US" sz="2000" dirty="0">
                <a:latin typeface="Arial" panose="020B0604020202020204" pitchFamily="34" charset="0"/>
                <a:cs typeface="Arial" panose="020B0604020202020204" pitchFamily="34" charset="0"/>
              </a:rPr>
              <a:t>Planning requirements</a:t>
            </a:r>
          </a:p>
          <a:p>
            <a:pPr>
              <a:buClrTx/>
              <a:buFont typeface="Arial" panose="020B0604020202020204" pitchFamily="34" charset="0"/>
              <a:buChar char="•"/>
            </a:pPr>
            <a:r>
              <a:rPr lang="en-US" sz="2000" dirty="0">
                <a:latin typeface="Arial" panose="020B0604020202020204" pitchFamily="34" charset="0"/>
                <a:cs typeface="Arial" panose="020B0604020202020204" pitchFamily="34" charset="0"/>
              </a:rPr>
              <a:t>Who is qualified / allowed to change the plan</a:t>
            </a:r>
          </a:p>
          <a:p>
            <a:pPr>
              <a:buClrTx/>
              <a:buFont typeface="Arial" panose="020B0604020202020204" pitchFamily="34" charset="0"/>
              <a:buChar char="•"/>
            </a:pPr>
            <a:r>
              <a:rPr lang="en-US" sz="2000" dirty="0">
                <a:latin typeface="Arial" panose="020B0604020202020204" pitchFamily="34" charset="0"/>
                <a:cs typeface="Arial" panose="020B0604020202020204" pitchFamily="34" charset="0"/>
              </a:rPr>
              <a:t>Consider large licensee vs small licensee</a:t>
            </a:r>
          </a:p>
          <a:p>
            <a:pPr>
              <a:buClrTx/>
              <a:buFont typeface="Arial" panose="020B0604020202020204" pitchFamily="34" charset="0"/>
              <a:buChar char="•"/>
            </a:pPr>
            <a:r>
              <a:rPr lang="en-US" sz="2000" dirty="0">
                <a:latin typeface="Arial" panose="020B0604020202020204" pitchFamily="34" charset="0"/>
                <a:cs typeface="Arial" panose="020B0604020202020204" pitchFamily="34" charset="0"/>
              </a:rPr>
              <a:t>Documented protocols, standards and guidelines </a:t>
            </a:r>
          </a:p>
          <a:p>
            <a:pPr>
              <a:buClrTx/>
              <a:buFont typeface="Arial" panose="020B0604020202020204" pitchFamily="34" charset="0"/>
              <a:buChar char="•"/>
            </a:pPr>
            <a:r>
              <a:rPr lang="en-US" sz="2000" dirty="0">
                <a:latin typeface="Arial" panose="020B0604020202020204" pitchFamily="34" charset="0"/>
                <a:cs typeface="Arial" panose="020B0604020202020204" pitchFamily="34" charset="0"/>
              </a:rPr>
              <a:t>Everyone’s roles:</a:t>
            </a:r>
          </a:p>
          <a:p>
            <a:pPr lvl="2">
              <a:buClrTx/>
              <a:buFont typeface="Arial" panose="020B0604020202020204" pitchFamily="34" charset="0"/>
              <a:buChar char="•"/>
            </a:pPr>
            <a:r>
              <a:rPr lang="en-US" sz="2000" dirty="0">
                <a:latin typeface="Arial" panose="020B0604020202020204" pitchFamily="34" charset="0"/>
                <a:cs typeface="Arial" panose="020B0604020202020204" pitchFamily="34" charset="0"/>
              </a:rPr>
              <a:t>Planners / professionals </a:t>
            </a:r>
          </a:p>
          <a:p>
            <a:pPr lvl="2">
              <a:buClrTx/>
              <a:buFont typeface="Arial" panose="020B0604020202020204" pitchFamily="34" charset="0"/>
              <a:buChar char="•"/>
            </a:pPr>
            <a:r>
              <a:rPr lang="en-US" sz="2000" dirty="0">
                <a:latin typeface="Arial" panose="020B0604020202020204" pitchFamily="34" charset="0"/>
                <a:cs typeface="Arial" panose="020B0604020202020204" pitchFamily="34" charset="0"/>
              </a:rPr>
              <a:t>Operators</a:t>
            </a:r>
          </a:p>
          <a:p>
            <a:pPr lvl="2">
              <a:buClrTx/>
              <a:buFont typeface="Arial" panose="020B0604020202020204" pitchFamily="34" charset="0"/>
              <a:buChar char="•"/>
            </a:pPr>
            <a:r>
              <a:rPr lang="en-US" sz="2000" dirty="0">
                <a:latin typeface="Arial" panose="020B0604020202020204" pitchFamily="34" charset="0"/>
                <a:cs typeface="Arial" panose="020B0604020202020204" pitchFamily="34" charset="0"/>
              </a:rPr>
              <a:t>Supervisors</a:t>
            </a:r>
          </a:p>
          <a:p>
            <a:pPr lvl="2">
              <a:buClrTx/>
              <a:buFont typeface="Arial" panose="020B0604020202020204" pitchFamily="34" charset="0"/>
              <a:buChar char="•"/>
            </a:pPr>
            <a:r>
              <a:rPr lang="en-US" sz="2000" dirty="0">
                <a:latin typeface="Arial" panose="020B0604020202020204" pitchFamily="34" charset="0"/>
                <a:cs typeface="Arial" panose="020B0604020202020204" pitchFamily="34" charset="0"/>
              </a:rPr>
              <a:t>Contract/licensee owners</a:t>
            </a:r>
          </a:p>
        </p:txBody>
      </p:sp>
    </p:spTree>
    <p:extLst>
      <p:ext uri="{BB962C8B-B14F-4D97-AF65-F5344CB8AC3E}">
        <p14:creationId xmlns:p14="http://schemas.microsoft.com/office/powerpoint/2010/main" val="245214821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87524" y="0"/>
            <a:ext cx="8568952" cy="1387621"/>
          </a:xfrm>
        </p:spPr>
        <p:txBody>
          <a:bodyPr>
            <a:normAutofit/>
          </a:bodyPr>
          <a:lstStyle/>
          <a:p>
            <a:pPr algn="ctr"/>
            <a:r>
              <a:rPr lang="en-CA" sz="2800" dirty="0">
                <a:latin typeface="Arial" panose="020B0604020202020204" pitchFamily="34" charset="0"/>
                <a:cs typeface="Arial" panose="020B0604020202020204" pitchFamily="34" charset="0"/>
              </a:rPr>
              <a:t>Road Construction – Changed Circumstances</a:t>
            </a:r>
          </a:p>
        </p:txBody>
      </p:sp>
      <p:sp>
        <p:nvSpPr>
          <p:cNvPr id="2" name="Content Placeholder 1"/>
          <p:cNvSpPr>
            <a:spLocks noGrp="1"/>
          </p:cNvSpPr>
          <p:nvPr>
            <p:ph sz="half" idx="1"/>
          </p:nvPr>
        </p:nvSpPr>
        <p:spPr>
          <a:xfrm>
            <a:off x="251520" y="1268760"/>
            <a:ext cx="8424936" cy="1800200"/>
          </a:xfrm>
        </p:spPr>
        <p:txBody>
          <a:bodyPr>
            <a:normAutofit/>
          </a:bodyPr>
          <a:lstStyle/>
          <a:p>
            <a:pPr marL="0" indent="0">
              <a:buNone/>
            </a:pPr>
            <a:r>
              <a:rPr lang="en-CA" sz="2000" dirty="0">
                <a:latin typeface="Arial" panose="020B0604020202020204" pitchFamily="34" charset="0"/>
                <a:cs typeface="Arial" panose="020B0604020202020204" pitchFamily="34" charset="0"/>
              </a:rPr>
              <a:t>The </a:t>
            </a:r>
            <a:r>
              <a:rPr lang="en-CA" sz="2000" dirty="0">
                <a:solidFill>
                  <a:schemeClr val="tx1"/>
                </a:solidFill>
                <a:latin typeface="Arial" panose="020B0604020202020204" pitchFamily="34" charset="0"/>
                <a:cs typeface="Arial" panose="020B0604020202020204" pitchFamily="34" charset="0"/>
              </a:rPr>
              <a:t>coordinating member </a:t>
            </a:r>
            <a:r>
              <a:rPr lang="en-CA" sz="2000" dirty="0">
                <a:latin typeface="Arial" panose="020B0604020202020204" pitchFamily="34" charset="0"/>
                <a:cs typeface="Arial" panose="020B0604020202020204" pitchFamily="34" charset="0"/>
              </a:rPr>
              <a:t>responsible for road construction should establish a communication protocol with road personnel that provides for the coordinating member to be notified as soon as road personnel become aware of conditions different than expected in the road plan, so that appropriate action can be taken</a:t>
            </a:r>
            <a:r>
              <a:rPr lang="en-CA" sz="1800" dirty="0"/>
              <a:t>. </a:t>
            </a:r>
          </a:p>
        </p:txBody>
      </p:sp>
      <p:pic>
        <p:nvPicPr>
          <p:cNvPr id="5" name="Content Placeholder 4"/>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bwMode="auto">
          <a:xfrm>
            <a:off x="4932040" y="3153512"/>
            <a:ext cx="3672408" cy="360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26819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3508" y="1427584"/>
            <a:ext cx="8856984" cy="463837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CA" sz="18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Unidentified Conditions:</a:t>
            </a:r>
          </a:p>
          <a:p>
            <a:r>
              <a:rPr lang="en-CA" sz="2800" dirty="0">
                <a:latin typeface="Arial" panose="020B0604020202020204" pitchFamily="34" charset="0"/>
                <a:cs typeface="Arial" panose="020B0604020202020204" pitchFamily="34" charset="0"/>
              </a:rPr>
              <a:t/>
            </a:r>
            <a:br>
              <a:rPr lang="en-CA" sz="2800" dirty="0">
                <a:latin typeface="Arial" panose="020B0604020202020204" pitchFamily="34" charset="0"/>
                <a:cs typeface="Arial" panose="020B0604020202020204" pitchFamily="34" charset="0"/>
              </a:rPr>
            </a:br>
            <a:r>
              <a:rPr lang="en-CA" sz="2000" dirty="0">
                <a:latin typeface="Arial" panose="020B0604020202020204" pitchFamily="34" charset="0"/>
                <a:cs typeface="Arial" panose="020B0604020202020204" pitchFamily="34" charset="0"/>
              </a:rPr>
              <a:t>All changes to be discussed with the road construction team</a:t>
            </a:r>
          </a:p>
        </p:txBody>
      </p:sp>
      <p:pic>
        <p:nvPicPr>
          <p:cNvPr id="3" name="Picture 4" descr="Image result for excavator building road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3396225"/>
            <a:ext cx="3043781" cy="22798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3444836"/>
            <a:ext cx="2255888" cy="2255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424090" y="965919"/>
            <a:ext cx="2295821" cy="400110"/>
          </a:xfrm>
          <a:prstGeom prst="rect">
            <a:avLst/>
          </a:prstGeom>
          <a:noFill/>
        </p:spPr>
        <p:txBody>
          <a:bodyPr wrap="none" rtlCol="0">
            <a:spAutoFit/>
          </a:bodyPr>
          <a:lstStyle/>
          <a:p>
            <a:r>
              <a:rPr lang="en-CA" sz="2000" dirty="0">
                <a:latin typeface="Arial" panose="020B0604020202020204" pitchFamily="34" charset="0"/>
                <a:cs typeface="Arial" panose="020B0604020202020204" pitchFamily="34" charset="0"/>
              </a:rPr>
              <a:t>Changing the Plan</a:t>
            </a:r>
          </a:p>
        </p:txBody>
      </p:sp>
      <p:sp>
        <p:nvSpPr>
          <p:cNvPr id="6" name="TextBox 5"/>
          <p:cNvSpPr txBox="1"/>
          <p:nvPr/>
        </p:nvSpPr>
        <p:spPr>
          <a:xfrm>
            <a:off x="2322240" y="260648"/>
            <a:ext cx="4499520" cy="523220"/>
          </a:xfrm>
          <a:prstGeom prst="rect">
            <a:avLst/>
          </a:prstGeom>
          <a:noFill/>
        </p:spPr>
        <p:txBody>
          <a:bodyPr wrap="square" rtlCol="0">
            <a:spAutoFit/>
          </a:bodyPr>
          <a:lstStyle/>
          <a:p>
            <a:pPr algn="ctr"/>
            <a:r>
              <a:rPr lang="en-CA" sz="2800" dirty="0">
                <a:latin typeface="Arial" panose="020B0604020202020204" pitchFamily="34" charset="0"/>
                <a:cs typeface="Arial" panose="020B0604020202020204" pitchFamily="34" charset="0"/>
              </a:rPr>
              <a:t>Road Construction </a:t>
            </a:r>
          </a:p>
        </p:txBody>
      </p:sp>
    </p:spTree>
    <p:extLst>
      <p:ext uri="{BB962C8B-B14F-4D97-AF65-F5344CB8AC3E}">
        <p14:creationId xmlns:p14="http://schemas.microsoft.com/office/powerpoint/2010/main" val="89355447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Image result for road construction team work cartoon"/>
          <p:cNvSpPr>
            <a:spLocks noChangeAspect="1" noChangeArrowheads="1"/>
          </p:cNvSpPr>
          <p:nvPr/>
        </p:nvSpPr>
        <p:spPr bwMode="auto">
          <a:xfrm>
            <a:off x="1"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899" tIns="42449" rIns="84899" bIns="42449" numCol="1" anchor="t" anchorCtr="0" compatLnSpc="1">
            <a:prstTxWarp prst="textNoShape">
              <a:avLst/>
            </a:prstTxWarp>
          </a:bodyPr>
          <a:lstStyle/>
          <a:p>
            <a:endParaRPr lang="en-CA"/>
          </a:p>
        </p:txBody>
      </p:sp>
      <p:pic>
        <p:nvPicPr>
          <p:cNvPr id="7" name="Picture 8" descr="C:\Users\wendy.hamilton\Pictures\TZA Picture12.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95394" y="4600025"/>
            <a:ext cx="2288467" cy="158417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C:\Users\dmeierhofer\Desktop\t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3280" y="2636912"/>
            <a:ext cx="1619251" cy="161925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1" name="Picture 7" descr="http://www.ctahr.hawaii.edu/forestry/ImagesNew/Photos/forestry_fieldwork.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03020" y="4581129"/>
            <a:ext cx="2376264" cy="158417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8" descr="C:\Users\wendy.hamilton\Pictures\TAZ Picture5.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419872" y="4581129"/>
            <a:ext cx="2374424" cy="158417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430694" y="977796"/>
            <a:ext cx="2282612" cy="393504"/>
          </a:xfrm>
          <a:prstGeom prst="rect">
            <a:avLst/>
          </a:prstGeom>
          <a:noFill/>
        </p:spPr>
        <p:txBody>
          <a:bodyPr wrap="none" lIns="84899" tIns="42449" rIns="84899" bIns="42449" rtlCol="0">
            <a:spAutoFit/>
          </a:bodyPr>
          <a:lstStyle/>
          <a:p>
            <a:r>
              <a:rPr lang="en-CA" sz="2000" dirty="0">
                <a:latin typeface="Arial" panose="020B0604020202020204" pitchFamily="34" charset="0"/>
                <a:cs typeface="Arial" panose="020B0604020202020204" pitchFamily="34" charset="0"/>
              </a:rPr>
              <a:t>Changing the Plan</a:t>
            </a:r>
          </a:p>
        </p:txBody>
      </p:sp>
      <p:sp>
        <p:nvSpPr>
          <p:cNvPr id="3" name="TextBox 2"/>
          <p:cNvSpPr txBox="1"/>
          <p:nvPr/>
        </p:nvSpPr>
        <p:spPr>
          <a:xfrm>
            <a:off x="827584" y="1412776"/>
            <a:ext cx="7488832" cy="1424555"/>
          </a:xfrm>
          <a:prstGeom prst="rect">
            <a:avLst/>
          </a:prstGeom>
          <a:noFill/>
        </p:spPr>
        <p:txBody>
          <a:bodyPr wrap="square" lIns="84899" tIns="42449" rIns="84899" bIns="42449" rtlCol="0">
            <a:spAutoFit/>
          </a:bodyPr>
          <a:lstStyle/>
          <a:p>
            <a:pPr>
              <a:spcAft>
                <a:spcPts val="557"/>
              </a:spcAft>
            </a:pPr>
            <a:r>
              <a:rPr lang="en-CA" sz="1800" dirty="0">
                <a:latin typeface="Arial" panose="020B0604020202020204" pitchFamily="34" charset="0"/>
                <a:cs typeface="Arial" panose="020B0604020202020204" pitchFamily="34" charset="0"/>
              </a:rPr>
              <a:t>All those involved with road planning, engineering and construction</a:t>
            </a:r>
          </a:p>
          <a:p>
            <a:pPr>
              <a:spcAft>
                <a:spcPts val="557"/>
              </a:spcAft>
            </a:pPr>
            <a:r>
              <a:rPr lang="en-CA" sz="1800" dirty="0">
                <a:latin typeface="Arial" panose="020B0604020202020204" pitchFamily="34" charset="0"/>
                <a:cs typeface="Arial" panose="020B0604020202020204" pitchFamily="34" charset="0"/>
              </a:rPr>
              <a:t>play a critical role in ensuring safe and successful operations. It is the</a:t>
            </a:r>
          </a:p>
          <a:p>
            <a:pPr>
              <a:spcAft>
                <a:spcPts val="557"/>
              </a:spcAft>
            </a:pPr>
            <a:r>
              <a:rPr lang="en-CA" sz="1800" dirty="0">
                <a:latin typeface="Arial" panose="020B0604020202020204" pitchFamily="34" charset="0"/>
                <a:cs typeface="Arial" panose="020B0604020202020204" pitchFamily="34" charset="0"/>
              </a:rPr>
              <a:t>expertise and experience of the team and how they interact which</a:t>
            </a:r>
          </a:p>
          <a:p>
            <a:pPr>
              <a:spcAft>
                <a:spcPts val="557"/>
              </a:spcAft>
            </a:pPr>
            <a:r>
              <a:rPr lang="en-CA" sz="1800" dirty="0">
                <a:latin typeface="Arial" panose="020B0604020202020204" pitchFamily="34" charset="0"/>
                <a:cs typeface="Arial" panose="020B0604020202020204" pitchFamily="34" charset="0"/>
              </a:rPr>
              <a:t>determines the outcome. </a:t>
            </a:r>
            <a:endParaRPr lang="en-CA" sz="1800" dirty="0"/>
          </a:p>
        </p:txBody>
      </p:sp>
      <p:sp>
        <p:nvSpPr>
          <p:cNvPr id="2" name="TextBox 1"/>
          <p:cNvSpPr txBox="1"/>
          <p:nvPr/>
        </p:nvSpPr>
        <p:spPr>
          <a:xfrm>
            <a:off x="2911546" y="183983"/>
            <a:ext cx="3320908" cy="523220"/>
          </a:xfrm>
          <a:prstGeom prst="rect">
            <a:avLst/>
          </a:prstGeom>
          <a:noFill/>
        </p:spPr>
        <p:txBody>
          <a:bodyPr wrap="square" rtlCol="0">
            <a:spAutoFit/>
          </a:bodyPr>
          <a:lstStyle/>
          <a:p>
            <a:pPr algn="ctr"/>
            <a:r>
              <a:rPr lang="en-CA" sz="2800" dirty="0">
                <a:latin typeface="Arial" panose="020B0604020202020204" pitchFamily="34" charset="0"/>
                <a:cs typeface="Arial" panose="020B0604020202020204" pitchFamily="34" charset="0"/>
              </a:rPr>
              <a:t>Road Construction</a:t>
            </a:r>
          </a:p>
        </p:txBody>
      </p:sp>
    </p:spTree>
    <p:extLst>
      <p:ext uri="{BB962C8B-B14F-4D97-AF65-F5344CB8AC3E}">
        <p14:creationId xmlns:p14="http://schemas.microsoft.com/office/powerpoint/2010/main" val="36806710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260648"/>
            <a:ext cx="8136904" cy="6140142"/>
          </a:xfrm>
          <a:prstGeom prst="rect">
            <a:avLst/>
          </a:prstGeom>
          <a:noFill/>
        </p:spPr>
        <p:txBody>
          <a:bodyPr wrap="square" rtlCol="0">
            <a:spAutoFit/>
          </a:bodyPr>
          <a:lstStyle/>
          <a:p>
            <a:pPr algn="ctr"/>
            <a:r>
              <a:rPr lang="en-CA" sz="2800" dirty="0"/>
              <a:t>ROAD </a:t>
            </a:r>
            <a:r>
              <a:rPr lang="en-CA" sz="2800" dirty="0" smtClean="0"/>
              <a:t>CONSTRUCTION</a:t>
            </a:r>
          </a:p>
          <a:p>
            <a:pPr algn="ctr"/>
            <a:r>
              <a:rPr lang="en-CA" sz="2800" dirty="0" smtClean="0"/>
              <a:t> </a:t>
            </a:r>
            <a:r>
              <a:rPr lang="en-CA" sz="2800" dirty="0"/>
              <a:t>– KEY MESSAGES</a:t>
            </a:r>
          </a:p>
          <a:p>
            <a:endParaRPr lang="en-CA" dirty="0"/>
          </a:p>
          <a:p>
            <a:pPr marL="285750" indent="-285750">
              <a:buFont typeface="Arial" panose="020B0604020202020204" pitchFamily="34" charset="0"/>
              <a:buChar char="•"/>
            </a:pPr>
            <a:r>
              <a:rPr lang="en-CA" sz="2000" dirty="0"/>
              <a:t>Know experience, training and safety performance of construction company</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CA" sz="2000" dirty="0"/>
              <a:t>Effective and understood </a:t>
            </a:r>
            <a:r>
              <a:rPr lang="en-CA" sz="2000" dirty="0" err="1"/>
              <a:t>preworks</a:t>
            </a:r>
            <a:endParaRPr lang="en-CA" sz="2000" dirty="0"/>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CA" sz="2000" dirty="0"/>
              <a:t>STOP if questions arise, unforeseen or changed conditions; Report to Supervisors, Coordinating Member</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CA" sz="2000" dirty="0"/>
              <a:t>Proceed with CAUTION through Transition Zones, Adverse Grades, High </a:t>
            </a:r>
            <a:r>
              <a:rPr lang="en-CA" sz="2000" dirty="0" err="1"/>
              <a:t>Cutslopes</a:t>
            </a:r>
            <a:r>
              <a:rPr lang="en-CA" sz="2000" dirty="0"/>
              <a:t>, Bedrock cuts, Organic-rich soils</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CA" sz="2000" dirty="0"/>
              <a:t>DRAINAGE control of utmost importance</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CA" sz="2000" dirty="0"/>
              <a:t>Management of Roadside Debris</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CA" sz="2000" dirty="0"/>
              <a:t>Changed Circumstances / Changing the Plan</a:t>
            </a:r>
            <a:endParaRPr lang="en-CA" sz="1600" dirty="0"/>
          </a:p>
        </p:txBody>
      </p:sp>
    </p:spTree>
    <p:extLst>
      <p:ext uri="{BB962C8B-B14F-4D97-AF65-F5344CB8AC3E}">
        <p14:creationId xmlns:p14="http://schemas.microsoft.com/office/powerpoint/2010/main" val="72554776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7584" y="2060848"/>
            <a:ext cx="7344816" cy="1143000"/>
          </a:xfrm>
        </p:spPr>
        <p:txBody>
          <a:bodyPr>
            <a:normAutofit fontScale="90000"/>
          </a:bodyPr>
          <a:lstStyle/>
          <a:p>
            <a:pPr algn="ctr"/>
            <a:r>
              <a:rPr lang="en-US" sz="4000" dirty="0" smtClean="0">
                <a:latin typeface="Arial" panose="020B0604020202020204" pitchFamily="34" charset="0"/>
                <a:cs typeface="Arial" panose="020B0604020202020204" pitchFamily="34" charset="0"/>
              </a:rPr>
              <a:t>Reactivation, </a:t>
            </a:r>
            <a:r>
              <a:rPr lang="en-CA" sz="4000" dirty="0" smtClean="0">
                <a:latin typeface="Arial" panose="020B0604020202020204" pitchFamily="34" charset="0"/>
                <a:cs typeface="Arial" panose="020B0604020202020204" pitchFamily="34" charset="0"/>
              </a:rPr>
              <a:t>Maintenance</a:t>
            </a:r>
            <a:r>
              <a:rPr lang="en-CA" sz="4000" b="1" dirty="0">
                <a:latin typeface="Arial" panose="020B0604020202020204" pitchFamily="34" charset="0"/>
                <a:cs typeface="Arial" panose="020B0604020202020204" pitchFamily="34" charset="0"/>
              </a:rPr>
              <a:t/>
            </a:r>
            <a:br>
              <a:rPr lang="en-CA" sz="4000" b="1" dirty="0">
                <a:latin typeface="Arial" panose="020B0604020202020204" pitchFamily="34" charset="0"/>
                <a:cs typeface="Arial" panose="020B0604020202020204" pitchFamily="34" charset="0"/>
              </a:rPr>
            </a:br>
            <a:r>
              <a:rPr lang="en-US" sz="4000" dirty="0" smtClean="0">
                <a:latin typeface="Arial" panose="020B0604020202020204" pitchFamily="34" charset="0"/>
                <a:cs typeface="Arial" panose="020B0604020202020204" pitchFamily="34" charset="0"/>
              </a:rPr>
              <a:t>and Deactivation</a:t>
            </a:r>
            <a:endParaRPr lang="en-CA"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92786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a:xfrm>
            <a:off x="395536" y="404665"/>
            <a:ext cx="8147248" cy="374441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800" dirty="0" smtClean="0">
                <a:latin typeface="Arial" panose="020B0604020202020204" pitchFamily="34" charset="0"/>
                <a:cs typeface="Arial" panose="020B0604020202020204" pitchFamily="34" charset="0"/>
              </a:rPr>
              <a:t>Slides can happen during maintenance, reactivation and deactivation works.</a:t>
            </a:r>
          </a:p>
          <a:p>
            <a:pPr marL="0" indent="0">
              <a:buFont typeface="Arial" panose="020B0604020202020204" pitchFamily="34" charset="0"/>
              <a:buNone/>
            </a:pPr>
            <a:endParaRPr lang="en-US" sz="2000"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2000" dirty="0" smtClean="0">
                <a:latin typeface="Arial" panose="020B0604020202020204" pitchFamily="34" charset="0"/>
                <a:cs typeface="Arial" panose="020B0604020202020204" pitchFamily="34" charset="0"/>
              </a:rPr>
              <a:t>Impacts can be significant and similar to CIS. </a:t>
            </a:r>
          </a:p>
          <a:p>
            <a:pPr marL="0" indent="0">
              <a:buFont typeface="Arial" panose="020B0604020202020204" pitchFamily="34" charset="0"/>
              <a:buNone/>
            </a:pPr>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Effective plan required</a:t>
            </a:r>
          </a:p>
          <a:p>
            <a:r>
              <a:rPr lang="en-US" sz="2000" dirty="0" smtClean="0">
                <a:latin typeface="Arial" panose="020B0604020202020204" pitchFamily="34" charset="0"/>
                <a:cs typeface="Arial" panose="020B0604020202020204" pitchFamily="34" charset="0"/>
              </a:rPr>
              <a:t>Timing is important</a:t>
            </a:r>
          </a:p>
          <a:p>
            <a:r>
              <a:rPr lang="en-US" sz="2000" dirty="0" smtClean="0">
                <a:latin typeface="Arial" panose="020B0604020202020204" pitchFamily="34" charset="0"/>
                <a:cs typeface="Arial" panose="020B0604020202020204" pitchFamily="34" charset="0"/>
              </a:rPr>
              <a:t>Supervision is critical</a:t>
            </a:r>
          </a:p>
          <a:p>
            <a:r>
              <a:rPr lang="en-US" sz="2000" dirty="0" smtClean="0">
                <a:latin typeface="Arial" panose="020B0604020202020204" pitchFamily="34" charset="0"/>
                <a:cs typeface="Arial" panose="020B0604020202020204" pitchFamily="34" charset="0"/>
              </a:rPr>
              <a:t>Plan/process is required to ensure deactivation is not missed</a:t>
            </a:r>
          </a:p>
          <a:p>
            <a:pPr marL="0" indent="0">
              <a:buFont typeface="Arial" panose="020B0604020202020204" pitchFamily="34" charset="0"/>
              <a:buNone/>
            </a:pPr>
            <a:endParaRPr lang="en-US" sz="1800" dirty="0" smtClean="0">
              <a:latin typeface="Arial" panose="020B0604020202020204" pitchFamily="34" charset="0"/>
              <a:cs typeface="Arial" panose="020B0604020202020204" pitchFamily="34" charset="0"/>
            </a:endParaRPr>
          </a:p>
        </p:txBody>
      </p:sp>
      <p:pic>
        <p:nvPicPr>
          <p:cNvPr id="5" name="Picture 2" descr="Culvert deactivation, Darkwoods, BC (Photo by N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163488"/>
            <a:ext cx="2619375" cy="18692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sp.yimg.com/xj/th?id=OIP.M5febe9c380601924c32a8141b7921924o0&amp;pid=15.1&amp;P=0&amp;w=300&amp;h=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3016" y="4142575"/>
            <a:ext cx="2592288" cy="189021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PROFILE\Desktop\Gino\Roads\DCK\Vedder\original photos un-named\IMGP147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0" y="4149081"/>
            <a:ext cx="2530624" cy="1893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9812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7763" y="6237313"/>
            <a:ext cx="7272808" cy="362726"/>
          </a:xfrm>
          <a:prstGeom prst="rect">
            <a:avLst/>
          </a:prstGeom>
        </p:spPr>
        <p:txBody>
          <a:bodyPr wrap="square" lIns="84899" tIns="42449" rIns="84899" bIns="42449">
            <a:spAutoFit/>
          </a:bodyPr>
          <a:lstStyle/>
          <a:p>
            <a:pPr marL="265309" indent="-265309" algn="ctr">
              <a:buFont typeface="Arial" panose="020B0604020202020204" pitchFamily="34" charset="0"/>
              <a:buChar char="•"/>
            </a:pPr>
            <a:r>
              <a:rPr lang="en-CA" b="1" dirty="0">
                <a:latin typeface="Arial" panose="020B0604020202020204" pitchFamily="34" charset="0"/>
                <a:cs typeface="Arial" panose="020B0604020202020204" pitchFamily="34" charset="0"/>
              </a:rPr>
              <a:t>S</a:t>
            </a:r>
            <a:r>
              <a:rPr lang="en-CA" b="1" dirty="0" smtClean="0">
                <a:latin typeface="Arial" panose="020B0604020202020204" pitchFamily="34" charset="0"/>
                <a:cs typeface="Arial" panose="020B0604020202020204" pitchFamily="34" charset="0"/>
              </a:rPr>
              <a:t>lide still occurred despite dry conditions. </a:t>
            </a:r>
            <a:endParaRPr lang="en-CA" b="1" dirty="0">
              <a:solidFill>
                <a:srgbClr val="FF0000"/>
              </a:solidFill>
              <a:latin typeface="Arial" panose="020B0604020202020204" pitchFamily="34" charset="0"/>
              <a:cs typeface="Arial" panose="020B0604020202020204" pitchFamily="34" charset="0"/>
            </a:endParaRPr>
          </a:p>
        </p:txBody>
      </p:sp>
      <p:pic>
        <p:nvPicPr>
          <p:cNvPr id="3" name="Picture 2" descr="Craig down track.jpg"/>
          <p:cNvPicPr/>
          <p:nvPr/>
        </p:nvPicPr>
        <p:blipFill>
          <a:blip r:embed="rId3" cstate="print">
            <a:extLst>
              <a:ext uri="{28A0092B-C50C-407E-A947-70E740481C1C}">
                <a14:useLocalDpi xmlns:a14="http://schemas.microsoft.com/office/drawing/2010/main" val="0"/>
              </a:ext>
            </a:extLst>
          </a:blip>
          <a:stretch>
            <a:fillRect/>
          </a:stretch>
        </p:blipFill>
        <p:spPr>
          <a:xfrm>
            <a:off x="946347" y="813930"/>
            <a:ext cx="6840760" cy="5135353"/>
          </a:xfrm>
          <a:prstGeom prst="rect">
            <a:avLst/>
          </a:prstGeom>
          <a:ln>
            <a:solidFill>
              <a:schemeClr val="tx1"/>
            </a:solidFill>
          </a:ln>
          <a:effectLst>
            <a:outerShdw blurRad="292100" dist="139700" dir="2700000" algn="tl" rotWithShape="0">
              <a:srgbClr val="333333">
                <a:alpha val="65000"/>
              </a:srgbClr>
            </a:outerShdw>
          </a:effectLst>
        </p:spPr>
      </p:pic>
      <p:sp>
        <p:nvSpPr>
          <p:cNvPr id="5" name="TextBox 4"/>
          <p:cNvSpPr txBox="1"/>
          <p:nvPr/>
        </p:nvSpPr>
        <p:spPr>
          <a:xfrm>
            <a:off x="3547432" y="109421"/>
            <a:ext cx="1719957" cy="578170"/>
          </a:xfrm>
          <a:prstGeom prst="rect">
            <a:avLst/>
          </a:prstGeom>
          <a:noFill/>
        </p:spPr>
        <p:txBody>
          <a:bodyPr wrap="none" lIns="84899" tIns="42449" rIns="84899" bIns="42449" rtlCol="0">
            <a:spAutoFit/>
          </a:bodyPr>
          <a:lstStyle/>
          <a:p>
            <a:r>
              <a:rPr lang="en-CA" sz="3200" b="1" dirty="0" err="1">
                <a:latin typeface="Arial" panose="020B0604020202020204" pitchFamily="34" charset="0"/>
                <a:cs typeface="Arial" panose="020B0604020202020204" pitchFamily="34" charset="0"/>
              </a:rPr>
              <a:t>Holberg</a:t>
            </a:r>
            <a:endParaRPr lang="en-CA"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68862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404664"/>
            <a:ext cx="8229600" cy="86409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dirty="0">
                <a:latin typeface="Arial" panose="020B0604020202020204" pitchFamily="34" charset="0"/>
                <a:cs typeface="Arial" panose="020B0604020202020204" pitchFamily="34" charset="0"/>
              </a:rPr>
              <a:t>Road Reactivation – Requires Same Diligence</a:t>
            </a:r>
          </a:p>
        </p:txBody>
      </p:sp>
      <p:sp>
        <p:nvSpPr>
          <p:cNvPr id="6" name="Content Placeholder 1"/>
          <p:cNvSpPr txBox="1">
            <a:spLocks/>
          </p:cNvSpPr>
          <p:nvPr/>
        </p:nvSpPr>
        <p:spPr>
          <a:xfrm>
            <a:off x="457200" y="1772816"/>
            <a:ext cx="8147248" cy="295232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latin typeface="Arial" panose="020B0604020202020204" pitchFamily="34" charset="0"/>
                <a:cs typeface="Arial" panose="020B0604020202020204" pitchFamily="34" charset="0"/>
              </a:rPr>
              <a:t>Professional’s role with reactivation:</a:t>
            </a:r>
          </a:p>
          <a:p>
            <a:pPr marL="0" indent="0">
              <a:buFont typeface="Arial" panose="020B0604020202020204" pitchFamily="34" charset="0"/>
              <a:buNone/>
            </a:pPr>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May require geometric design</a:t>
            </a:r>
          </a:p>
          <a:p>
            <a:r>
              <a:rPr lang="en-US" sz="2000" dirty="0" smtClean="0">
                <a:latin typeface="Arial" panose="020B0604020202020204" pitchFamily="34" charset="0"/>
                <a:cs typeface="Arial" panose="020B0604020202020204" pitchFamily="34" charset="0"/>
              </a:rPr>
              <a:t>Increased risk due to unknowns and hidden hazards</a:t>
            </a:r>
          </a:p>
          <a:p>
            <a:r>
              <a:rPr lang="en-US" sz="2000" dirty="0" smtClean="0">
                <a:latin typeface="Arial" panose="020B0604020202020204" pitchFamily="34" charset="0"/>
                <a:cs typeface="Arial" panose="020B0604020202020204" pitchFamily="34" charset="0"/>
              </a:rPr>
              <a:t>Terrain specialist  field reviews often required, often forgotten</a:t>
            </a:r>
          </a:p>
          <a:p>
            <a:r>
              <a:rPr lang="en-US" sz="2000" dirty="0" smtClean="0">
                <a:latin typeface="Arial" panose="020B0604020202020204" pitchFamily="34" charset="0"/>
                <a:cs typeface="Arial" panose="020B0604020202020204" pitchFamily="34" charset="0"/>
              </a:rPr>
              <a:t>Often requires higher level of supervision and field reviews during construction</a:t>
            </a:r>
          </a:p>
          <a:p>
            <a:endParaRPr lang="en-US" sz="2000"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dirty="0" smtClean="0"/>
          </a:p>
        </p:txBody>
      </p:sp>
    </p:spTree>
    <p:extLst>
      <p:ext uri="{BB962C8B-B14F-4D97-AF65-F5344CB8AC3E}">
        <p14:creationId xmlns:p14="http://schemas.microsoft.com/office/powerpoint/2010/main" val="255579040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16632"/>
            <a:ext cx="8229600" cy="86409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dirty="0">
                <a:latin typeface="Arial" panose="020B0604020202020204" pitchFamily="34" charset="0"/>
                <a:cs typeface="Arial" panose="020B0604020202020204" pitchFamily="34" charset="0"/>
              </a:rPr>
              <a:t>Road </a:t>
            </a:r>
            <a:r>
              <a:rPr lang="en-CA" sz="2800" dirty="0" smtClean="0">
                <a:latin typeface="Arial" panose="020B0604020202020204" pitchFamily="34" charset="0"/>
                <a:cs typeface="Arial" panose="020B0604020202020204" pitchFamily="34" charset="0"/>
              </a:rPr>
              <a:t>Reactivation </a:t>
            </a:r>
            <a:r>
              <a:rPr lang="en-CA" sz="2800" dirty="0">
                <a:latin typeface="Arial" panose="020B0604020202020204" pitchFamily="34" charset="0"/>
                <a:cs typeface="Arial" panose="020B0604020202020204" pitchFamily="34" charset="0"/>
              </a:rPr>
              <a:t>– </a:t>
            </a:r>
            <a:r>
              <a:rPr lang="en-CA" sz="2800" dirty="0" smtClean="0">
                <a:latin typeface="Arial" panose="020B0604020202020204" pitchFamily="34" charset="0"/>
                <a:cs typeface="Arial" panose="020B0604020202020204" pitchFamily="34" charset="0"/>
              </a:rPr>
              <a:t>Requires Same Diligence</a:t>
            </a:r>
            <a:endParaRPr lang="en-CA" sz="2800" dirty="0">
              <a:latin typeface="Arial" panose="020B0604020202020204" pitchFamily="34" charset="0"/>
              <a:cs typeface="Arial" panose="020B0604020202020204" pitchFamily="34" charset="0"/>
            </a:endParaRPr>
          </a:p>
        </p:txBody>
      </p:sp>
      <p:pic>
        <p:nvPicPr>
          <p:cNvPr id="6" name="Picture 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a:xfrm>
            <a:off x="694422" y="1052736"/>
            <a:ext cx="7487811" cy="4392488"/>
          </a:xfrm>
          <a:prstGeom prst="rect">
            <a:avLst/>
          </a:prstGeom>
        </p:spPr>
      </p:pic>
    </p:spTree>
    <p:extLst>
      <p:ext uri="{BB962C8B-B14F-4D97-AF65-F5344CB8AC3E}">
        <p14:creationId xmlns:p14="http://schemas.microsoft.com/office/powerpoint/2010/main" val="52191983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116632"/>
            <a:ext cx="8229600" cy="864096"/>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dirty="0">
                <a:latin typeface="Arial" panose="020B0604020202020204" pitchFamily="34" charset="0"/>
                <a:cs typeface="Arial" panose="020B0604020202020204" pitchFamily="34" charset="0"/>
              </a:rPr>
              <a:t>Road </a:t>
            </a:r>
            <a:r>
              <a:rPr lang="en-CA" sz="2800" dirty="0" smtClean="0">
                <a:latin typeface="Arial" panose="020B0604020202020204" pitchFamily="34" charset="0"/>
                <a:cs typeface="Arial" panose="020B0604020202020204" pitchFamily="34" charset="0"/>
              </a:rPr>
              <a:t>Reactivation </a:t>
            </a:r>
            <a:r>
              <a:rPr lang="en-CA" sz="2800" dirty="0">
                <a:latin typeface="Arial" panose="020B0604020202020204" pitchFamily="34" charset="0"/>
                <a:cs typeface="Arial" panose="020B0604020202020204" pitchFamily="34" charset="0"/>
              </a:rPr>
              <a:t>– </a:t>
            </a:r>
            <a:r>
              <a:rPr lang="en-CA" sz="2800" dirty="0" smtClean="0">
                <a:latin typeface="Arial" panose="020B0604020202020204" pitchFamily="34" charset="0"/>
                <a:cs typeface="Arial" panose="020B0604020202020204" pitchFamily="34" charset="0"/>
              </a:rPr>
              <a:t>Investigating old road fills and culverts are critical</a:t>
            </a:r>
            <a:endParaRPr lang="en-CA" sz="2800" dirty="0">
              <a:latin typeface="Arial" panose="020B0604020202020204" pitchFamily="34" charset="0"/>
              <a:cs typeface="Arial" panose="020B0604020202020204" pitchFamily="34" charset="0"/>
            </a:endParaRPr>
          </a:p>
        </p:txBody>
      </p:sp>
      <p:sp>
        <p:nvSpPr>
          <p:cNvPr id="2" name="TextBox 1"/>
          <p:cNvSpPr txBox="1"/>
          <p:nvPr/>
        </p:nvSpPr>
        <p:spPr>
          <a:xfrm>
            <a:off x="1461362" y="5566962"/>
            <a:ext cx="6264696" cy="646331"/>
          </a:xfrm>
          <a:prstGeom prst="rect">
            <a:avLst/>
          </a:prstGeom>
          <a:noFill/>
        </p:spPr>
        <p:txBody>
          <a:bodyPr wrap="square" rtlCol="0">
            <a:spAutoFit/>
          </a:bodyPr>
          <a:lstStyle/>
          <a:p>
            <a:r>
              <a:rPr lang="en-CA" sz="1800" dirty="0" smtClean="0">
                <a:latin typeface="Arial" panose="020B0604020202020204" pitchFamily="34" charset="0"/>
                <a:cs typeface="Arial" panose="020B0604020202020204" pitchFamily="34" charset="0"/>
              </a:rPr>
              <a:t>Old wood box culvert collapsed under tractor drive wheels leading trailer wheels into gully. </a:t>
            </a:r>
            <a:endParaRPr lang="en-CA" sz="1800" dirty="0">
              <a:latin typeface="Arial" panose="020B0604020202020204" pitchFamily="34" charset="0"/>
              <a:cs typeface="Arial" panose="020B0604020202020204" pitchFamily="34" charset="0"/>
            </a:endParaRPr>
          </a:p>
        </p:txBody>
      </p:sp>
      <p:pic>
        <p:nvPicPr>
          <p:cNvPr id="2052" name="Picture 4" descr="H:\PROFILE\Desktop\Gino\Pictures\truck roll over due to collapse of culve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1268761"/>
            <a:ext cx="4392488" cy="329436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H:\PROFILE\Desktop\Gino\Pictures\collapsed wood culve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1268760"/>
            <a:ext cx="3672408" cy="3904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29069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3568" y="5949280"/>
            <a:ext cx="7776864" cy="646331"/>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Road Reconstruction Landslide: old plugged culvert; with water diverted onto old </a:t>
            </a:r>
            <a:r>
              <a:rPr lang="en-US" sz="1800" dirty="0" err="1">
                <a:latin typeface="Arial" panose="020B0604020202020204" pitchFamily="34" charset="0"/>
                <a:cs typeface="Arial" panose="020B0604020202020204" pitchFamily="34" charset="0"/>
              </a:rPr>
              <a:t>fillslope</a:t>
            </a:r>
            <a:endParaRPr lang="en-US" sz="1800" dirty="0">
              <a:latin typeface="Arial" panose="020B0604020202020204" pitchFamily="34" charset="0"/>
              <a:cs typeface="Arial" panose="020B0604020202020204" pitchFamily="34" charset="0"/>
            </a:endParaRPr>
          </a:p>
        </p:txBody>
      </p:sp>
      <p:pic>
        <p:nvPicPr>
          <p:cNvPr id="5" name="Picture 4"/>
          <p:cNvPicPr/>
          <p:nvPr/>
        </p:nvPicPr>
        <p:blipFill>
          <a:blip r:embed="rId3" cstate="print">
            <a:extLst>
              <a:ext uri="{28A0092B-C50C-407E-A947-70E740481C1C}">
                <a14:useLocalDpi xmlns:a14="http://schemas.microsoft.com/office/drawing/2010/main"/>
              </a:ext>
            </a:extLst>
          </a:blip>
          <a:stretch>
            <a:fillRect/>
          </a:stretch>
        </p:blipFill>
        <p:spPr>
          <a:xfrm>
            <a:off x="416085" y="404664"/>
            <a:ext cx="7776863" cy="5256584"/>
          </a:xfrm>
          <a:prstGeom prst="rect">
            <a:avLst/>
          </a:prstGeom>
          <a:ln>
            <a:solidFill>
              <a:srgbClr val="00B0F0"/>
            </a:solidFill>
          </a:ln>
        </p:spPr>
      </p:pic>
      <p:sp>
        <p:nvSpPr>
          <p:cNvPr id="7" name="TextBox 6"/>
          <p:cNvSpPr txBox="1"/>
          <p:nvPr/>
        </p:nvSpPr>
        <p:spPr>
          <a:xfrm>
            <a:off x="6300192" y="1079025"/>
            <a:ext cx="1440160" cy="353943"/>
          </a:xfrm>
          <a:prstGeom prst="rect">
            <a:avLst/>
          </a:prstGeom>
          <a:solidFill>
            <a:schemeClr val="bg1"/>
          </a:solidFill>
        </p:spPr>
        <p:txBody>
          <a:bodyPr wrap="square" rtlCol="0">
            <a:spAutoFit/>
          </a:bodyPr>
          <a:lstStyle/>
          <a:p>
            <a:r>
              <a:rPr lang="en-CA" dirty="0"/>
              <a:t>Buried culvert</a:t>
            </a:r>
          </a:p>
        </p:txBody>
      </p:sp>
      <p:sp>
        <p:nvSpPr>
          <p:cNvPr id="8" name="TextBox 7"/>
          <p:cNvSpPr txBox="1"/>
          <p:nvPr/>
        </p:nvSpPr>
        <p:spPr>
          <a:xfrm>
            <a:off x="755576" y="1268760"/>
            <a:ext cx="1440160" cy="615553"/>
          </a:xfrm>
          <a:prstGeom prst="rect">
            <a:avLst/>
          </a:prstGeom>
          <a:solidFill>
            <a:schemeClr val="bg1"/>
          </a:solidFill>
        </p:spPr>
        <p:txBody>
          <a:bodyPr wrap="square" rtlCol="0">
            <a:spAutoFit/>
          </a:bodyPr>
          <a:lstStyle/>
          <a:p>
            <a:r>
              <a:rPr lang="en-CA" dirty="0"/>
              <a:t>Three arcuate</a:t>
            </a:r>
          </a:p>
          <a:p>
            <a:r>
              <a:rPr lang="en-CA" dirty="0"/>
              <a:t>Slide scarps</a:t>
            </a:r>
          </a:p>
        </p:txBody>
      </p:sp>
      <p:cxnSp>
        <p:nvCxnSpPr>
          <p:cNvPr id="11" name="Straight Arrow Connector 10"/>
          <p:cNvCxnSpPr/>
          <p:nvPr/>
        </p:nvCxnSpPr>
        <p:spPr>
          <a:xfrm>
            <a:off x="2195736" y="1884312"/>
            <a:ext cx="792000" cy="720000"/>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13" name="Straight Arrow Connector 12"/>
          <p:cNvCxnSpPr>
            <a:cxnSpLocks/>
          </p:cNvCxnSpPr>
          <p:nvPr/>
        </p:nvCxnSpPr>
        <p:spPr>
          <a:xfrm flipV="1">
            <a:off x="2195736" y="1772816"/>
            <a:ext cx="1296144" cy="111497"/>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16" name="Straight Arrow Connector 15"/>
          <p:cNvCxnSpPr/>
          <p:nvPr/>
        </p:nvCxnSpPr>
        <p:spPr>
          <a:xfrm flipV="1">
            <a:off x="2195736" y="1432968"/>
            <a:ext cx="1584176" cy="451344"/>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18" name="Straight Connector 17"/>
          <p:cNvCxnSpPr/>
          <p:nvPr/>
        </p:nvCxnSpPr>
        <p:spPr>
          <a:xfrm flipH="1">
            <a:off x="5554980" y="1772816"/>
            <a:ext cx="25132" cy="216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3851920" y="1720512"/>
            <a:ext cx="1728192" cy="63151"/>
          </a:xfrm>
          <a:prstGeom prst="line">
            <a:avLst/>
          </a:prstGeom>
          <a:ln w="76200">
            <a:solidFill>
              <a:srgbClr val="00B0F0"/>
            </a:solidFill>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a:cxnSpLocks/>
          </p:cNvCxnSpPr>
          <p:nvPr/>
        </p:nvCxnSpPr>
        <p:spPr>
          <a:xfrm flipH="1">
            <a:off x="5724128" y="1432968"/>
            <a:ext cx="576064" cy="339848"/>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56962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260648"/>
            <a:ext cx="8136904" cy="5955476"/>
          </a:xfrm>
          <a:prstGeom prst="rect">
            <a:avLst/>
          </a:prstGeom>
          <a:noFill/>
        </p:spPr>
        <p:txBody>
          <a:bodyPr wrap="square" rtlCol="0">
            <a:spAutoFit/>
          </a:bodyPr>
          <a:lstStyle/>
          <a:p>
            <a:pPr algn="ctr"/>
            <a:r>
              <a:rPr lang="en-CA" sz="2800" dirty="0"/>
              <a:t>ROAD </a:t>
            </a:r>
            <a:r>
              <a:rPr lang="en-CA" sz="2800" dirty="0" smtClean="0"/>
              <a:t>REACTIVATION </a:t>
            </a:r>
            <a:r>
              <a:rPr lang="en-CA" sz="2800" dirty="0"/>
              <a:t>– KEY MESSAGES</a:t>
            </a:r>
          </a:p>
          <a:p>
            <a:endParaRPr lang="en-CA" dirty="0"/>
          </a:p>
          <a:p>
            <a:pPr marL="285750" indent="-285750">
              <a:buFont typeface="Arial" panose="020B0604020202020204" pitchFamily="34" charset="0"/>
              <a:buChar char="•"/>
            </a:pPr>
            <a:r>
              <a:rPr lang="en-CA" sz="2400" dirty="0" smtClean="0"/>
              <a:t>Old roads will have hidden hazards. Look and assess roads for:</a:t>
            </a:r>
          </a:p>
          <a:p>
            <a:pPr marL="710246" lvl="1" indent="-285750">
              <a:buFont typeface="Arial" panose="020B0604020202020204" pitchFamily="34" charset="0"/>
              <a:buChar char="•"/>
            </a:pPr>
            <a:r>
              <a:rPr lang="en-CA" sz="2400" dirty="0" smtClean="0"/>
              <a:t>Old culverts that may collapse.</a:t>
            </a:r>
          </a:p>
          <a:p>
            <a:pPr marL="710246" lvl="1" indent="-285750">
              <a:buFont typeface="Arial" panose="020B0604020202020204" pitchFamily="34" charset="0"/>
              <a:buChar char="•"/>
            </a:pPr>
            <a:r>
              <a:rPr lang="en-CA" sz="2400" dirty="0" smtClean="0"/>
              <a:t>Cut/Fill slopes for stability concerns.</a:t>
            </a:r>
          </a:p>
          <a:p>
            <a:pPr marL="710246" lvl="1" indent="-285750">
              <a:buFont typeface="Arial" panose="020B0604020202020204" pitchFamily="34" charset="0"/>
              <a:buChar char="•"/>
            </a:pPr>
            <a:r>
              <a:rPr lang="en-CA" sz="2400" dirty="0" smtClean="0"/>
              <a:t>Natural drainage features and associated structures.</a:t>
            </a:r>
            <a:endParaRPr lang="en-CA" sz="2400" dirty="0"/>
          </a:p>
          <a:p>
            <a:pPr marL="285750" indent="-285750">
              <a:buFont typeface="Arial" panose="020B0604020202020204" pitchFamily="34" charset="0"/>
              <a:buChar char="•"/>
            </a:pPr>
            <a:endParaRPr lang="en-CA" sz="2400" dirty="0"/>
          </a:p>
          <a:p>
            <a:pPr marL="285750" indent="-285750">
              <a:buFont typeface="Arial" panose="020B0604020202020204" pitchFamily="34" charset="0"/>
              <a:buChar char="•"/>
            </a:pPr>
            <a:r>
              <a:rPr lang="en-CA" sz="2400" dirty="0" smtClean="0"/>
              <a:t>Conduct professional assessments and develop a reconstruction plan.</a:t>
            </a:r>
          </a:p>
          <a:p>
            <a:pPr marL="285750" indent="-285750">
              <a:buFont typeface="Arial" panose="020B0604020202020204" pitchFamily="34" charset="0"/>
              <a:buChar char="•"/>
            </a:pPr>
            <a:endParaRPr lang="en-CA" sz="2400" dirty="0"/>
          </a:p>
          <a:p>
            <a:pPr marL="285750" indent="-285750">
              <a:buFont typeface="Arial" panose="020B0604020202020204" pitchFamily="34" charset="0"/>
              <a:buChar char="•"/>
            </a:pPr>
            <a:r>
              <a:rPr lang="en-CA" sz="2400" dirty="0" smtClean="0"/>
              <a:t>Communicate plan with operators.</a:t>
            </a:r>
            <a:endParaRPr lang="en-CA" sz="2400" dirty="0"/>
          </a:p>
          <a:p>
            <a:pPr marL="285750" indent="-285750">
              <a:buFont typeface="Arial" panose="020B0604020202020204" pitchFamily="34" charset="0"/>
              <a:buChar char="•"/>
            </a:pPr>
            <a:endParaRPr lang="en-CA" sz="2400" dirty="0"/>
          </a:p>
          <a:p>
            <a:pPr marL="285750" indent="-285750">
              <a:buFont typeface="Arial" panose="020B0604020202020204" pitchFamily="34" charset="0"/>
              <a:buChar char="•"/>
            </a:pPr>
            <a:r>
              <a:rPr lang="en-CA" sz="2400" dirty="0"/>
              <a:t>STOP if questions arise, unforeseen or changed conditions; Report to Supervisors, Coordinating Member</a:t>
            </a:r>
          </a:p>
          <a:p>
            <a:pPr marL="285750" indent="-285750">
              <a:buFont typeface="Arial" panose="020B0604020202020204" pitchFamily="34" charset="0"/>
              <a:buChar char="•"/>
            </a:pPr>
            <a:endParaRPr lang="en-CA" sz="2400" dirty="0"/>
          </a:p>
          <a:p>
            <a:pPr marL="285750" indent="-285750">
              <a:buFont typeface="Arial" panose="020B0604020202020204" pitchFamily="34" charset="0"/>
              <a:buChar char="•"/>
            </a:pPr>
            <a:r>
              <a:rPr lang="en-CA" sz="2400" dirty="0" smtClean="0"/>
              <a:t>Changed </a:t>
            </a:r>
            <a:r>
              <a:rPr lang="en-CA" sz="2400" dirty="0"/>
              <a:t>Circumstances / Changing the Plan</a:t>
            </a:r>
            <a:endParaRPr lang="en-CA" dirty="0"/>
          </a:p>
        </p:txBody>
      </p:sp>
    </p:spTree>
    <p:extLst>
      <p:ext uri="{BB962C8B-B14F-4D97-AF65-F5344CB8AC3E}">
        <p14:creationId xmlns:p14="http://schemas.microsoft.com/office/powerpoint/2010/main" val="198015308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16632"/>
            <a:ext cx="8229600" cy="86409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dirty="0">
                <a:latin typeface="Arial" panose="020B0604020202020204" pitchFamily="34" charset="0"/>
                <a:cs typeface="Arial" panose="020B0604020202020204" pitchFamily="34" charset="0"/>
              </a:rPr>
              <a:t>Road </a:t>
            </a:r>
            <a:r>
              <a:rPr lang="en-CA" sz="2800" dirty="0" smtClean="0">
                <a:latin typeface="Arial" panose="020B0604020202020204" pitchFamily="34" charset="0"/>
                <a:cs typeface="Arial" panose="020B0604020202020204" pitchFamily="34" charset="0"/>
              </a:rPr>
              <a:t>Maintenance, and Deactivation</a:t>
            </a:r>
            <a:endParaRPr lang="en-CA" sz="2800" dirty="0">
              <a:latin typeface="Arial" panose="020B0604020202020204" pitchFamily="34" charset="0"/>
              <a:cs typeface="Arial" panose="020B0604020202020204" pitchFamily="34" charset="0"/>
            </a:endParaRPr>
          </a:p>
        </p:txBody>
      </p:sp>
      <p:pic>
        <p:nvPicPr>
          <p:cNvPr id="5" name="Picture 6" descr="IMGP07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691680" y="980728"/>
            <a:ext cx="5766792" cy="49740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1826738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a:xfrm>
            <a:off x="395536" y="404665"/>
            <a:ext cx="8147248" cy="100811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800" dirty="0" smtClean="0">
                <a:latin typeface="Arial" panose="020B0604020202020204" pitchFamily="34" charset="0"/>
                <a:cs typeface="Arial" panose="020B0604020202020204" pitchFamily="34" charset="0"/>
              </a:rPr>
              <a:t>Maintenance works along older roads may have unknown hazards to operators</a:t>
            </a:r>
          </a:p>
          <a:p>
            <a:pPr marL="0" indent="0">
              <a:buFont typeface="Arial" panose="020B0604020202020204" pitchFamily="34" charset="0"/>
              <a:buNone/>
            </a:pPr>
            <a:endParaRPr lang="en-US" sz="2000"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dirty="0" smtClean="0"/>
          </a:p>
        </p:txBody>
      </p:sp>
      <p:pic>
        <p:nvPicPr>
          <p:cNvPr id="2" name="Picture 2" descr="G:\!Workgrp\Engineering\Roads 11250-30\Districts\DCK\5127 Mt.Cheam_Sep_03_2014\IMG_060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509" b="-19045"/>
          <a:stretch/>
        </p:blipFill>
        <p:spPr bwMode="auto">
          <a:xfrm>
            <a:off x="3593262" y="1485512"/>
            <a:ext cx="4917440" cy="6552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1561" y="2420888"/>
            <a:ext cx="2664295" cy="2508379"/>
          </a:xfrm>
          <a:prstGeom prst="rect">
            <a:avLst/>
          </a:prstGeom>
          <a:noFill/>
        </p:spPr>
        <p:txBody>
          <a:bodyPr wrap="square" rtlCol="0">
            <a:spAutoFit/>
          </a:bodyPr>
          <a:lstStyle/>
          <a:p>
            <a:r>
              <a:rPr lang="en-CA" sz="2000" dirty="0">
                <a:latin typeface="Arial" panose="020B0604020202020204" pitchFamily="34" charset="0"/>
                <a:cs typeface="Arial" panose="020B0604020202020204" pitchFamily="34" charset="0"/>
              </a:rPr>
              <a:t>Excavator roll over when working near fill slope on an old road while placing a cross ditch. Road fill slope failed under the outside track.</a:t>
            </a:r>
          </a:p>
          <a:p>
            <a:endParaRPr lang="en-CA" dirty="0"/>
          </a:p>
        </p:txBody>
      </p:sp>
    </p:spTree>
    <p:extLst>
      <p:ext uri="{BB962C8B-B14F-4D97-AF65-F5344CB8AC3E}">
        <p14:creationId xmlns:p14="http://schemas.microsoft.com/office/powerpoint/2010/main" val="218178300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a:xfrm>
            <a:off x="395536" y="404665"/>
            <a:ext cx="8147248" cy="100811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800" dirty="0" smtClean="0">
                <a:latin typeface="Arial" panose="020B0604020202020204" pitchFamily="34" charset="0"/>
                <a:cs typeface="Arial" panose="020B0604020202020204" pitchFamily="34" charset="0"/>
              </a:rPr>
              <a:t>Maintenance works along older roads may have unknown hazards to operators</a:t>
            </a:r>
          </a:p>
          <a:p>
            <a:pPr marL="0" indent="0">
              <a:buFont typeface="Arial" panose="020B0604020202020204" pitchFamily="34" charset="0"/>
              <a:buNone/>
            </a:pPr>
            <a:endParaRPr lang="en-US" sz="2000"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dirty="0" smtClean="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44825"/>
            <a:ext cx="4135911"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844824"/>
            <a:ext cx="4176464" cy="3115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60748" y="5301208"/>
            <a:ext cx="7416824" cy="646331"/>
          </a:xfrm>
          <a:prstGeom prst="rect">
            <a:avLst/>
          </a:prstGeom>
          <a:noFill/>
        </p:spPr>
        <p:txBody>
          <a:bodyPr wrap="square" rtlCol="0">
            <a:spAutoFit/>
          </a:bodyPr>
          <a:lstStyle/>
          <a:p>
            <a:r>
              <a:rPr lang="en-CA" sz="1800" dirty="0" smtClean="0">
                <a:latin typeface="Arial" panose="020B0604020202020204" pitchFamily="34" charset="0"/>
                <a:cs typeface="Arial" panose="020B0604020202020204" pitchFamily="34" charset="0"/>
              </a:rPr>
              <a:t>Fill slope stability were not known during reactivation and maintenance activities until the following winter when the slide occurred.</a:t>
            </a:r>
          </a:p>
        </p:txBody>
      </p:sp>
    </p:spTree>
    <p:extLst>
      <p:ext uri="{BB962C8B-B14F-4D97-AF65-F5344CB8AC3E}">
        <p14:creationId xmlns:p14="http://schemas.microsoft.com/office/powerpoint/2010/main" val="296865706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a:xfrm>
            <a:off x="395536" y="404665"/>
            <a:ext cx="8147248" cy="100811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800" dirty="0" smtClean="0">
                <a:latin typeface="Arial" panose="020B0604020202020204" pitchFamily="34" charset="0"/>
                <a:cs typeface="Arial" panose="020B0604020202020204" pitchFamily="34" charset="0"/>
              </a:rPr>
              <a:t>Deactivation works may be hazardous and slide may occur within or adjacent to the work site.</a:t>
            </a:r>
          </a:p>
          <a:p>
            <a:pPr marL="0" indent="0">
              <a:buFont typeface="Arial" panose="020B0604020202020204" pitchFamily="34" charset="0"/>
              <a:buNone/>
            </a:pPr>
            <a:endParaRPr lang="en-US" sz="2000"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dirty="0" smtClean="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556792"/>
            <a:ext cx="3965721" cy="3335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descr="H:\PROFILE\Desktop\Gino\Roads\DCK\Vedder\photos post-work\taken from 0+950 looking toward 0+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9159" y="1556792"/>
            <a:ext cx="4138105" cy="30963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520" y="5301208"/>
            <a:ext cx="8496944" cy="1200329"/>
          </a:xfrm>
          <a:prstGeom prst="rect">
            <a:avLst/>
          </a:prstGeom>
          <a:noFill/>
        </p:spPr>
        <p:txBody>
          <a:bodyPr wrap="square" rtlCol="0">
            <a:spAutoFit/>
          </a:bodyPr>
          <a:lstStyle/>
          <a:p>
            <a:pPr marL="285750" indent="-285750">
              <a:buFont typeface="Arial" panose="020B0604020202020204" pitchFamily="34" charset="0"/>
              <a:buChar char="•"/>
            </a:pPr>
            <a:r>
              <a:rPr lang="en-CA" sz="1800" dirty="0" smtClean="0"/>
              <a:t>When working in terrain that is potentially unstable or unstable, a detailed prescription with map and work description completed by a qualified professional may be warranted. </a:t>
            </a:r>
          </a:p>
          <a:p>
            <a:pPr marL="285750" indent="-285750">
              <a:buFont typeface="Arial" panose="020B0604020202020204" pitchFamily="34" charset="0"/>
              <a:buChar char="•"/>
            </a:pPr>
            <a:r>
              <a:rPr lang="en-CA" sz="1800" dirty="0" smtClean="0"/>
              <a:t>Specific work guidelines may be required such as amended rain fall shutdown criteria.</a:t>
            </a:r>
            <a:endParaRPr lang="en-CA" sz="1800" dirty="0"/>
          </a:p>
        </p:txBody>
      </p:sp>
    </p:spTree>
    <p:extLst>
      <p:ext uri="{BB962C8B-B14F-4D97-AF65-F5344CB8AC3E}">
        <p14:creationId xmlns:p14="http://schemas.microsoft.com/office/powerpoint/2010/main" val="245064295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260648"/>
            <a:ext cx="8640960" cy="5801588"/>
          </a:xfrm>
          <a:prstGeom prst="rect">
            <a:avLst/>
          </a:prstGeom>
          <a:noFill/>
        </p:spPr>
        <p:txBody>
          <a:bodyPr wrap="square" rtlCol="0">
            <a:spAutoFit/>
          </a:bodyPr>
          <a:lstStyle/>
          <a:p>
            <a:pPr algn="ctr"/>
            <a:r>
              <a:rPr lang="en-CA" sz="2700" dirty="0"/>
              <a:t>ROAD </a:t>
            </a:r>
            <a:r>
              <a:rPr lang="en-CA" sz="2700" dirty="0" smtClean="0"/>
              <a:t>MAINTENANCE AND DEACTIVATION </a:t>
            </a:r>
          </a:p>
          <a:p>
            <a:pPr algn="ctr"/>
            <a:r>
              <a:rPr lang="en-CA" sz="2700" dirty="0" smtClean="0"/>
              <a:t>– KEY MESSAGES</a:t>
            </a:r>
          </a:p>
          <a:p>
            <a:endParaRPr lang="en-CA" dirty="0"/>
          </a:p>
          <a:p>
            <a:pPr marL="285750" indent="-285750">
              <a:buFont typeface="Arial" panose="020B0604020202020204" pitchFamily="34" charset="0"/>
              <a:buChar char="•"/>
            </a:pPr>
            <a:r>
              <a:rPr lang="en-CA" sz="2000" dirty="0" smtClean="0"/>
              <a:t>Develop deactivation prescriptions and with appropriately qualified professionals.</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CA" sz="2000" dirty="0" smtClean="0"/>
              <a:t>Conformance statements may need to be signed off by professional after works are completed. See professional guidelines by APEGBC/ABCFP.</a:t>
            </a:r>
            <a:endParaRPr lang="en-CA" sz="2000" dirty="0"/>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CA" sz="2000" dirty="0" smtClean="0"/>
              <a:t>Conduct professional assessments and develop a maintenance and deactivation plan when works are outside established standard operating procedures and terrain hazards may pose a risk to operators and the environment.</a:t>
            </a:r>
            <a:endParaRPr lang="en-CA" sz="2000" dirty="0"/>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CA" sz="2000" dirty="0"/>
              <a:t>STOP if questions arise, unforeseen or changed conditions; Report to Supervisors, Coordinating Member</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CA" sz="2000" dirty="0" smtClean="0"/>
              <a:t>Changed </a:t>
            </a:r>
            <a:r>
              <a:rPr lang="en-CA" sz="2000" dirty="0"/>
              <a:t>Circumstances / Changing the Plan</a:t>
            </a:r>
            <a:endParaRPr lang="en-CA" sz="1600" dirty="0"/>
          </a:p>
        </p:txBody>
      </p:sp>
    </p:spTree>
    <p:extLst>
      <p:ext uri="{BB962C8B-B14F-4D97-AF65-F5344CB8AC3E}">
        <p14:creationId xmlns:p14="http://schemas.microsoft.com/office/powerpoint/2010/main" val="15618268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9600" cy="576064"/>
          </a:xfrm>
        </p:spPr>
        <p:txBody>
          <a:bodyPr>
            <a:noAutofit/>
          </a:bodyPr>
          <a:lstStyle/>
          <a:p>
            <a:pPr algn="ctr"/>
            <a:r>
              <a:rPr lang="en-CA" sz="3200" b="1" dirty="0" err="1" smtClean="0">
                <a:latin typeface="Arial" panose="020B0604020202020204" pitchFamily="34" charset="0"/>
                <a:cs typeface="Arial" panose="020B0604020202020204" pitchFamily="34" charset="0"/>
              </a:rPr>
              <a:t>Holberg</a:t>
            </a:r>
            <a:endParaRPr lang="en-CA" sz="3200"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9552" y="675781"/>
            <a:ext cx="7992888" cy="5954439"/>
          </a:xfrm>
        </p:spPr>
      </p:pic>
    </p:spTree>
    <p:extLst>
      <p:ext uri="{BB962C8B-B14F-4D97-AF65-F5344CB8AC3E}">
        <p14:creationId xmlns:p14="http://schemas.microsoft.com/office/powerpoint/2010/main" val="349236359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5736" y="2367171"/>
            <a:ext cx="4824536" cy="707886"/>
          </a:xfrm>
          <a:prstGeom prst="rect">
            <a:avLst/>
          </a:prstGeom>
          <a:noFill/>
        </p:spPr>
        <p:txBody>
          <a:bodyPr wrap="square" rtlCol="0">
            <a:spAutoFit/>
          </a:bodyPr>
          <a:lstStyle/>
          <a:p>
            <a:pPr algn="ctr"/>
            <a:r>
              <a:rPr lang="en-CA" sz="4000" dirty="0" smtClean="0">
                <a:latin typeface="Arial" panose="020B0604020202020204" pitchFamily="34" charset="0"/>
                <a:cs typeface="Arial" panose="020B0604020202020204" pitchFamily="34" charset="0"/>
              </a:rPr>
              <a:t>Road Inspections</a:t>
            </a:r>
            <a:endParaRPr lang="en-CA"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366335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Inspections and Follow-up</a:t>
            </a:r>
            <a:endParaRPr lang="en-US" dirty="0"/>
          </a:p>
        </p:txBody>
      </p:sp>
      <p:sp>
        <p:nvSpPr>
          <p:cNvPr id="6" name="Content Placeholder 5"/>
          <p:cNvSpPr>
            <a:spLocks noGrp="1"/>
          </p:cNvSpPr>
          <p:nvPr>
            <p:ph sz="half" idx="1"/>
          </p:nvPr>
        </p:nvSpPr>
        <p:spPr>
          <a:xfrm>
            <a:off x="395536" y="1628800"/>
            <a:ext cx="3960440" cy="3459088"/>
          </a:xfrm>
        </p:spPr>
        <p:txBody>
          <a:bodyPr>
            <a:noAutofit/>
          </a:bodyPr>
          <a:lstStyle/>
          <a:p>
            <a:pPr>
              <a:buClrTx/>
              <a:buFont typeface="Arial" panose="020B0604020202020204" pitchFamily="34" charset="0"/>
              <a:buChar char="•"/>
            </a:pPr>
            <a:r>
              <a:rPr lang="en-US" sz="2000" dirty="0" smtClean="0">
                <a:latin typeface="Arial" panose="020B0604020202020204" pitchFamily="34" charset="0"/>
                <a:cs typeface="Arial" panose="020B0604020202020204" pitchFamily="34" charset="0"/>
              </a:rPr>
              <a:t>Most EMS Systems require final road inspection</a:t>
            </a:r>
          </a:p>
          <a:p>
            <a:pPr>
              <a:buClrTx/>
              <a:buFont typeface="Arial" panose="020B0604020202020204" pitchFamily="34" charset="0"/>
              <a:buChar char="•"/>
            </a:pPr>
            <a:r>
              <a:rPr lang="en-US" sz="2000" dirty="0" smtClean="0">
                <a:latin typeface="Arial" panose="020B0604020202020204" pitchFamily="34" charset="0"/>
                <a:cs typeface="Arial" panose="020B0604020202020204" pitchFamily="34" charset="0"/>
              </a:rPr>
              <a:t>Describes required checks for:</a:t>
            </a:r>
          </a:p>
          <a:p>
            <a:pPr lvl="2">
              <a:buClrTx/>
              <a:buFont typeface="Arial" panose="020B0604020202020204" pitchFamily="34" charset="0"/>
              <a:buChar char="•"/>
            </a:pPr>
            <a:r>
              <a:rPr lang="en-US" sz="2000" dirty="0" smtClean="0">
                <a:latin typeface="Arial" panose="020B0604020202020204" pitchFamily="34" charset="0"/>
                <a:cs typeface="Arial" panose="020B0604020202020204" pitchFamily="34" charset="0"/>
              </a:rPr>
              <a:t>Safety</a:t>
            </a:r>
          </a:p>
          <a:p>
            <a:pPr lvl="2">
              <a:buClrTx/>
              <a:buFont typeface="Arial" panose="020B0604020202020204" pitchFamily="34" charset="0"/>
              <a:buChar char="•"/>
            </a:pPr>
            <a:r>
              <a:rPr lang="en-US" sz="2000" dirty="0" smtClean="0">
                <a:latin typeface="Arial" panose="020B0604020202020204" pitchFamily="34" charset="0"/>
                <a:cs typeface="Arial" panose="020B0604020202020204" pitchFamily="34" charset="0"/>
              </a:rPr>
              <a:t>R/W and road prism</a:t>
            </a:r>
          </a:p>
          <a:p>
            <a:pPr lvl="2">
              <a:buClrTx/>
              <a:buFont typeface="Arial" panose="020B0604020202020204" pitchFamily="34" charset="0"/>
              <a:buChar char="•"/>
            </a:pPr>
            <a:r>
              <a:rPr lang="en-US" sz="2000" dirty="0" smtClean="0">
                <a:latin typeface="Arial" panose="020B0604020202020204" pitchFamily="34" charset="0"/>
                <a:cs typeface="Arial" panose="020B0604020202020204" pitchFamily="34" charset="0"/>
              </a:rPr>
              <a:t>Subgrade</a:t>
            </a:r>
          </a:p>
          <a:p>
            <a:pPr lvl="2">
              <a:buClrTx/>
              <a:buFont typeface="Arial" panose="020B0604020202020204" pitchFamily="34" charset="0"/>
              <a:buChar char="•"/>
            </a:pPr>
            <a:r>
              <a:rPr lang="en-US" sz="2000" dirty="0" smtClean="0">
                <a:latin typeface="Arial" panose="020B0604020202020204" pitchFamily="34" charset="0"/>
                <a:cs typeface="Arial" panose="020B0604020202020204" pitchFamily="34" charset="0"/>
              </a:rPr>
              <a:t>Drainage structures</a:t>
            </a:r>
          </a:p>
          <a:p>
            <a:pPr lvl="2">
              <a:buClrTx/>
              <a:buFont typeface="Arial" panose="020B0604020202020204" pitchFamily="34" charset="0"/>
              <a:buChar char="•"/>
            </a:pPr>
            <a:r>
              <a:rPr lang="en-US" sz="2000" dirty="0" smtClean="0">
                <a:latin typeface="Arial" panose="020B0604020202020204" pitchFamily="34" charset="0"/>
                <a:cs typeface="Arial" panose="020B0604020202020204" pitchFamily="34" charset="0"/>
              </a:rPr>
              <a:t>Road surface</a:t>
            </a:r>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519183" y="1124744"/>
            <a:ext cx="3998658"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974360" y="0"/>
            <a:ext cx="3195280" cy="523220"/>
          </a:xfrm>
          <a:prstGeom prst="rect">
            <a:avLst/>
          </a:prstGeom>
          <a:noFill/>
        </p:spPr>
        <p:txBody>
          <a:bodyPr wrap="square" rtlCol="0">
            <a:spAutoFit/>
          </a:bodyPr>
          <a:lstStyle/>
          <a:p>
            <a:r>
              <a:rPr lang="en-CA" sz="2800" dirty="0" smtClean="0">
                <a:latin typeface="Arial" panose="020B0604020202020204" pitchFamily="34" charset="0"/>
                <a:cs typeface="Arial" panose="020B0604020202020204" pitchFamily="34" charset="0"/>
              </a:rPr>
              <a:t>Road Inspections</a:t>
            </a:r>
            <a:endParaRPr lang="en-CA"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233428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9512" y="764704"/>
            <a:ext cx="4680520" cy="864096"/>
          </a:xfrm>
        </p:spPr>
        <p:txBody>
          <a:bodyPr>
            <a:normAutofit/>
          </a:bodyPr>
          <a:lstStyle/>
          <a:p>
            <a:pPr algn="ctr"/>
            <a:r>
              <a:rPr lang="en-US" sz="2400" dirty="0" smtClean="0">
                <a:latin typeface="Arial" panose="020B0604020202020204" pitchFamily="34" charset="0"/>
                <a:cs typeface="Arial" panose="020B0604020202020204" pitchFamily="34" charset="0"/>
              </a:rPr>
              <a:t>Inspections and Follow-up</a:t>
            </a:r>
            <a:endParaRPr lang="en-US" sz="2400" dirty="0">
              <a:latin typeface="Arial" panose="020B0604020202020204" pitchFamily="34" charset="0"/>
              <a:cs typeface="Arial" panose="020B0604020202020204" pitchFamily="34" charset="0"/>
            </a:endParaRPr>
          </a:p>
        </p:txBody>
      </p:sp>
      <p:sp>
        <p:nvSpPr>
          <p:cNvPr id="6" name="Content Placeholder 5"/>
          <p:cNvSpPr>
            <a:spLocks noGrp="1"/>
          </p:cNvSpPr>
          <p:nvPr>
            <p:ph sz="half" idx="1"/>
          </p:nvPr>
        </p:nvSpPr>
        <p:spPr>
          <a:xfrm>
            <a:off x="323528" y="908720"/>
            <a:ext cx="4752528" cy="5472608"/>
          </a:xfrm>
        </p:spPr>
        <p:txBody>
          <a:bodyPr>
            <a:normAutofit/>
          </a:bodyPr>
          <a:lstStyle/>
          <a:p>
            <a:pPr>
              <a:lnSpc>
                <a:spcPct val="150000"/>
              </a:lnSpc>
              <a:buClrTx/>
              <a:buFont typeface="Arial" panose="020B0604020202020204" pitchFamily="34" charset="0"/>
              <a:buChar char="•"/>
            </a:pPr>
            <a:endParaRPr lang="en-US" sz="1800" dirty="0" smtClean="0">
              <a:latin typeface="Arial" panose="020B0604020202020204" pitchFamily="34" charset="0"/>
              <a:cs typeface="Arial" panose="020B0604020202020204" pitchFamily="34" charset="0"/>
            </a:endParaRPr>
          </a:p>
          <a:p>
            <a:pPr>
              <a:lnSpc>
                <a:spcPct val="150000"/>
              </a:lnSpc>
              <a:buClrTx/>
              <a:buFont typeface="Arial" panose="020B0604020202020204" pitchFamily="34" charset="0"/>
              <a:buChar char="•"/>
            </a:pPr>
            <a:r>
              <a:rPr lang="en-US" sz="1800" dirty="0" smtClean="0">
                <a:latin typeface="Arial" panose="020B0604020202020204" pitchFamily="34" charset="0"/>
                <a:cs typeface="Arial" panose="020B0604020202020204" pitchFamily="34" charset="0"/>
              </a:rPr>
              <a:t>Road conformance required by Guidelines for </a:t>
            </a:r>
            <a:r>
              <a:rPr lang="en-US" sz="1800" dirty="0">
                <a:latin typeface="Arial" panose="020B0604020202020204" pitchFamily="34" charset="0"/>
                <a:cs typeface="Arial" panose="020B0604020202020204" pitchFamily="34" charset="0"/>
              </a:rPr>
              <a:t>P</a:t>
            </a:r>
            <a:r>
              <a:rPr lang="en-US" sz="1800" dirty="0" smtClean="0">
                <a:latin typeface="Arial" panose="020B0604020202020204" pitchFamily="34" charset="0"/>
                <a:cs typeface="Arial" panose="020B0604020202020204" pitchFamily="34" charset="0"/>
              </a:rPr>
              <a:t>rofessional Services in the Forest Sector – Forest Roads (ABCFP/APEGBC, June, 2010)</a:t>
            </a:r>
          </a:p>
          <a:p>
            <a:pPr>
              <a:lnSpc>
                <a:spcPct val="150000"/>
              </a:lnSpc>
              <a:buClrTx/>
              <a:buFont typeface="Arial" panose="020B0604020202020204" pitchFamily="34" charset="0"/>
              <a:buChar char="•"/>
            </a:pPr>
            <a:r>
              <a:rPr lang="en-US" sz="1800" dirty="0" smtClean="0">
                <a:latin typeface="Arial" panose="020B0604020202020204" pitchFamily="34" charset="0"/>
                <a:cs typeface="Arial" panose="020B0604020202020204" pitchFamily="34" charset="0"/>
              </a:rPr>
              <a:t>Duty of professional to inspect for conformance to plan (field reviews)</a:t>
            </a:r>
          </a:p>
          <a:p>
            <a:pPr>
              <a:lnSpc>
                <a:spcPct val="150000"/>
              </a:lnSpc>
              <a:buClrTx/>
              <a:buFont typeface="Arial" panose="020B0604020202020204" pitchFamily="34" charset="0"/>
              <a:buChar char="•"/>
            </a:pPr>
            <a:r>
              <a:rPr lang="en-US" sz="1800" u="sng" dirty="0" smtClean="0">
                <a:latin typeface="Arial" panose="020B0604020202020204" pitchFamily="34" charset="0"/>
                <a:cs typeface="Arial" panose="020B0604020202020204" pitchFamily="34" charset="0"/>
              </a:rPr>
              <a:t>MUST</a:t>
            </a:r>
            <a:r>
              <a:rPr lang="en-US" sz="1800" dirty="0" smtClean="0">
                <a:latin typeface="Arial" panose="020B0604020202020204" pitchFamily="34" charset="0"/>
                <a:cs typeface="Arial" panose="020B0604020202020204" pitchFamily="34" charset="0"/>
              </a:rPr>
              <a:t> describe and approve variances to any element of the plan </a:t>
            </a:r>
            <a:r>
              <a:rPr lang="en-US" sz="1800" u="sng" dirty="0" smtClean="0">
                <a:latin typeface="Arial" panose="020B0604020202020204" pitchFamily="34" charset="0"/>
                <a:cs typeface="Arial" panose="020B0604020202020204" pitchFamily="34" charset="0"/>
              </a:rPr>
              <a:t>PRIOR TO INTENDED USE</a:t>
            </a:r>
          </a:p>
          <a:p>
            <a:pPr>
              <a:lnSpc>
                <a:spcPct val="150000"/>
              </a:lnSpc>
              <a:buClrTx/>
              <a:buFont typeface="Arial" panose="020B0604020202020204" pitchFamily="34" charset="0"/>
              <a:buChar char="•"/>
            </a:pPr>
            <a:r>
              <a:rPr lang="en-US" sz="1800" dirty="0" smtClean="0">
                <a:latin typeface="Arial" panose="020B0604020202020204" pitchFamily="34" charset="0"/>
                <a:cs typeface="Arial" panose="020B0604020202020204" pitchFamily="34" charset="0"/>
              </a:rPr>
              <a:t>Statement required to confirm road is safe for intended use</a:t>
            </a:r>
            <a:endParaRPr lang="en-US" sz="1800" dirty="0">
              <a:latin typeface="Arial" panose="020B0604020202020204" pitchFamily="34" charset="0"/>
              <a:cs typeface="Arial" panose="020B0604020202020204" pitchFamily="34" charset="0"/>
            </a:endParaRPr>
          </a:p>
        </p:txBody>
      </p:sp>
      <p:pic>
        <p:nvPicPr>
          <p:cNvPr id="8" name="Picture 4"/>
          <p:cNvPicPr>
            <a:picLocks noGrp="1" noChangeAspect="1" noChangeArrowheads="1"/>
          </p:cNvPicPr>
          <p:nvPr>
            <p:ph sz="half" idx="2"/>
          </p:nvPr>
        </p:nvPicPr>
        <p:blipFill>
          <a:blip r:embed="rId2" cstate="screen">
            <a:extLst>
              <a:ext uri="{28A0092B-C50C-407E-A947-70E740481C1C}">
                <a14:useLocalDpi xmlns:a14="http://schemas.microsoft.com/office/drawing/2010/main" val="0"/>
              </a:ext>
            </a:extLst>
          </a:blip>
          <a:srcRect/>
          <a:stretch>
            <a:fillRect/>
          </a:stretch>
        </p:blipFill>
        <p:spPr bwMode="auto">
          <a:xfrm>
            <a:off x="5004048" y="1052736"/>
            <a:ext cx="3600376" cy="4525963"/>
          </a:xfrm>
          <a:prstGeom prst="rect">
            <a:avLst/>
          </a:prstGeom>
          <a:noFill/>
          <a:ln w="9525">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974360" y="0"/>
            <a:ext cx="3195280" cy="523220"/>
          </a:xfrm>
          <a:prstGeom prst="rect">
            <a:avLst/>
          </a:prstGeom>
          <a:noFill/>
        </p:spPr>
        <p:txBody>
          <a:bodyPr wrap="square" rtlCol="0">
            <a:spAutoFit/>
          </a:bodyPr>
          <a:lstStyle/>
          <a:p>
            <a:r>
              <a:rPr lang="en-CA" sz="2800" dirty="0" smtClean="0">
                <a:latin typeface="Arial" panose="020B0604020202020204" pitchFamily="34" charset="0"/>
                <a:cs typeface="Arial" panose="020B0604020202020204" pitchFamily="34" charset="0"/>
              </a:rPr>
              <a:t>Road Inspections</a:t>
            </a:r>
            <a:endParaRPr lang="en-CA"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825461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a:xfrm>
            <a:off x="498376" y="1556792"/>
            <a:ext cx="8147248" cy="530120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latin typeface="Arial" panose="020B0604020202020204" pitchFamily="34" charset="0"/>
                <a:cs typeface="Arial" panose="020B0604020202020204" pitchFamily="34" charset="0"/>
              </a:rPr>
              <a:t>Closing the loop:</a:t>
            </a:r>
          </a:p>
          <a:p>
            <a:pPr marL="0" indent="0">
              <a:buFont typeface="Arial" panose="020B0604020202020204" pitchFamily="34" charset="0"/>
              <a:buNone/>
            </a:pPr>
            <a:endParaRPr lang="en-US" sz="2000" dirty="0" smtClean="0">
              <a:latin typeface="Arial" panose="020B0604020202020204" pitchFamily="34" charset="0"/>
              <a:cs typeface="Arial" panose="020B0604020202020204" pitchFamily="34" charset="0"/>
            </a:endParaRPr>
          </a:p>
          <a:p>
            <a:pPr>
              <a:lnSpc>
                <a:spcPct val="150000"/>
              </a:lnSpc>
            </a:pPr>
            <a:r>
              <a:rPr lang="en-US" sz="2000" dirty="0" smtClean="0">
                <a:latin typeface="Arial" panose="020B0604020202020204" pitchFamily="34" charset="0"/>
                <a:cs typeface="Arial" panose="020B0604020202020204" pitchFamily="34" charset="0"/>
              </a:rPr>
              <a:t>Inspections and conformance tie it all together so things don’t go sideways</a:t>
            </a:r>
          </a:p>
          <a:p>
            <a:pPr>
              <a:lnSpc>
                <a:spcPct val="150000"/>
              </a:lnSpc>
            </a:pPr>
            <a:r>
              <a:rPr lang="en-US" sz="2000" dirty="0" smtClean="0">
                <a:latin typeface="Arial" panose="020B0604020202020204" pitchFamily="34" charset="0"/>
                <a:cs typeface="Arial" panose="020B0604020202020204" pitchFamily="34" charset="0"/>
              </a:rPr>
              <a:t>Qualified Registered </a:t>
            </a:r>
            <a:r>
              <a:rPr lang="en-US" sz="2000" dirty="0">
                <a:latin typeface="Arial" panose="020B0604020202020204" pitchFamily="34" charset="0"/>
                <a:cs typeface="Arial" panose="020B0604020202020204" pitchFamily="34" charset="0"/>
              </a:rPr>
              <a:t>P</a:t>
            </a:r>
            <a:r>
              <a:rPr lang="en-US" sz="2000" dirty="0" smtClean="0">
                <a:latin typeface="Arial" panose="020B0604020202020204" pitchFamily="34" charset="0"/>
                <a:cs typeface="Arial" panose="020B0604020202020204" pitchFamily="34" charset="0"/>
              </a:rPr>
              <a:t>rofessional </a:t>
            </a:r>
            <a:r>
              <a:rPr lang="en-US" sz="2000" dirty="0">
                <a:latin typeface="Arial" panose="020B0604020202020204" pitchFamily="34" charset="0"/>
                <a:cs typeface="Arial" panose="020B0604020202020204" pitchFamily="34" charset="0"/>
              </a:rPr>
              <a:t>is responsible for </a:t>
            </a:r>
            <a:r>
              <a:rPr lang="en-US" sz="2000" dirty="0" smtClean="0">
                <a:latin typeface="Arial" panose="020B0604020202020204" pitchFamily="34" charset="0"/>
                <a:cs typeface="Arial" panose="020B0604020202020204" pitchFamily="34" charset="0"/>
              </a:rPr>
              <a:t>conformance</a:t>
            </a:r>
          </a:p>
          <a:p>
            <a:pPr>
              <a:lnSpc>
                <a:spcPct val="150000"/>
              </a:lnSpc>
            </a:pPr>
            <a:r>
              <a:rPr lang="en-US" sz="2000" dirty="0" smtClean="0">
                <a:latin typeface="Arial" panose="020B0604020202020204" pitchFamily="34" charset="0"/>
                <a:cs typeface="Arial" panose="020B0604020202020204" pitchFamily="34" charset="0"/>
              </a:rPr>
              <a:t>Organizational structure </a:t>
            </a:r>
          </a:p>
          <a:p>
            <a:pPr lvl="2">
              <a:lnSpc>
                <a:spcPct val="150000"/>
              </a:lnSpc>
            </a:pPr>
            <a:r>
              <a:rPr lang="en-US" sz="2000" dirty="0">
                <a:latin typeface="Arial" panose="020B0604020202020204" pitchFamily="34" charset="0"/>
                <a:cs typeface="Arial" panose="020B0604020202020204" pitchFamily="34" charset="0"/>
              </a:rPr>
              <a:t>M</a:t>
            </a:r>
            <a:r>
              <a:rPr lang="en-US" sz="2000" dirty="0" smtClean="0">
                <a:latin typeface="Arial" panose="020B0604020202020204" pitchFamily="34" charset="0"/>
                <a:cs typeface="Arial" panose="020B0604020202020204" pitchFamily="34" charset="0"/>
              </a:rPr>
              <a:t>ust allow for timely completion by professionals</a:t>
            </a:r>
          </a:p>
          <a:p>
            <a:pPr lvl="2">
              <a:lnSpc>
                <a:spcPct val="150000"/>
              </a:lnSpc>
            </a:pPr>
            <a:r>
              <a:rPr lang="en-US" sz="2000" dirty="0">
                <a:latin typeface="Arial" panose="020B0604020202020204" pitchFamily="34" charset="0"/>
                <a:cs typeface="Arial" panose="020B0604020202020204" pitchFamily="34" charset="0"/>
              </a:rPr>
              <a:t>G</a:t>
            </a:r>
            <a:r>
              <a:rPr lang="en-US" sz="2000" dirty="0" smtClean="0">
                <a:latin typeface="Arial" panose="020B0604020202020204" pitchFamily="34" charset="0"/>
                <a:cs typeface="Arial" panose="020B0604020202020204" pitchFamily="34" charset="0"/>
              </a:rPr>
              <a:t>enerally </a:t>
            </a:r>
            <a:r>
              <a:rPr lang="en-US" sz="2000" dirty="0">
                <a:latin typeface="Arial" panose="020B0604020202020204" pitchFamily="34" charset="0"/>
                <a:cs typeface="Arial" panose="020B0604020202020204" pitchFamily="34" charset="0"/>
              </a:rPr>
              <a:t>a weak area within many </a:t>
            </a:r>
            <a:r>
              <a:rPr lang="en-US" sz="2000" dirty="0" smtClean="0">
                <a:latin typeface="Arial" panose="020B0604020202020204" pitchFamily="34" charset="0"/>
                <a:cs typeface="Arial" panose="020B0604020202020204" pitchFamily="34" charset="0"/>
              </a:rPr>
              <a:t>organizations</a:t>
            </a:r>
          </a:p>
          <a:p>
            <a:pPr lvl="2">
              <a:lnSpc>
                <a:spcPct val="150000"/>
              </a:lnSpc>
            </a:pPr>
            <a:r>
              <a:rPr lang="en-US" sz="2000" dirty="0" smtClean="0">
                <a:latin typeface="Arial" panose="020B0604020202020204" pitchFamily="34" charset="0"/>
                <a:cs typeface="Arial" panose="020B0604020202020204" pitchFamily="34" charset="0"/>
              </a:rPr>
              <a:t>Must have the right people in place to complete correctly</a:t>
            </a:r>
            <a:endParaRPr lang="en-US" sz="2000" dirty="0">
              <a:latin typeface="Arial" panose="020B0604020202020204" pitchFamily="34" charset="0"/>
              <a:cs typeface="Arial" panose="020B0604020202020204" pitchFamily="34" charset="0"/>
            </a:endParaRPr>
          </a:p>
        </p:txBody>
      </p:sp>
      <p:sp>
        <p:nvSpPr>
          <p:cNvPr id="5" name="TextBox 4"/>
          <p:cNvSpPr txBox="1"/>
          <p:nvPr/>
        </p:nvSpPr>
        <p:spPr>
          <a:xfrm>
            <a:off x="2974360" y="241484"/>
            <a:ext cx="3195280" cy="523220"/>
          </a:xfrm>
          <a:prstGeom prst="rect">
            <a:avLst/>
          </a:prstGeom>
          <a:noFill/>
        </p:spPr>
        <p:txBody>
          <a:bodyPr wrap="square" rtlCol="0">
            <a:spAutoFit/>
          </a:bodyPr>
          <a:lstStyle/>
          <a:p>
            <a:r>
              <a:rPr lang="en-CA" sz="2800" dirty="0" smtClean="0">
                <a:latin typeface="Arial" panose="020B0604020202020204" pitchFamily="34" charset="0"/>
                <a:cs typeface="Arial" panose="020B0604020202020204" pitchFamily="34" charset="0"/>
              </a:rPr>
              <a:t>Road Inspections</a:t>
            </a:r>
            <a:endParaRPr lang="en-CA"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792939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251520" y="980728"/>
            <a:ext cx="4104456" cy="4525963"/>
          </a:xfrm>
        </p:spPr>
        <p:txBody>
          <a:bodyPr>
            <a:normAutofit/>
          </a:bodyPr>
          <a:lstStyle/>
          <a:p>
            <a:pPr marL="0" indent="0">
              <a:buNone/>
            </a:pPr>
            <a:r>
              <a:rPr lang="en-US" sz="2000" dirty="0" smtClean="0">
                <a:latin typeface="Arial" panose="020B0604020202020204" pitchFamily="34" charset="0"/>
                <a:cs typeface="Arial" panose="020B0604020202020204" pitchFamily="34" charset="0"/>
              </a:rPr>
              <a:t>When things go sideways:</a:t>
            </a:r>
          </a:p>
          <a:p>
            <a:pPr marL="0" indent="0">
              <a:buNone/>
            </a:pPr>
            <a:endParaRPr lang="en-US" sz="2000" dirty="0" smtClean="0">
              <a:latin typeface="Arial" panose="020B0604020202020204" pitchFamily="34" charset="0"/>
              <a:cs typeface="Arial" panose="020B0604020202020204" pitchFamily="34" charset="0"/>
            </a:endParaRPr>
          </a:p>
          <a:p>
            <a:pPr>
              <a:buClrTx/>
              <a:buFont typeface="Arial" panose="020B0604020202020204" pitchFamily="34" charset="0"/>
              <a:buChar char="•"/>
            </a:pPr>
            <a:r>
              <a:rPr lang="en-US" sz="2000" dirty="0" smtClean="0">
                <a:latin typeface="Arial" panose="020B0604020202020204" pitchFamily="34" charset="0"/>
                <a:cs typeface="Arial" panose="020B0604020202020204" pitchFamily="34" charset="0"/>
              </a:rPr>
              <a:t>Remember it’s the guidelines standards and regulations against which you’ll be judged.</a:t>
            </a:r>
          </a:p>
          <a:p>
            <a:pPr marL="42449" indent="0">
              <a:buClrTx/>
              <a:buNone/>
            </a:pPr>
            <a:endParaRPr lang="en-US" sz="2000" dirty="0" smtClean="0">
              <a:latin typeface="Arial" panose="020B0604020202020204" pitchFamily="34" charset="0"/>
              <a:cs typeface="Arial" panose="020B0604020202020204" pitchFamily="34" charset="0"/>
            </a:endParaRPr>
          </a:p>
          <a:p>
            <a:pPr>
              <a:buClrTx/>
              <a:buFont typeface="Arial" panose="020B0604020202020204" pitchFamily="34" charset="0"/>
              <a:buChar char="•"/>
            </a:pPr>
            <a:r>
              <a:rPr lang="en-US" sz="2000" dirty="0" smtClean="0">
                <a:latin typeface="Arial" panose="020B0604020202020204" pitchFamily="34" charset="0"/>
                <a:cs typeface="Arial" panose="020B0604020202020204" pitchFamily="34" charset="0"/>
              </a:rPr>
              <a:t>Are you comfortable that all the required elements are in place?</a:t>
            </a:r>
          </a:p>
          <a:p>
            <a:pPr>
              <a:buClrTx/>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42449" indent="0">
              <a:buNone/>
            </a:pPr>
            <a:endParaRPr lang="en-US" sz="2000" dirty="0"/>
          </a:p>
        </p:txBody>
      </p:sp>
      <p:pic>
        <p:nvPicPr>
          <p:cNvPr id="9"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572000" y="1268760"/>
            <a:ext cx="3916504" cy="5063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974360" y="0"/>
            <a:ext cx="3195280" cy="523220"/>
          </a:xfrm>
          <a:prstGeom prst="rect">
            <a:avLst/>
          </a:prstGeom>
          <a:noFill/>
        </p:spPr>
        <p:txBody>
          <a:bodyPr wrap="square" rtlCol="0">
            <a:spAutoFit/>
          </a:bodyPr>
          <a:lstStyle/>
          <a:p>
            <a:r>
              <a:rPr lang="en-CA" sz="2800" dirty="0" smtClean="0">
                <a:latin typeface="Arial" panose="020B0604020202020204" pitchFamily="34" charset="0"/>
                <a:cs typeface="Arial" panose="020B0604020202020204" pitchFamily="34" charset="0"/>
              </a:rPr>
              <a:t>Road Inspections</a:t>
            </a:r>
            <a:endParaRPr lang="en-CA"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611799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9539" y="2367171"/>
            <a:ext cx="4824536" cy="707886"/>
          </a:xfrm>
          <a:prstGeom prst="rect">
            <a:avLst/>
          </a:prstGeom>
          <a:noFill/>
        </p:spPr>
        <p:txBody>
          <a:bodyPr wrap="square" rtlCol="0">
            <a:spAutoFit/>
          </a:bodyPr>
          <a:lstStyle/>
          <a:p>
            <a:pPr algn="ctr"/>
            <a:r>
              <a:rPr lang="en-CA" sz="4000" dirty="0">
                <a:latin typeface="Arial" panose="020B0604020202020204" pitchFamily="34" charset="0"/>
                <a:cs typeface="Arial" panose="020B0604020202020204" pitchFamily="34" charset="0"/>
              </a:rPr>
              <a:t>Technology</a:t>
            </a:r>
          </a:p>
        </p:txBody>
      </p:sp>
    </p:spTree>
    <p:extLst>
      <p:ext uri="{BB962C8B-B14F-4D97-AF65-F5344CB8AC3E}">
        <p14:creationId xmlns:p14="http://schemas.microsoft.com/office/powerpoint/2010/main" val="331502621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9033" y="555822"/>
            <a:ext cx="2005934" cy="523220"/>
          </a:xfrm>
          <a:prstGeom prst="rect">
            <a:avLst/>
          </a:prstGeom>
          <a:noFill/>
        </p:spPr>
        <p:txBody>
          <a:bodyPr wrap="none" rtlCol="0">
            <a:spAutoFit/>
          </a:bodyPr>
          <a:lstStyle/>
          <a:p>
            <a:r>
              <a:rPr lang="en-CA" sz="2800" dirty="0">
                <a:latin typeface="Arial" panose="020B0604020202020204" pitchFamily="34" charset="0"/>
                <a:cs typeface="Arial" panose="020B0604020202020204" pitchFamily="34" charset="0"/>
              </a:rPr>
              <a:t>Technology</a:t>
            </a:r>
          </a:p>
        </p:txBody>
      </p:sp>
      <p:sp>
        <p:nvSpPr>
          <p:cNvPr id="3" name="TextBox 2"/>
          <p:cNvSpPr txBox="1"/>
          <p:nvPr/>
        </p:nvSpPr>
        <p:spPr>
          <a:xfrm>
            <a:off x="827584" y="1412776"/>
            <a:ext cx="6696744" cy="3077766"/>
          </a:xfrm>
          <a:prstGeom prst="rect">
            <a:avLst/>
          </a:prstGeom>
          <a:noFill/>
        </p:spPr>
        <p:txBody>
          <a:bodyPr wrap="square" rtlCol="0">
            <a:spAutoFit/>
          </a:bodyPr>
          <a:lstStyle/>
          <a:p>
            <a:r>
              <a:rPr lang="en-CA" sz="2000" dirty="0">
                <a:latin typeface="Arial" panose="020B0604020202020204" pitchFamily="34" charset="0"/>
                <a:cs typeface="Arial" panose="020B0604020202020204" pitchFamily="34" charset="0"/>
              </a:rPr>
              <a:t>Various technologies can be used to help improve planning, safety and communication</a:t>
            </a:r>
          </a:p>
          <a:p>
            <a:endParaRPr lang="en-CA"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Lidar and photogrammetry  - aerial and mobile</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UAV</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In-cab visual display</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Tablets</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Crew and outside communications</a:t>
            </a:r>
          </a:p>
          <a:p>
            <a:pPr marL="285750" indent="-285750">
              <a:buFont typeface="Arial" panose="020B0604020202020204" pitchFamily="34" charset="0"/>
              <a:buChar char="•"/>
            </a:pPr>
            <a:endParaRPr lang="en-CA" dirty="0"/>
          </a:p>
          <a:p>
            <a:endParaRPr lang="en-CA" dirty="0"/>
          </a:p>
        </p:txBody>
      </p:sp>
      <p:pic>
        <p:nvPicPr>
          <p:cNvPr id="1026" name="Picture 2" descr="https://sp.yimg.com/xj/th?id=OIP.M6ece8b8c804169c71eebe92becdb6186o0&amp;pid=15.1&amp;P=0&amp;w=300&amp;h=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572" y="4492094"/>
            <a:ext cx="3289548" cy="190371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https://static.handheldgroup.com/globalassets/media/case-study-1280x720/alg10x-friedensforst/algiz-10x-friedensforst.jpg"/>
          <p:cNvSpPr>
            <a:spLocks noChangeAspect="1" noChangeArrowheads="1"/>
          </p:cNvSpPr>
          <p:nvPr/>
        </p:nvSpPr>
        <p:spPr bwMode="auto">
          <a:xfrm>
            <a:off x="155575" y="-3290888"/>
            <a:ext cx="12192000" cy="6858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30" name="Picture 6" descr="https://static.handheldgroup.com/globalassets/media/case-study-1280x720/alg10x-friedensforst/algiz-10x-friedensfors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600" y="4492094"/>
            <a:ext cx="3204356" cy="190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29100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3628" y="548680"/>
            <a:ext cx="6696744" cy="5524589"/>
          </a:xfrm>
          <a:prstGeom prst="rect">
            <a:avLst/>
          </a:prstGeom>
          <a:noFill/>
        </p:spPr>
        <p:txBody>
          <a:bodyPr wrap="square" rtlCol="0">
            <a:spAutoFit/>
          </a:bodyPr>
          <a:lstStyle/>
          <a:p>
            <a:pPr algn="ctr"/>
            <a:r>
              <a:rPr lang="en-CA" sz="2400" dirty="0" err="1">
                <a:latin typeface="Arial" panose="020B0604020202020204" pitchFamily="34" charset="0"/>
                <a:cs typeface="Arial" panose="020B0604020202020204" pitchFamily="34" charset="0"/>
              </a:rPr>
              <a:t>FPDat</a:t>
            </a:r>
            <a:endParaRPr lang="en-CA" sz="2400" dirty="0">
              <a:latin typeface="Arial" panose="020B0604020202020204" pitchFamily="34" charset="0"/>
              <a:cs typeface="Arial" panose="020B0604020202020204" pitchFamily="34" charset="0"/>
            </a:endParaRPr>
          </a:p>
          <a:p>
            <a:pPr algn="ctr"/>
            <a:r>
              <a:rPr lang="en-CA" sz="1400" dirty="0">
                <a:latin typeface="Arial" panose="020B0604020202020204" pitchFamily="34" charset="0"/>
                <a:cs typeface="Arial" panose="020B0604020202020204" pitchFamily="34" charset="0"/>
                <a:hlinkClick r:id="rId2"/>
              </a:rPr>
              <a:t>http://fpsuite.ca/l_en/fpdat.html</a:t>
            </a:r>
            <a:endParaRPr lang="en-CA" sz="1400" dirty="0">
              <a:latin typeface="Arial" panose="020B0604020202020204" pitchFamily="34" charset="0"/>
              <a:cs typeface="Arial" panose="020B0604020202020204" pitchFamily="34" charset="0"/>
            </a:endParaRPr>
          </a:p>
          <a:p>
            <a:r>
              <a:rPr lang="en-CA" sz="1800" dirty="0">
                <a:latin typeface="Arial" panose="020B0604020202020204" pitchFamily="34" charset="0"/>
                <a:cs typeface="Arial" panose="020B0604020202020204" pitchFamily="34" charset="0"/>
              </a:rPr>
              <a:t>Safety</a:t>
            </a:r>
          </a:p>
          <a:p>
            <a:pPr marL="742950" lvl="1" indent="-285750">
              <a:buFont typeface="Arial" panose="020B0604020202020204" pitchFamily="34" charset="0"/>
              <a:buChar char="•"/>
            </a:pPr>
            <a:r>
              <a:rPr lang="en-CA" sz="1800" dirty="0">
                <a:latin typeface="Arial" panose="020B0604020202020204" pitchFamily="34" charset="0"/>
                <a:cs typeface="Arial" panose="020B0604020202020204" pitchFamily="34" charset="0"/>
              </a:rPr>
              <a:t>Can be used for </a:t>
            </a:r>
            <a:r>
              <a:rPr lang="en-CA" sz="1800" dirty="0" err="1">
                <a:latin typeface="Arial" panose="020B0604020202020204" pitchFamily="34" charset="0"/>
                <a:cs typeface="Arial" panose="020B0604020202020204" pitchFamily="34" charset="0"/>
              </a:rPr>
              <a:t>geozone</a:t>
            </a:r>
            <a:r>
              <a:rPr lang="en-CA" sz="1800" dirty="0">
                <a:latin typeface="Arial" panose="020B0604020202020204" pitchFamily="34" charset="0"/>
                <a:cs typeface="Arial" panose="020B0604020202020204" pitchFamily="34" charset="0"/>
              </a:rPr>
              <a:t> warning</a:t>
            </a:r>
          </a:p>
          <a:p>
            <a:pPr marL="742950" lvl="1" indent="-285750">
              <a:buFont typeface="Arial" panose="020B0604020202020204" pitchFamily="34" charset="0"/>
              <a:buChar char="•"/>
            </a:pPr>
            <a:r>
              <a:rPr lang="en-CA" sz="1800" dirty="0">
                <a:latin typeface="Arial" panose="020B0604020202020204" pitchFamily="34" charset="0"/>
                <a:cs typeface="Arial" panose="020B0604020202020204" pitchFamily="34" charset="0"/>
              </a:rPr>
              <a:t>Works with shapefiles</a:t>
            </a:r>
          </a:p>
          <a:p>
            <a:pPr marL="742950" lvl="1" indent="-285750">
              <a:buFont typeface="Arial" panose="020B0604020202020204" pitchFamily="34" charset="0"/>
              <a:buChar char="•"/>
            </a:pPr>
            <a:endParaRPr lang="en-CA" sz="1800" dirty="0">
              <a:latin typeface="Arial" panose="020B0604020202020204" pitchFamily="34" charset="0"/>
              <a:cs typeface="Arial" panose="020B0604020202020204" pitchFamily="34" charset="0"/>
            </a:endParaRPr>
          </a:p>
          <a:p>
            <a:r>
              <a:rPr lang="en-CA" sz="1800" dirty="0">
                <a:latin typeface="Arial" panose="020B0604020202020204" pitchFamily="34" charset="0"/>
                <a:cs typeface="Arial" panose="020B0604020202020204" pitchFamily="34" charset="0"/>
              </a:rPr>
              <a:t>Navigation</a:t>
            </a:r>
          </a:p>
          <a:p>
            <a:pPr marL="742950" lvl="1" indent="-285750">
              <a:buFont typeface="Arial" panose="020B0604020202020204" pitchFamily="34" charset="0"/>
              <a:buChar char="•"/>
            </a:pPr>
            <a:r>
              <a:rPr lang="en-CA" sz="1800" dirty="0">
                <a:latin typeface="Arial" panose="020B0604020202020204" pitchFamily="34" charset="0"/>
                <a:cs typeface="Arial" panose="020B0604020202020204" pitchFamily="34" charset="0"/>
              </a:rPr>
              <a:t>The integrated navigation system /machine’s position in real-time</a:t>
            </a:r>
          </a:p>
          <a:p>
            <a:pPr marL="742950" lvl="1" indent="-285750">
              <a:buFont typeface="Arial" panose="020B0604020202020204" pitchFamily="34" charset="0"/>
              <a:buChar char="•"/>
            </a:pPr>
            <a:r>
              <a:rPr lang="en-CA" sz="1800" dirty="0">
                <a:latin typeface="Arial" panose="020B0604020202020204" pitchFamily="34" charset="0"/>
                <a:cs typeface="Arial" panose="020B0604020202020204" pitchFamily="34" charset="0"/>
              </a:rPr>
              <a:t>Custom map display </a:t>
            </a:r>
          </a:p>
          <a:p>
            <a:pPr marL="742950" lvl="1" indent="-285750">
              <a:buFont typeface="Arial" panose="020B0604020202020204" pitchFamily="34" charset="0"/>
              <a:buChar char="•"/>
            </a:pPr>
            <a:r>
              <a:rPr lang="en-CA" sz="1800" dirty="0">
                <a:latin typeface="Arial" panose="020B0604020202020204" pitchFamily="34" charset="0"/>
                <a:cs typeface="Arial" panose="020B0604020202020204" pitchFamily="34" charset="0"/>
              </a:rPr>
              <a:t>the machine’s position with respect to:</a:t>
            </a:r>
          </a:p>
          <a:p>
            <a:pPr marL="1200150" lvl="2" indent="-285750">
              <a:buFont typeface="Arial" panose="020B0604020202020204" pitchFamily="34" charset="0"/>
              <a:buChar char="•"/>
            </a:pPr>
            <a:r>
              <a:rPr lang="en-CA" sz="1800" dirty="0">
                <a:latin typeface="Arial" panose="020B0604020202020204" pitchFamily="34" charset="0"/>
                <a:cs typeface="Arial" panose="020B0604020202020204" pitchFamily="34" charset="0"/>
              </a:rPr>
              <a:t>planned interventions, </a:t>
            </a:r>
          </a:p>
          <a:p>
            <a:pPr marL="1200150" lvl="2" indent="-285750">
              <a:buFont typeface="Arial" panose="020B0604020202020204" pitchFamily="34" charset="0"/>
              <a:buChar char="•"/>
            </a:pPr>
            <a:r>
              <a:rPr lang="en-CA" sz="1800" dirty="0" smtClean="0">
                <a:latin typeface="Arial" panose="020B0604020202020204" pitchFamily="34" charset="0"/>
                <a:cs typeface="Arial" panose="020B0604020202020204" pitchFamily="34" charset="0"/>
              </a:rPr>
              <a:t>areas </a:t>
            </a:r>
            <a:r>
              <a:rPr lang="en-CA" sz="1800" dirty="0">
                <a:latin typeface="Arial" panose="020B0604020202020204" pitchFamily="34" charset="0"/>
                <a:cs typeface="Arial" panose="020B0604020202020204" pitchFamily="34" charset="0"/>
              </a:rPr>
              <a:t>of concerns</a:t>
            </a:r>
          </a:p>
          <a:p>
            <a:pPr marL="1200150" lvl="2" indent="-285750">
              <a:buFont typeface="Arial" panose="020B0604020202020204" pitchFamily="34" charset="0"/>
              <a:buChar char="•"/>
            </a:pPr>
            <a:r>
              <a:rPr lang="en-CA" sz="1800" dirty="0">
                <a:latin typeface="Arial" panose="020B0604020202020204" pitchFamily="34" charset="0"/>
                <a:cs typeface="Arial" panose="020B0604020202020204" pitchFamily="34" charset="0"/>
              </a:rPr>
              <a:t>and </a:t>
            </a:r>
            <a:r>
              <a:rPr lang="en-CA" sz="1800" dirty="0" smtClean="0">
                <a:latin typeface="Arial" panose="020B0604020202020204" pitchFamily="34" charset="0"/>
                <a:cs typeface="Arial" panose="020B0604020202020204" pitchFamily="34" charset="0"/>
              </a:rPr>
              <a:t>other </a:t>
            </a:r>
            <a:r>
              <a:rPr lang="en-CA" sz="1800" dirty="0">
                <a:latin typeface="Arial" panose="020B0604020202020204" pitchFamily="34" charset="0"/>
                <a:cs typeface="Arial" panose="020B0604020202020204" pitchFamily="34" charset="0"/>
              </a:rPr>
              <a:t>nearby machines.</a:t>
            </a:r>
          </a:p>
          <a:p>
            <a:pPr marL="742950" lvl="1" indent="-285750">
              <a:buFont typeface="Arial" panose="020B0604020202020204" pitchFamily="34" charset="0"/>
              <a:buChar char="•"/>
            </a:pPr>
            <a:endParaRPr lang="en-CA" sz="1400" dirty="0">
              <a:latin typeface="Arial" panose="020B0604020202020204" pitchFamily="34" charset="0"/>
              <a:cs typeface="Arial" panose="020B0604020202020204" pitchFamily="34" charset="0"/>
            </a:endParaRPr>
          </a:p>
          <a:p>
            <a:endParaRPr lang="en-CA" dirty="0"/>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CA" dirty="0"/>
          </a:p>
          <a:p>
            <a:endParaRPr lang="en-CA" dirty="0"/>
          </a:p>
        </p:txBody>
      </p:sp>
      <p:sp>
        <p:nvSpPr>
          <p:cNvPr id="3" name="TextBox 2"/>
          <p:cNvSpPr txBox="1"/>
          <p:nvPr/>
        </p:nvSpPr>
        <p:spPr>
          <a:xfrm>
            <a:off x="3563888" y="189567"/>
            <a:ext cx="2016224" cy="523220"/>
          </a:xfrm>
          <a:prstGeom prst="rect">
            <a:avLst/>
          </a:prstGeom>
          <a:noFill/>
        </p:spPr>
        <p:txBody>
          <a:bodyPr wrap="square" rtlCol="0">
            <a:spAutoFit/>
          </a:bodyPr>
          <a:lstStyle/>
          <a:p>
            <a:pPr algn="ctr"/>
            <a:r>
              <a:rPr lang="en-CA" sz="2800" dirty="0">
                <a:latin typeface="Arial" panose="020B0604020202020204" pitchFamily="34" charset="0"/>
                <a:cs typeface="Arial" panose="020B0604020202020204" pitchFamily="34" charset="0"/>
              </a:rPr>
              <a:t>Technology</a:t>
            </a: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292080" y="4542518"/>
            <a:ext cx="3003694" cy="2198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12"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540" y="4654968"/>
            <a:ext cx="2844316" cy="213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874172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916832"/>
            <a:ext cx="9144000" cy="2723823"/>
          </a:xfrm>
          <a:prstGeom prst="rect">
            <a:avLst/>
          </a:prstGeom>
          <a:noFill/>
        </p:spPr>
        <p:txBody>
          <a:bodyPr wrap="square" rtlCol="0">
            <a:spAutoFit/>
          </a:bodyPr>
          <a:lstStyle/>
          <a:p>
            <a:pPr algn="ctr"/>
            <a:r>
              <a:rPr lang="en-CA" sz="1900" dirty="0">
                <a:latin typeface="Arial" panose="020B0604020202020204" pitchFamily="34" charset="0"/>
                <a:cs typeface="Arial" panose="020B0604020202020204" pitchFamily="34" charset="0"/>
              </a:rPr>
              <a:t>A </a:t>
            </a:r>
            <a:r>
              <a:rPr lang="en-CA" sz="1900" dirty="0" smtClean="0">
                <a:latin typeface="Arial" panose="020B0604020202020204" pitchFamily="34" charset="0"/>
                <a:cs typeface="Arial" panose="020B0604020202020204" pitchFamily="34" charset="0"/>
              </a:rPr>
              <a:t>few </a:t>
            </a:r>
            <a:r>
              <a:rPr lang="en-CA" sz="1900" dirty="0">
                <a:latin typeface="Arial" panose="020B0604020202020204" pitchFamily="34" charset="0"/>
                <a:cs typeface="Arial" panose="020B0604020202020204" pitchFamily="34" charset="0"/>
              </a:rPr>
              <a:t>useful applications</a:t>
            </a:r>
          </a:p>
          <a:p>
            <a:pPr algn="ctr"/>
            <a:endParaRPr lang="en-CA" sz="19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CA" sz="1900" dirty="0">
                <a:latin typeface="Arial" panose="020B0604020202020204" pitchFamily="34" charset="0"/>
                <a:cs typeface="Arial" panose="020B0604020202020204" pitchFamily="34" charset="0"/>
              </a:rPr>
              <a:t>PDF Maps by </a:t>
            </a:r>
            <a:r>
              <a:rPr lang="en-CA" sz="1900" dirty="0" err="1">
                <a:latin typeface="Arial" panose="020B0604020202020204" pitchFamily="34" charset="0"/>
                <a:cs typeface="Arial" panose="020B0604020202020204" pitchFamily="34" charset="0"/>
              </a:rPr>
              <a:t>Avenza</a:t>
            </a:r>
            <a:r>
              <a:rPr lang="en-CA" sz="1900" dirty="0">
                <a:latin typeface="Arial" panose="020B0604020202020204" pitchFamily="34" charset="0"/>
                <a:cs typeface="Arial" panose="020B0604020202020204" pitchFamily="34" charset="0"/>
              </a:rPr>
              <a:t> ($) – maps within the app and from the BC Government: </a:t>
            </a:r>
            <a:r>
              <a:rPr lang="en-CA" sz="1900" dirty="0">
                <a:solidFill>
                  <a:srgbClr val="FF0000"/>
                </a:solidFill>
                <a:latin typeface="Arial" panose="020B0604020202020204" pitchFamily="34" charset="0"/>
                <a:cs typeface="Arial" panose="020B0604020202020204" pitchFamily="34" charset="0"/>
                <a:hlinkClick r:id="rId2"/>
              </a:rPr>
              <a:t>http://geobc.gov.bc.ca/basemapping/imagery/topographic.html</a:t>
            </a:r>
            <a:endParaRPr lang="en-CA" sz="1900" dirty="0">
              <a:solidFill>
                <a:srgbClr val="FF0000"/>
              </a:solidFill>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CA" sz="1900" dirty="0">
                <a:latin typeface="Arial" panose="020B0604020202020204" pitchFamily="34" charset="0"/>
                <a:cs typeface="Arial" panose="020B0604020202020204" pitchFamily="34" charset="0"/>
              </a:rPr>
              <a:t>Theodolite ($) – Similar to a clinometer</a:t>
            </a:r>
          </a:p>
          <a:p>
            <a:pPr marL="342900" indent="-342900">
              <a:lnSpc>
                <a:spcPct val="150000"/>
              </a:lnSpc>
              <a:buFont typeface="Arial" panose="020B0604020202020204" pitchFamily="34" charset="0"/>
              <a:buChar char="•"/>
            </a:pPr>
            <a:r>
              <a:rPr lang="en-CA" sz="1900" dirty="0">
                <a:latin typeface="Arial" panose="020B0604020202020204" pitchFamily="34" charset="0"/>
                <a:cs typeface="Arial" panose="020B0604020202020204" pitchFamily="34" charset="0"/>
              </a:rPr>
              <a:t>Google Earth</a:t>
            </a:r>
          </a:p>
          <a:p>
            <a:pPr marL="342900" indent="-342900">
              <a:buFont typeface="Arial" panose="020B0604020202020204" pitchFamily="34" charset="0"/>
              <a:buChar char="•"/>
            </a:pPr>
            <a:endParaRPr lang="en-CA" sz="1900" dirty="0">
              <a:latin typeface="Arial" panose="020B0604020202020204" pitchFamily="34" charset="0"/>
              <a:cs typeface="Arial" panose="020B0604020202020204" pitchFamily="34" charset="0"/>
            </a:endParaRPr>
          </a:p>
        </p:txBody>
      </p:sp>
      <p:sp>
        <p:nvSpPr>
          <p:cNvPr id="3" name="TextBox 2"/>
          <p:cNvSpPr txBox="1"/>
          <p:nvPr/>
        </p:nvSpPr>
        <p:spPr>
          <a:xfrm>
            <a:off x="2807804" y="476672"/>
            <a:ext cx="3528392" cy="523220"/>
          </a:xfrm>
          <a:prstGeom prst="rect">
            <a:avLst/>
          </a:prstGeom>
          <a:noFill/>
        </p:spPr>
        <p:txBody>
          <a:bodyPr wrap="square" rtlCol="0">
            <a:spAutoFit/>
          </a:bodyPr>
          <a:lstStyle/>
          <a:p>
            <a:pPr algn="ctr"/>
            <a:r>
              <a:rPr lang="en-CA" sz="2800" dirty="0">
                <a:latin typeface="Arial" panose="020B0604020202020204" pitchFamily="34" charset="0"/>
                <a:cs typeface="Arial" panose="020B0604020202020204" pitchFamily="34" charset="0"/>
              </a:rPr>
              <a:t>Technology</a:t>
            </a:r>
            <a:r>
              <a:rPr lang="en-CA" dirty="0"/>
              <a:t> </a:t>
            </a:r>
          </a:p>
        </p:txBody>
      </p:sp>
    </p:spTree>
    <p:extLst>
      <p:ext uri="{BB962C8B-B14F-4D97-AF65-F5344CB8AC3E}">
        <p14:creationId xmlns:p14="http://schemas.microsoft.com/office/powerpoint/2010/main" val="245525380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524" y="927884"/>
            <a:ext cx="8568952" cy="5786199"/>
          </a:xfrm>
          <a:prstGeom prst="rect">
            <a:avLst/>
          </a:prstGeom>
          <a:noFill/>
        </p:spPr>
        <p:txBody>
          <a:bodyPr wrap="square" rtlCol="0">
            <a:spAutoFit/>
          </a:bodyPr>
          <a:lstStyle/>
          <a:p>
            <a:pPr algn="ctr"/>
            <a:r>
              <a:rPr lang="en-CA" sz="2000" b="1" dirty="0">
                <a:latin typeface="Arial" panose="020B0604020202020204" pitchFamily="34" charset="0"/>
                <a:cs typeface="Arial" panose="020B0604020202020204" pitchFamily="34" charset="0"/>
              </a:rPr>
              <a:t>Communication in remote locations</a:t>
            </a:r>
          </a:p>
          <a:p>
            <a:pPr marL="342900" indent="-342900">
              <a:lnSpc>
                <a:spcPct val="150000"/>
              </a:lnSpc>
              <a:buFont typeface="Arial" panose="020B0604020202020204" pitchFamily="34" charset="0"/>
              <a:buChar char="•"/>
            </a:pPr>
            <a:r>
              <a:rPr lang="en-CA" sz="2000" dirty="0">
                <a:latin typeface="Arial" panose="020B0604020202020204" pitchFamily="34" charset="0"/>
                <a:cs typeface="Arial" panose="020B0604020202020204" pitchFamily="34" charset="0"/>
              </a:rPr>
              <a:t>Cellular phone</a:t>
            </a:r>
          </a:p>
          <a:p>
            <a:pPr marL="800100" lvl="1" indent="-342900">
              <a:lnSpc>
                <a:spcPct val="150000"/>
              </a:lnSpc>
              <a:buFont typeface="Arial" panose="020B0604020202020204" pitchFamily="34" charset="0"/>
              <a:buChar char="•"/>
            </a:pPr>
            <a:r>
              <a:rPr lang="en-CA" sz="2000" dirty="0">
                <a:latin typeface="Arial" panose="020B0604020202020204" pitchFamily="34" charset="0"/>
                <a:cs typeface="Arial" panose="020B0604020202020204" pitchFamily="34" charset="0"/>
              </a:rPr>
              <a:t>Poor reception at times</a:t>
            </a:r>
          </a:p>
          <a:p>
            <a:pPr marL="342900" indent="-342900">
              <a:lnSpc>
                <a:spcPct val="150000"/>
              </a:lnSpc>
              <a:buFont typeface="Arial" panose="020B0604020202020204" pitchFamily="34" charset="0"/>
              <a:buChar char="•"/>
            </a:pPr>
            <a:r>
              <a:rPr lang="en-CA" sz="2000" dirty="0">
                <a:latin typeface="Arial" panose="020B0604020202020204" pitchFamily="34" charset="0"/>
                <a:cs typeface="Arial" panose="020B0604020202020204" pitchFamily="34" charset="0"/>
              </a:rPr>
              <a:t>Satellite phone</a:t>
            </a:r>
          </a:p>
          <a:p>
            <a:pPr marL="800100" lvl="1" indent="-342900">
              <a:lnSpc>
                <a:spcPct val="150000"/>
              </a:lnSpc>
              <a:buFont typeface="Arial" panose="020B0604020202020204" pitchFamily="34" charset="0"/>
              <a:buChar char="•"/>
            </a:pPr>
            <a:r>
              <a:rPr lang="en-CA" sz="2000" dirty="0">
                <a:latin typeface="Arial" panose="020B0604020202020204" pitchFamily="34" charset="0"/>
                <a:cs typeface="Arial" panose="020B0604020202020204" pitchFamily="34" charset="0"/>
              </a:rPr>
              <a:t>More reliable reception than cell phone</a:t>
            </a:r>
          </a:p>
          <a:p>
            <a:pPr marL="800100" lvl="1" indent="-342900">
              <a:lnSpc>
                <a:spcPct val="150000"/>
              </a:lnSpc>
              <a:buFont typeface="Arial" panose="020B0604020202020204" pitchFamily="34" charset="0"/>
              <a:buChar char="•"/>
            </a:pPr>
            <a:r>
              <a:rPr lang="en-CA" sz="2000" dirty="0">
                <a:latin typeface="Arial" panose="020B0604020202020204" pitchFamily="34" charset="0"/>
                <a:cs typeface="Arial" panose="020B0604020202020204" pitchFamily="34" charset="0"/>
              </a:rPr>
              <a:t>Not 100 % coverage due to shifting satellites and canopy cover</a:t>
            </a:r>
          </a:p>
          <a:p>
            <a:pPr marL="342900" indent="-342900">
              <a:lnSpc>
                <a:spcPct val="150000"/>
              </a:lnSpc>
              <a:buFont typeface="Arial" panose="020B0604020202020204" pitchFamily="34" charset="0"/>
              <a:buChar char="•"/>
            </a:pPr>
            <a:r>
              <a:rPr lang="en-CA" sz="2000" dirty="0" err="1">
                <a:latin typeface="Arial" panose="020B0604020202020204" pitchFamily="34" charset="0"/>
                <a:cs typeface="Arial" panose="020B0604020202020204" pitchFamily="34" charset="0"/>
              </a:rPr>
              <a:t>FindMeSpot</a:t>
            </a:r>
            <a:r>
              <a:rPr lang="en-CA" sz="2000" dirty="0">
                <a:latin typeface="Arial" panose="020B0604020202020204" pitchFamily="34" charset="0"/>
                <a:cs typeface="Arial" panose="020B0604020202020204" pitchFamily="34" charset="0"/>
              </a:rPr>
              <a:t> and </a:t>
            </a:r>
            <a:r>
              <a:rPr lang="en-CA" sz="2000" dirty="0" err="1">
                <a:latin typeface="Arial" panose="020B0604020202020204" pitchFamily="34" charset="0"/>
                <a:cs typeface="Arial" panose="020B0604020202020204" pitchFamily="34" charset="0"/>
              </a:rPr>
              <a:t>inReach</a:t>
            </a:r>
            <a:endParaRPr lang="en-CA" sz="2000" dirty="0">
              <a:latin typeface="Arial" panose="020B0604020202020204" pitchFamily="34" charset="0"/>
              <a:cs typeface="Arial" panose="020B0604020202020204" pitchFamily="34" charset="0"/>
            </a:endParaRPr>
          </a:p>
          <a:p>
            <a:pPr marL="800100" lvl="1" indent="-342900">
              <a:lnSpc>
                <a:spcPct val="150000"/>
              </a:lnSpc>
              <a:buFont typeface="Arial" panose="020B0604020202020204" pitchFamily="34" charset="0"/>
              <a:buChar char="•"/>
            </a:pPr>
            <a:r>
              <a:rPr lang="en-CA" sz="2000" dirty="0">
                <a:latin typeface="Arial" panose="020B0604020202020204" pitchFamily="34" charset="0"/>
                <a:cs typeface="Arial" panose="020B0604020202020204" pitchFamily="34" charset="0"/>
              </a:rPr>
              <a:t>Provides a level of safety</a:t>
            </a:r>
          </a:p>
          <a:p>
            <a:pPr marL="800100" lvl="1" indent="-342900">
              <a:lnSpc>
                <a:spcPct val="150000"/>
              </a:lnSpc>
              <a:buFont typeface="Arial" panose="020B0604020202020204" pitchFamily="34" charset="0"/>
              <a:buChar char="•"/>
            </a:pPr>
            <a:r>
              <a:rPr lang="en-CA" sz="2000" dirty="0">
                <a:latin typeface="Arial" panose="020B0604020202020204" pitchFamily="34" charset="0"/>
                <a:cs typeface="Arial" panose="020B0604020202020204" pitchFamily="34" charset="0"/>
              </a:rPr>
              <a:t>Can be used for checking in</a:t>
            </a:r>
          </a:p>
          <a:p>
            <a:pPr marL="800100" lvl="1" indent="-342900">
              <a:lnSpc>
                <a:spcPct val="150000"/>
              </a:lnSpc>
              <a:buFont typeface="Arial" panose="020B0604020202020204" pitchFamily="34" charset="0"/>
              <a:buChar char="•"/>
            </a:pPr>
            <a:r>
              <a:rPr lang="en-CA" sz="2000" dirty="0">
                <a:latin typeface="Arial" panose="020B0604020202020204" pitchFamily="34" charset="0"/>
                <a:cs typeface="Arial" panose="020B0604020202020204" pitchFamily="34" charset="0"/>
              </a:rPr>
              <a:t>Has a SOS feature</a:t>
            </a:r>
          </a:p>
          <a:p>
            <a:pPr marL="800100" lvl="1" indent="-342900">
              <a:lnSpc>
                <a:spcPct val="150000"/>
              </a:lnSpc>
              <a:buFont typeface="Arial" panose="020B0604020202020204" pitchFamily="34" charset="0"/>
              <a:buChar char="•"/>
            </a:pPr>
            <a:r>
              <a:rPr lang="en-CA" sz="2000" dirty="0">
                <a:latin typeface="Arial" panose="020B0604020202020204" pitchFamily="34" charset="0"/>
                <a:cs typeface="Arial" panose="020B0604020202020204" pitchFamily="34" charset="0"/>
              </a:rPr>
              <a:t>Relies </a:t>
            </a:r>
            <a:r>
              <a:rPr lang="en-CA" sz="2000">
                <a:latin typeface="Arial" panose="020B0604020202020204" pitchFamily="34" charset="0"/>
                <a:cs typeface="Arial" panose="020B0604020202020204" pitchFamily="34" charset="0"/>
              </a:rPr>
              <a:t>on </a:t>
            </a:r>
            <a:r>
              <a:rPr lang="en-CA" sz="2000" smtClean="0">
                <a:latin typeface="Arial" panose="020B0604020202020204" pitchFamily="34" charset="0"/>
                <a:cs typeface="Arial" panose="020B0604020202020204" pitchFamily="34" charset="0"/>
              </a:rPr>
              <a:t>satellite</a:t>
            </a:r>
            <a:endParaRPr lang="en-CA" sz="20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CA" sz="2000" dirty="0">
                <a:latin typeface="Arial" panose="020B0604020202020204" pitchFamily="34" charset="0"/>
                <a:cs typeface="Arial" panose="020B0604020202020204" pitchFamily="34" charset="0"/>
              </a:rPr>
              <a:t>Company radio</a:t>
            </a:r>
          </a:p>
          <a:p>
            <a:endParaRPr lang="en-CA" sz="2000" dirty="0">
              <a:latin typeface="Arial" panose="020B0604020202020204" pitchFamily="34" charset="0"/>
              <a:cs typeface="Arial" panose="020B0604020202020204" pitchFamily="34" charset="0"/>
            </a:endParaRPr>
          </a:p>
        </p:txBody>
      </p:sp>
      <p:sp>
        <p:nvSpPr>
          <p:cNvPr id="3" name="TextBox 2"/>
          <p:cNvSpPr txBox="1"/>
          <p:nvPr/>
        </p:nvSpPr>
        <p:spPr>
          <a:xfrm>
            <a:off x="3203848" y="404664"/>
            <a:ext cx="2736304" cy="523220"/>
          </a:xfrm>
          <a:prstGeom prst="rect">
            <a:avLst/>
          </a:prstGeom>
          <a:noFill/>
        </p:spPr>
        <p:txBody>
          <a:bodyPr wrap="square" rtlCol="0">
            <a:spAutoFit/>
          </a:bodyPr>
          <a:lstStyle/>
          <a:p>
            <a:pPr algn="ctr"/>
            <a:r>
              <a:rPr lang="en-CA" sz="2800" dirty="0">
                <a:latin typeface="Arial" panose="020B0604020202020204" pitchFamily="34" charset="0"/>
                <a:cs typeface="Arial" panose="020B0604020202020204" pitchFamily="34" charset="0"/>
              </a:rPr>
              <a:t>Technology</a:t>
            </a:r>
          </a:p>
        </p:txBody>
      </p:sp>
    </p:spTree>
    <p:extLst>
      <p:ext uri="{BB962C8B-B14F-4D97-AF65-F5344CB8AC3E}">
        <p14:creationId xmlns:p14="http://schemas.microsoft.com/office/powerpoint/2010/main" val="12020856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416"/>
            <a:ext cx="8229600" cy="1224136"/>
          </a:xfrm>
        </p:spPr>
        <p:txBody>
          <a:bodyPr>
            <a:normAutofit/>
          </a:bodyPr>
          <a:lstStyle/>
          <a:p>
            <a:pPr algn="ctr"/>
            <a:r>
              <a:rPr lang="en-CA" sz="3200" b="1" dirty="0" err="1" smtClean="0">
                <a:latin typeface="Arial" panose="020B0604020202020204" pitchFamily="34" charset="0"/>
                <a:cs typeface="Arial" panose="020B0604020202020204" pitchFamily="34" charset="0"/>
              </a:rPr>
              <a:t>Holberg</a:t>
            </a:r>
            <a:endParaRPr lang="en-CA" sz="3200" b="1" dirty="0">
              <a:latin typeface="Arial" panose="020B0604020202020204" pitchFamily="34" charset="0"/>
              <a:cs typeface="Arial" panose="020B0604020202020204" pitchFamily="34" charset="0"/>
            </a:endParaRPr>
          </a:p>
        </p:txBody>
      </p:sp>
      <p:pic>
        <p:nvPicPr>
          <p:cNvPr id="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5575" y="809980"/>
            <a:ext cx="7556201" cy="5715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277725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491880" y="2929508"/>
            <a:ext cx="2160240" cy="571500"/>
          </a:xfrm>
          <a:prstGeom prst="rect">
            <a:avLst/>
          </a:prstGeom>
        </p:spPr>
        <p:txBody>
          <a:bodyPr lIns="84899" tIns="42449" rIns="84899" bIns="42449"/>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2800" dirty="0">
                <a:latin typeface="Arial" panose="020B0604020202020204" pitchFamily="34" charset="0"/>
                <a:cs typeface="Arial" panose="020B0604020202020204" pitchFamily="34" charset="0"/>
              </a:rPr>
              <a:t>Conclusion</a:t>
            </a:r>
          </a:p>
        </p:txBody>
      </p:sp>
    </p:spTree>
    <p:extLst>
      <p:ext uri="{BB962C8B-B14F-4D97-AF65-F5344CB8AC3E}">
        <p14:creationId xmlns:p14="http://schemas.microsoft.com/office/powerpoint/2010/main" val="403430712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7" name="Rectangle 5"/>
          <p:cNvSpPr>
            <a:spLocks noGrp="1" noChangeArrowheads="1"/>
          </p:cNvSpPr>
          <p:nvPr>
            <p:ph type="title"/>
          </p:nvPr>
        </p:nvSpPr>
        <p:spPr>
          <a:xfrm>
            <a:off x="1763688" y="476674"/>
            <a:ext cx="5328592" cy="549028"/>
          </a:xfrm>
        </p:spPr>
        <p:txBody>
          <a:bodyPr>
            <a:normAutofit/>
          </a:bodyPr>
          <a:lstStyle/>
          <a:p>
            <a:pPr algn="ctr" eaLnBrk="1" hangingPunct="1">
              <a:defRPr/>
            </a:pPr>
            <a:r>
              <a:rPr lang="en-US" altLang="en-US" sz="2800" b="1" dirty="0">
                <a:latin typeface="Arial" panose="020B0604020202020204" pitchFamily="34" charset="0"/>
                <a:cs typeface="Arial" panose="020B0604020202020204" pitchFamily="34" charset="0"/>
              </a:rPr>
              <a:t>Conclusion</a:t>
            </a:r>
          </a:p>
        </p:txBody>
      </p:sp>
      <p:sp>
        <p:nvSpPr>
          <p:cNvPr id="6" name="Title 1"/>
          <p:cNvSpPr txBox="1">
            <a:spLocks/>
          </p:cNvSpPr>
          <p:nvPr/>
        </p:nvSpPr>
        <p:spPr>
          <a:xfrm>
            <a:off x="456404" y="116633"/>
            <a:ext cx="8229600" cy="1143000"/>
          </a:xfrm>
          <a:prstGeom prst="rect">
            <a:avLst/>
          </a:prstGeom>
        </p:spPr>
        <p:txBody>
          <a:bodyPr lIns="84899" tIns="42449" rIns="84899" bIns="42449"/>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CA" sz="3300" dirty="0"/>
          </a:p>
        </p:txBody>
      </p:sp>
      <p:sp>
        <p:nvSpPr>
          <p:cNvPr id="2" name="Rectangle 1"/>
          <p:cNvSpPr/>
          <p:nvPr/>
        </p:nvSpPr>
        <p:spPr>
          <a:xfrm>
            <a:off x="1331641" y="1556795"/>
            <a:ext cx="6048672" cy="4348432"/>
          </a:xfrm>
          <a:prstGeom prst="rect">
            <a:avLst/>
          </a:prstGeom>
        </p:spPr>
        <p:txBody>
          <a:bodyPr wrap="square" lIns="84899" tIns="42449" rIns="84899" bIns="42449">
            <a:spAutoFit/>
          </a:bodyPr>
          <a:lstStyle/>
          <a:p>
            <a:pPr marL="265309" indent="-265309" algn="just">
              <a:spcAft>
                <a:spcPts val="557"/>
              </a:spcAft>
              <a:buFont typeface="Arial" panose="020B0604020202020204" pitchFamily="34" charset="0"/>
              <a:buChar char="•"/>
            </a:pPr>
            <a:r>
              <a:rPr lang="en-CA" sz="1800" dirty="0">
                <a:latin typeface="Arial" panose="020B0604020202020204" pitchFamily="34" charset="0"/>
                <a:cs typeface="Arial" panose="020B0604020202020204" pitchFamily="34" charset="0"/>
              </a:rPr>
              <a:t>CIS type events continue to plague the industry. </a:t>
            </a:r>
          </a:p>
          <a:p>
            <a:pPr algn="just">
              <a:spcAft>
                <a:spcPts val="557"/>
              </a:spcAft>
            </a:pPr>
            <a:endParaRPr lang="en-CA" sz="1800" dirty="0">
              <a:latin typeface="Arial" panose="020B0604020202020204" pitchFamily="34" charset="0"/>
              <a:cs typeface="Arial" panose="020B0604020202020204" pitchFamily="34" charset="0"/>
            </a:endParaRPr>
          </a:p>
          <a:p>
            <a:pPr marL="265309" indent="-265309" algn="just">
              <a:spcAft>
                <a:spcPts val="557"/>
              </a:spcAft>
              <a:buFont typeface="Arial" panose="020B0604020202020204" pitchFamily="34" charset="0"/>
              <a:buChar char="•"/>
            </a:pPr>
            <a:r>
              <a:rPr lang="en-CA" sz="1800" dirty="0">
                <a:latin typeface="Arial" panose="020B0604020202020204" pitchFamily="34" charset="0"/>
                <a:cs typeface="Arial" panose="020B0604020202020204" pitchFamily="34" charset="0"/>
              </a:rPr>
              <a:t>Unless appropriate action is taken it will continue. </a:t>
            </a:r>
          </a:p>
          <a:p>
            <a:pPr algn="just">
              <a:spcAft>
                <a:spcPts val="557"/>
              </a:spcAft>
            </a:pPr>
            <a:endParaRPr lang="en-CA" sz="1800" dirty="0">
              <a:latin typeface="Arial" panose="020B0604020202020204" pitchFamily="34" charset="0"/>
              <a:cs typeface="Arial" panose="020B0604020202020204" pitchFamily="34" charset="0"/>
            </a:endParaRPr>
          </a:p>
          <a:p>
            <a:pPr marL="265309" indent="-265309" algn="just">
              <a:lnSpc>
                <a:spcPct val="150000"/>
              </a:lnSpc>
              <a:buFont typeface="Arial" panose="020B0604020202020204" pitchFamily="34" charset="0"/>
              <a:buChar char="•"/>
            </a:pPr>
            <a:r>
              <a:rPr lang="en-CA" sz="1800" dirty="0">
                <a:latin typeface="Arial" panose="020B0604020202020204" pitchFamily="34" charset="0"/>
                <a:cs typeface="Arial" panose="020B0604020202020204" pitchFamily="34" charset="0"/>
              </a:rPr>
              <a:t>This will take a unified and comprehensive approach by all parties i.e. licensees, planners, professionals and contractors. </a:t>
            </a:r>
          </a:p>
          <a:p>
            <a:pPr algn="just">
              <a:spcAft>
                <a:spcPts val="557"/>
              </a:spcAft>
            </a:pPr>
            <a:endParaRPr lang="en-CA" sz="1800" dirty="0">
              <a:latin typeface="Arial" panose="020B0604020202020204" pitchFamily="34" charset="0"/>
              <a:cs typeface="Arial" panose="020B0604020202020204" pitchFamily="34" charset="0"/>
            </a:endParaRPr>
          </a:p>
          <a:p>
            <a:pPr marL="265309" indent="-265309" algn="just">
              <a:lnSpc>
                <a:spcPct val="150000"/>
              </a:lnSpc>
              <a:spcAft>
                <a:spcPts val="557"/>
              </a:spcAft>
              <a:buFont typeface="Arial" panose="020B0604020202020204" pitchFamily="34" charset="0"/>
              <a:buChar char="•"/>
            </a:pPr>
            <a:r>
              <a:rPr lang="en-CA" sz="1800" dirty="0">
                <a:latin typeface="Arial" panose="020B0604020202020204" pitchFamily="34" charset="0"/>
                <a:cs typeface="Arial" panose="020B0604020202020204" pitchFamily="34" charset="0"/>
              </a:rPr>
              <a:t>Based on your expertise and exposure, “you” and your team can impart immediate and lasting positive change…….. </a:t>
            </a:r>
          </a:p>
        </p:txBody>
      </p:sp>
    </p:spTree>
    <p:extLst>
      <p:ext uri="{BB962C8B-B14F-4D97-AF65-F5344CB8AC3E}">
        <p14:creationId xmlns:p14="http://schemas.microsoft.com/office/powerpoint/2010/main" val="378417682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9" name="Picture 9" descr="C:\Users\wendy.hamilton\Pictures\TZA Picture29.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99594" y="908722"/>
            <a:ext cx="7097895" cy="5328593"/>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56404" y="116633"/>
            <a:ext cx="8229600" cy="1143000"/>
          </a:xfrm>
          <a:prstGeom prst="rect">
            <a:avLst/>
          </a:prstGeom>
        </p:spPr>
        <p:txBody>
          <a:bodyPr lIns="84899" tIns="42449" rIns="84899" bIns="42449"/>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CA" sz="3300" dirty="0"/>
          </a:p>
        </p:txBody>
      </p:sp>
      <p:sp>
        <p:nvSpPr>
          <p:cNvPr id="3" name="TextBox 2"/>
          <p:cNvSpPr txBox="1"/>
          <p:nvPr/>
        </p:nvSpPr>
        <p:spPr>
          <a:xfrm>
            <a:off x="2915816" y="298870"/>
            <a:ext cx="3677448" cy="424281"/>
          </a:xfrm>
          <a:prstGeom prst="rect">
            <a:avLst/>
          </a:prstGeom>
          <a:noFill/>
        </p:spPr>
        <p:txBody>
          <a:bodyPr wrap="square" lIns="84899" tIns="42449" rIns="84899" bIns="42449" rtlCol="0">
            <a:spAutoFit/>
          </a:bodyPr>
          <a:lstStyle/>
          <a:p>
            <a:r>
              <a:rPr lang="en-CA" sz="2200" dirty="0">
                <a:latin typeface="Arial" panose="020B0604020202020204" pitchFamily="34" charset="0"/>
                <a:cs typeface="Arial" panose="020B0604020202020204" pitchFamily="34" charset="0"/>
              </a:rPr>
              <a:t>To avoid situations . . .</a:t>
            </a:r>
          </a:p>
        </p:txBody>
      </p:sp>
    </p:spTree>
    <p:extLst>
      <p:ext uri="{BB962C8B-B14F-4D97-AF65-F5344CB8AC3E}">
        <p14:creationId xmlns:p14="http://schemas.microsoft.com/office/powerpoint/2010/main" val="276887611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7" name="Rectangle 5"/>
          <p:cNvSpPr>
            <a:spLocks noGrp="1" noChangeArrowheads="1"/>
          </p:cNvSpPr>
          <p:nvPr>
            <p:ph type="title"/>
          </p:nvPr>
        </p:nvSpPr>
        <p:spPr>
          <a:xfrm>
            <a:off x="1976201" y="149412"/>
            <a:ext cx="5328592" cy="549028"/>
          </a:xfrm>
        </p:spPr>
        <p:txBody>
          <a:bodyPr>
            <a:normAutofit/>
          </a:bodyPr>
          <a:lstStyle/>
          <a:p>
            <a:pPr algn="ctr" eaLnBrk="1" hangingPunct="1">
              <a:defRPr/>
            </a:pPr>
            <a:r>
              <a:rPr lang="en-US" altLang="en-US" sz="2200" dirty="0">
                <a:latin typeface="Arial" panose="020B0604020202020204" pitchFamily="34" charset="0"/>
                <a:cs typeface="Arial" panose="020B0604020202020204" pitchFamily="34" charset="0"/>
              </a:rPr>
              <a:t>Which none of us want to witness</a:t>
            </a:r>
          </a:p>
        </p:txBody>
      </p:sp>
      <p:sp>
        <p:nvSpPr>
          <p:cNvPr id="6" name="Title 1"/>
          <p:cNvSpPr txBox="1">
            <a:spLocks/>
          </p:cNvSpPr>
          <p:nvPr/>
        </p:nvSpPr>
        <p:spPr>
          <a:xfrm>
            <a:off x="456404" y="116633"/>
            <a:ext cx="8229600" cy="1143000"/>
          </a:xfrm>
          <a:prstGeom prst="rect">
            <a:avLst/>
          </a:prstGeom>
        </p:spPr>
        <p:txBody>
          <a:bodyPr lIns="84899" tIns="42449" rIns="84899" bIns="42449"/>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CA" sz="33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2912" y="836714"/>
            <a:ext cx="5256584" cy="5661248"/>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14687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43808" y="260648"/>
            <a:ext cx="3210744" cy="360040"/>
          </a:xfrm>
        </p:spPr>
        <p:txBody>
          <a:bodyPr>
            <a:noAutofit/>
          </a:bodyPr>
          <a:lstStyle/>
          <a:p>
            <a:pPr algn="ctr"/>
            <a:r>
              <a:rPr lang="en-CA" sz="3200" dirty="0" err="1" smtClean="0">
                <a:latin typeface="Arial" panose="020B0604020202020204" pitchFamily="34" charset="0"/>
                <a:cs typeface="Arial" panose="020B0604020202020204" pitchFamily="34" charset="0"/>
              </a:rPr>
              <a:t>Holberg</a:t>
            </a:r>
            <a:endParaRPr lang="en-CA" sz="3200" dirty="0">
              <a:latin typeface="Arial" panose="020B0604020202020204" pitchFamily="34" charset="0"/>
              <a:cs typeface="Arial" panose="020B0604020202020204" pitchFamily="34" charset="0"/>
            </a:endParaRPr>
          </a:p>
        </p:txBody>
      </p:sp>
      <p:pic>
        <p:nvPicPr>
          <p:cNvPr id="7" name="Content Placeholder 6" descr="Craig debris on road.jpg"/>
          <p:cNvPicPr>
            <a:picLocks noGrp="1"/>
          </p:cNvPicPr>
          <p:nvPr>
            <p:ph type="pic" idx="1"/>
          </p:nvPr>
        </p:nvPicPr>
        <p:blipFill>
          <a:blip r:embed="rId3" cstate="print">
            <a:extLst>
              <a:ext uri="{28A0092B-C50C-407E-A947-70E740481C1C}">
                <a14:useLocalDpi xmlns:a14="http://schemas.microsoft.com/office/drawing/2010/main" val="0"/>
              </a:ext>
            </a:extLst>
          </a:blip>
          <a:srcRect/>
          <a:stretch>
            <a:fillRect/>
          </a:stretch>
        </p:blipFill>
        <p:spPr>
          <a:xfrm>
            <a:off x="683568" y="692696"/>
            <a:ext cx="7704856" cy="5832648"/>
          </a:xfrm>
          <a:prstGeom prst="rect">
            <a:avLst/>
          </a:prstGeom>
        </p:spPr>
      </p:pic>
    </p:spTree>
    <p:extLst>
      <p:ext uri="{BB962C8B-B14F-4D97-AF65-F5344CB8AC3E}">
        <p14:creationId xmlns:p14="http://schemas.microsoft.com/office/powerpoint/2010/main" val="1577861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19173" y="817681"/>
            <a:ext cx="4680520" cy="639725"/>
          </a:xfrm>
          <a:prstGeom prst="rect">
            <a:avLst/>
          </a:prstGeom>
          <a:noFill/>
        </p:spPr>
        <p:txBody>
          <a:bodyPr wrap="square" lIns="84899" tIns="42449" rIns="84899" bIns="42449" rtlCol="0">
            <a:spAutoFit/>
          </a:bodyPr>
          <a:lstStyle/>
          <a:p>
            <a:pPr algn="ctr"/>
            <a:r>
              <a:rPr lang="en-CA" sz="3600" b="1" dirty="0" smtClean="0">
                <a:latin typeface="Arial" panose="020B0604020202020204" pitchFamily="34" charset="0"/>
                <a:cs typeface="Arial" panose="020B0604020202020204" pitchFamily="34" charset="0"/>
              </a:rPr>
              <a:t>Case Study Review</a:t>
            </a:r>
            <a:endParaRPr lang="en-CA" sz="3600" b="1" dirty="0">
              <a:latin typeface="Arial" panose="020B0604020202020204" pitchFamily="34" charset="0"/>
              <a:cs typeface="Arial" panose="020B0604020202020204" pitchFamily="34" charset="0"/>
            </a:endParaRPr>
          </a:p>
        </p:txBody>
      </p:sp>
      <p:sp>
        <p:nvSpPr>
          <p:cNvPr id="2" name="TextBox 1"/>
          <p:cNvSpPr txBox="1"/>
          <p:nvPr/>
        </p:nvSpPr>
        <p:spPr>
          <a:xfrm>
            <a:off x="579013" y="2492896"/>
            <a:ext cx="7560840" cy="2246769"/>
          </a:xfrm>
          <a:prstGeom prst="rect">
            <a:avLst/>
          </a:prstGeom>
          <a:noFill/>
        </p:spPr>
        <p:txBody>
          <a:bodyPr wrap="square" rtlCol="0">
            <a:spAutoFit/>
          </a:bodyPr>
          <a:lstStyle/>
          <a:p>
            <a:pPr marL="457200" indent="-457200">
              <a:buFont typeface="Arial" panose="020B0604020202020204" pitchFamily="34" charset="0"/>
              <a:buChar char="•"/>
            </a:pPr>
            <a:r>
              <a:rPr lang="en-CA" sz="2800" b="1" dirty="0" smtClean="0"/>
              <a:t>Has your organization had similar incidents ? </a:t>
            </a:r>
          </a:p>
          <a:p>
            <a:endParaRPr lang="en-CA" sz="2800" b="1" dirty="0" smtClean="0"/>
          </a:p>
          <a:p>
            <a:pPr marL="457200" indent="-457200">
              <a:buFont typeface="Arial" panose="020B0604020202020204" pitchFamily="34" charset="0"/>
              <a:buChar char="•"/>
            </a:pPr>
            <a:r>
              <a:rPr lang="en-CA" sz="2800" b="1" dirty="0" smtClean="0"/>
              <a:t>What could have been done to prevent them? </a:t>
            </a:r>
          </a:p>
          <a:p>
            <a:endParaRPr lang="en-CA" sz="2800" b="1" dirty="0"/>
          </a:p>
          <a:p>
            <a:pPr marL="457200" indent="-457200">
              <a:buFont typeface="Arial" panose="020B0604020202020204" pitchFamily="34" charset="0"/>
              <a:buChar char="•"/>
            </a:pPr>
            <a:r>
              <a:rPr lang="en-CA" sz="2800" b="1" dirty="0" smtClean="0"/>
              <a:t>What is your professional role?</a:t>
            </a:r>
            <a:endParaRPr lang="en-CA" sz="2800" b="1" dirty="0"/>
          </a:p>
        </p:txBody>
      </p:sp>
    </p:spTree>
    <p:extLst>
      <p:ext uri="{BB962C8B-B14F-4D97-AF65-F5344CB8AC3E}">
        <p14:creationId xmlns:p14="http://schemas.microsoft.com/office/powerpoint/2010/main" val="3391405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411760" y="6003727"/>
            <a:ext cx="4392488" cy="639725"/>
          </a:xfrm>
          <a:prstGeom prst="rect">
            <a:avLst/>
          </a:prstGeom>
          <a:noFill/>
        </p:spPr>
        <p:txBody>
          <a:bodyPr wrap="square" lIns="84899" tIns="42449" rIns="84899" bIns="42449" rtlCol="0">
            <a:spAutoFit/>
          </a:bodyPr>
          <a:lstStyle/>
          <a:p>
            <a:pPr algn="ctr"/>
            <a:r>
              <a:rPr lang="en-CA" b="1" dirty="0" smtClean="0">
                <a:latin typeface="Arial" panose="020B0604020202020204" pitchFamily="34" charset="0"/>
                <a:cs typeface="Arial" panose="020B0604020202020204" pitchFamily="34" charset="0"/>
              </a:rPr>
              <a:t>Heads </a:t>
            </a:r>
            <a:r>
              <a:rPr lang="en-CA" b="1" dirty="0">
                <a:latin typeface="Arial" panose="020B0604020202020204" pitchFamily="34" charset="0"/>
                <a:cs typeface="Arial" panose="020B0604020202020204" pitchFamily="34" charset="0"/>
              </a:rPr>
              <a:t>u</a:t>
            </a:r>
            <a:r>
              <a:rPr lang="en-CA" b="1" dirty="0" smtClean="0">
                <a:latin typeface="Arial" panose="020B0604020202020204" pitchFamily="34" charset="0"/>
                <a:cs typeface="Arial" panose="020B0604020202020204" pitchFamily="34" charset="0"/>
              </a:rPr>
              <a:t>p and have a plan</a:t>
            </a:r>
          </a:p>
          <a:p>
            <a:pPr marL="265309" indent="-265309" algn="ctr">
              <a:buFont typeface="Arial" panose="020B0604020202020204" pitchFamily="34" charset="0"/>
              <a:buChar char="•"/>
            </a:pPr>
            <a:endParaRPr lang="en-CA" b="1" dirty="0">
              <a:latin typeface="Arial" panose="020B0604020202020204" pitchFamily="34" charset="0"/>
              <a:cs typeface="Arial" panose="020B0604020202020204" pitchFamily="34" charset="0"/>
            </a:endParaRPr>
          </a:p>
        </p:txBody>
      </p:sp>
      <p:sp>
        <p:nvSpPr>
          <p:cNvPr id="3" name="TextBox 2"/>
          <p:cNvSpPr txBox="1"/>
          <p:nvPr/>
        </p:nvSpPr>
        <p:spPr>
          <a:xfrm>
            <a:off x="1835696" y="254972"/>
            <a:ext cx="5112568" cy="578170"/>
          </a:xfrm>
          <a:prstGeom prst="rect">
            <a:avLst/>
          </a:prstGeom>
          <a:noFill/>
        </p:spPr>
        <p:txBody>
          <a:bodyPr wrap="square" lIns="84899" tIns="42449" rIns="84899" bIns="42449" rtlCol="0">
            <a:spAutoFit/>
          </a:bodyPr>
          <a:lstStyle/>
          <a:p>
            <a:pPr algn="ctr"/>
            <a:r>
              <a:rPr lang="en-CA" sz="3200" b="1" dirty="0" smtClean="0">
                <a:latin typeface="Arial" panose="020B0604020202020204" pitchFamily="34" charset="0"/>
                <a:cs typeface="Arial" panose="020B0604020202020204" pitchFamily="34" charset="0"/>
              </a:rPr>
              <a:t>General Safety</a:t>
            </a:r>
            <a:endParaRPr lang="en-CA" sz="3200" b="1" dirty="0">
              <a:latin typeface="Arial" panose="020B0604020202020204" pitchFamily="34" charset="0"/>
              <a:cs typeface="Arial" panose="020B0604020202020204" pitchFamily="34" charset="0"/>
            </a:endParaRPr>
          </a:p>
        </p:txBody>
      </p:sp>
      <p:sp>
        <p:nvSpPr>
          <p:cNvPr id="5" name="Subtitle 2"/>
          <p:cNvSpPr txBox="1">
            <a:spLocks/>
          </p:cNvSpPr>
          <p:nvPr/>
        </p:nvSpPr>
        <p:spPr>
          <a:xfrm>
            <a:off x="440482" y="1124744"/>
            <a:ext cx="7772400" cy="4357687"/>
          </a:xfrm>
          <a:prstGeom prst="rect">
            <a:avLst/>
          </a:prstGeom>
        </p:spPr>
        <p:txBody>
          <a:bodyPr>
            <a:normAutofit fontScale="77500" lnSpcReduction="20000"/>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461963" indent="-461963" eaLnBrk="0" fontAlgn="auto" hangingPunct="0">
              <a:lnSpc>
                <a:spcPct val="110000"/>
              </a:lnSpc>
              <a:spcBef>
                <a:spcPct val="20000"/>
              </a:spcBef>
              <a:spcAft>
                <a:spcPts val="0"/>
              </a:spcAft>
              <a:buClr>
                <a:schemeClr val="tx1"/>
              </a:buClr>
              <a:buSzPct val="75000"/>
              <a:buFont typeface="Arial" pitchFamily="34" charset="0"/>
              <a:buNone/>
              <a:defRPr/>
            </a:pPr>
            <a:r>
              <a:rPr lang="en-CA" sz="6500" b="1" i="1" kern="0" dirty="0">
                <a:latin typeface="+mn-lt"/>
                <a:cs typeface="+mn-cs"/>
              </a:rPr>
              <a:t>R</a:t>
            </a:r>
            <a:r>
              <a:rPr lang="en-CA" sz="2800" kern="0" dirty="0">
                <a:latin typeface="+mn-lt"/>
                <a:cs typeface="+mn-cs"/>
              </a:rPr>
              <a:t>ecognize the risk</a:t>
            </a:r>
          </a:p>
          <a:p>
            <a:pPr marL="461963" indent="-461963" eaLnBrk="0" fontAlgn="auto" hangingPunct="0">
              <a:lnSpc>
                <a:spcPct val="110000"/>
              </a:lnSpc>
              <a:spcBef>
                <a:spcPct val="20000"/>
              </a:spcBef>
              <a:spcAft>
                <a:spcPts val="0"/>
              </a:spcAft>
              <a:buClr>
                <a:schemeClr val="tx1"/>
              </a:buClr>
              <a:buSzPct val="75000"/>
              <a:buFont typeface="Arial" pitchFamily="34" charset="0"/>
              <a:buNone/>
              <a:defRPr/>
            </a:pPr>
            <a:r>
              <a:rPr lang="en-CA" sz="6500" b="1" i="1" kern="0" dirty="0">
                <a:latin typeface="+mn-lt"/>
                <a:cs typeface="+mn-cs"/>
              </a:rPr>
              <a:t>A</a:t>
            </a:r>
            <a:r>
              <a:rPr lang="en-CA" sz="2800" kern="0" dirty="0">
                <a:latin typeface="+mn-lt"/>
                <a:cs typeface="+mn-cs"/>
              </a:rPr>
              <a:t>ssess the situation – stop to think</a:t>
            </a:r>
          </a:p>
          <a:p>
            <a:pPr marL="461963" indent="-461963" eaLnBrk="0" fontAlgn="auto" hangingPunct="0">
              <a:lnSpc>
                <a:spcPct val="110000"/>
              </a:lnSpc>
              <a:spcBef>
                <a:spcPct val="20000"/>
              </a:spcBef>
              <a:spcAft>
                <a:spcPts val="0"/>
              </a:spcAft>
              <a:buClr>
                <a:schemeClr val="tx1"/>
              </a:buClr>
              <a:buSzPct val="75000"/>
              <a:buFont typeface="Arial" pitchFamily="34" charset="0"/>
              <a:buNone/>
              <a:defRPr/>
            </a:pPr>
            <a:r>
              <a:rPr lang="en-CA" sz="6500" b="1" i="1" kern="0" dirty="0">
                <a:latin typeface="+mn-lt"/>
                <a:cs typeface="+mn-cs"/>
              </a:rPr>
              <a:t>D</a:t>
            </a:r>
            <a:r>
              <a:rPr lang="en-CA" sz="2800" kern="0" dirty="0">
                <a:latin typeface="+mn-lt"/>
                <a:cs typeface="+mn-cs"/>
              </a:rPr>
              <a:t>evelop a safe solution</a:t>
            </a:r>
          </a:p>
          <a:p>
            <a:pPr marL="461963" indent="-461963" eaLnBrk="0" fontAlgn="auto" hangingPunct="0">
              <a:lnSpc>
                <a:spcPct val="110000"/>
              </a:lnSpc>
              <a:spcBef>
                <a:spcPct val="20000"/>
              </a:spcBef>
              <a:spcAft>
                <a:spcPts val="0"/>
              </a:spcAft>
              <a:buClr>
                <a:schemeClr val="tx1"/>
              </a:buClr>
              <a:buSzPct val="75000"/>
              <a:buFont typeface="Arial" pitchFamily="34" charset="0"/>
              <a:buNone/>
              <a:defRPr/>
            </a:pPr>
            <a:r>
              <a:rPr lang="en-CA" sz="6500" b="1" i="1" kern="0" dirty="0" smtClean="0">
                <a:latin typeface="+mn-lt"/>
                <a:cs typeface="+mn-cs"/>
              </a:rPr>
              <a:t>A</a:t>
            </a:r>
            <a:r>
              <a:rPr lang="en-CA" sz="2800" kern="0" dirty="0" smtClean="0">
                <a:latin typeface="+mn-lt"/>
                <a:cs typeface="+mn-cs"/>
              </a:rPr>
              <a:t>ct safely to </a:t>
            </a:r>
            <a:r>
              <a:rPr lang="en-CA" sz="2800" kern="0" dirty="0">
                <a:latin typeface="+mn-lt"/>
                <a:cs typeface="+mn-cs"/>
              </a:rPr>
              <a:t>fix the problem</a:t>
            </a:r>
          </a:p>
          <a:p>
            <a:pPr marL="461963" indent="-461963" eaLnBrk="0" fontAlgn="auto" hangingPunct="0">
              <a:lnSpc>
                <a:spcPct val="110000"/>
              </a:lnSpc>
              <a:spcBef>
                <a:spcPct val="20000"/>
              </a:spcBef>
              <a:spcAft>
                <a:spcPts val="0"/>
              </a:spcAft>
              <a:buClr>
                <a:schemeClr val="tx1"/>
              </a:buClr>
              <a:buSzPct val="75000"/>
              <a:buFont typeface="Arial" pitchFamily="34" charset="0"/>
              <a:buNone/>
              <a:defRPr/>
            </a:pPr>
            <a:r>
              <a:rPr lang="en-CA" sz="6500" b="1" i="1" kern="0" dirty="0">
                <a:latin typeface="+mn-lt"/>
                <a:cs typeface="+mn-cs"/>
              </a:rPr>
              <a:t>R</a:t>
            </a:r>
            <a:r>
              <a:rPr lang="en-CA" sz="2800" kern="0" dirty="0">
                <a:latin typeface="+mn-lt"/>
                <a:cs typeface="+mn-cs"/>
              </a:rPr>
              <a:t>eport and record the </a:t>
            </a:r>
            <a:r>
              <a:rPr lang="en-CA" sz="2800" b="1" i="1" kern="0" dirty="0">
                <a:solidFill>
                  <a:srgbClr val="FF0000"/>
                </a:solidFill>
                <a:latin typeface="+mn-lt"/>
                <a:cs typeface="+mn-cs"/>
              </a:rPr>
              <a:t>upset condition</a:t>
            </a:r>
          </a:p>
        </p:txBody>
      </p:sp>
      <p:pic>
        <p:nvPicPr>
          <p:cNvPr id="7" name="Picture 6" descr="C:\Users\Sarrazin\Desktop\RADAR webpage\Photos\stop_sig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2132856"/>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45723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54428" y="6331407"/>
            <a:ext cx="5141907" cy="362726"/>
          </a:xfrm>
          <a:prstGeom prst="rect">
            <a:avLst/>
          </a:prstGeom>
          <a:noFill/>
        </p:spPr>
        <p:txBody>
          <a:bodyPr wrap="square" lIns="84899" tIns="42449" rIns="84899" bIns="42449" rtlCol="0">
            <a:spAutoFit/>
          </a:bodyPr>
          <a:lstStyle/>
          <a:p>
            <a:r>
              <a:rPr lang="en-CA" b="1" dirty="0" smtClean="0">
                <a:latin typeface="Arial" panose="020B0604020202020204" pitchFamily="34" charset="0"/>
                <a:cs typeface="Arial" panose="020B0604020202020204" pitchFamily="34" charset="0"/>
              </a:rPr>
              <a:t>Consider your safety and that of others</a:t>
            </a:r>
            <a:endParaRPr lang="en-CA" b="1" dirty="0">
              <a:latin typeface="Arial" panose="020B0604020202020204" pitchFamily="34" charset="0"/>
              <a:cs typeface="Arial" panose="020B0604020202020204" pitchFamily="34" charset="0"/>
            </a:endParaRPr>
          </a:p>
        </p:txBody>
      </p:sp>
      <p:sp>
        <p:nvSpPr>
          <p:cNvPr id="5" name="Title 1"/>
          <p:cNvSpPr txBox="1">
            <a:spLocks/>
          </p:cNvSpPr>
          <p:nvPr/>
        </p:nvSpPr>
        <p:spPr>
          <a:xfrm>
            <a:off x="3244419" y="222248"/>
            <a:ext cx="3180225" cy="571500"/>
          </a:xfrm>
          <a:prstGeom prst="rect">
            <a:avLst/>
          </a:prstGeom>
        </p:spPr>
        <p:txBody>
          <a:bodyPr lIns="84899" tIns="42449" rIns="84899" bIns="42449"/>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3200" b="1" dirty="0" smtClean="0">
                <a:latin typeface="Arial" panose="020B0604020202020204" pitchFamily="34" charset="0"/>
                <a:cs typeface="Arial" panose="020B0604020202020204" pitchFamily="34" charset="0"/>
              </a:rPr>
              <a:t>General </a:t>
            </a:r>
            <a:r>
              <a:rPr lang="en-CA" sz="3200" b="1" dirty="0">
                <a:latin typeface="Arial" panose="020B0604020202020204" pitchFamily="34" charset="0"/>
                <a:cs typeface="Arial" panose="020B0604020202020204" pitchFamily="34" charset="0"/>
              </a:rPr>
              <a:t>Safety</a:t>
            </a:r>
          </a:p>
        </p:txBody>
      </p:sp>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81111" y="953139"/>
            <a:ext cx="6743750" cy="5078395"/>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3347864" y="5516122"/>
            <a:ext cx="2409248" cy="347337"/>
          </a:xfrm>
          <a:prstGeom prst="rect">
            <a:avLst/>
          </a:prstGeom>
          <a:solidFill>
            <a:schemeClr val="bg1"/>
          </a:solidFill>
        </p:spPr>
        <p:txBody>
          <a:bodyPr wrap="none" lIns="84899" tIns="42449" rIns="84899" bIns="42449" rtlCol="0">
            <a:spAutoFit/>
          </a:bodyPr>
          <a:lstStyle/>
          <a:p>
            <a:r>
              <a:rPr lang="en-CA" b="1" dirty="0" smtClean="0"/>
              <a:t>Rock Slide onto Mainline</a:t>
            </a:r>
            <a:endParaRPr lang="en-CA" b="1" dirty="0"/>
          </a:p>
        </p:txBody>
      </p:sp>
    </p:spTree>
    <p:extLst>
      <p:ext uri="{BB962C8B-B14F-4D97-AF65-F5344CB8AC3E}">
        <p14:creationId xmlns:p14="http://schemas.microsoft.com/office/powerpoint/2010/main" val="18218245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4473" y="6178007"/>
            <a:ext cx="3580115" cy="347337"/>
          </a:xfrm>
          <a:prstGeom prst="rect">
            <a:avLst/>
          </a:prstGeom>
          <a:noFill/>
        </p:spPr>
        <p:txBody>
          <a:bodyPr wrap="square" lIns="84899" tIns="42449" rIns="84899" bIns="42449" rtlCol="0">
            <a:spAutoFit/>
          </a:bodyPr>
          <a:lstStyle/>
          <a:p>
            <a:r>
              <a:rPr lang="en-CA" b="1" dirty="0" smtClean="0">
                <a:latin typeface="Arial" panose="020B0604020202020204" pitchFamily="34" charset="0"/>
                <a:cs typeface="Arial" panose="020B0604020202020204" pitchFamily="34" charset="0"/>
              </a:rPr>
              <a:t>Don’t create hazards for others</a:t>
            </a:r>
            <a:endParaRPr lang="en-CA" b="1" dirty="0">
              <a:latin typeface="Arial" panose="020B0604020202020204" pitchFamily="34" charset="0"/>
              <a:cs typeface="Arial" panose="020B0604020202020204" pitchFamily="34" charset="0"/>
            </a:endParaRPr>
          </a:p>
        </p:txBody>
      </p:sp>
      <p:sp>
        <p:nvSpPr>
          <p:cNvPr id="5" name="Title 1"/>
          <p:cNvSpPr txBox="1">
            <a:spLocks/>
          </p:cNvSpPr>
          <p:nvPr/>
        </p:nvSpPr>
        <p:spPr>
          <a:xfrm>
            <a:off x="3244419" y="222248"/>
            <a:ext cx="3180225" cy="571500"/>
          </a:xfrm>
          <a:prstGeom prst="rect">
            <a:avLst/>
          </a:prstGeom>
        </p:spPr>
        <p:txBody>
          <a:bodyPr lIns="84899" tIns="42449" rIns="84899" bIns="42449"/>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3200" b="1" dirty="0" smtClean="0">
                <a:latin typeface="Arial" panose="020B0604020202020204" pitchFamily="34" charset="0"/>
                <a:cs typeface="Arial" panose="020B0604020202020204" pitchFamily="34" charset="0"/>
              </a:rPr>
              <a:t>General </a:t>
            </a:r>
            <a:r>
              <a:rPr lang="en-CA" sz="3200" b="1" dirty="0">
                <a:latin typeface="Arial" panose="020B0604020202020204" pitchFamily="34" charset="0"/>
                <a:cs typeface="Arial" panose="020B0604020202020204" pitchFamily="34" charset="0"/>
              </a:rPr>
              <a:t>Safety</a:t>
            </a:r>
          </a:p>
        </p:txBody>
      </p:sp>
      <p:pic>
        <p:nvPicPr>
          <p:cNvPr id="1026" name="Picture 2" descr="C:\Users\dmeierhofer\AppData\Local\Microsoft\Windows\Temporary Internet Files\Content.Outlook\CIEOLEQZ\photo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268759"/>
            <a:ext cx="3580961" cy="477461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dmeierhofer\AppData\Local\Microsoft\Windows\Temporary Internet Files\Content.Outlook\CIEOLEQZ\IMG_028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1988840"/>
            <a:ext cx="4640064" cy="3480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1741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56" y="116632"/>
            <a:ext cx="9001000" cy="824391"/>
          </a:xfrm>
          <a:prstGeom prst="rect">
            <a:avLst/>
          </a:prstGeom>
          <a:noFill/>
        </p:spPr>
        <p:txBody>
          <a:bodyPr wrap="square" lIns="84899" tIns="42449" rIns="84899" bIns="42449" rtlCol="0">
            <a:spAutoFit/>
          </a:bodyPr>
          <a:lstStyle/>
          <a:p>
            <a:pPr algn="ctr"/>
            <a:r>
              <a:rPr lang="en-CA" sz="4800" dirty="0" smtClean="0">
                <a:latin typeface="Arial" panose="020B0604020202020204" pitchFamily="34" charset="0"/>
                <a:cs typeface="Arial" panose="020B0604020202020204" pitchFamily="34" charset="0"/>
              </a:rPr>
              <a:t>Introduction</a:t>
            </a:r>
            <a:endParaRPr lang="en-CA" sz="4800" dirty="0">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124744"/>
            <a:ext cx="8064896" cy="5523314"/>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799318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71400"/>
            <a:ext cx="8229600" cy="1008112"/>
          </a:xfrm>
        </p:spPr>
        <p:txBody>
          <a:bodyPr>
            <a:normAutofit/>
          </a:bodyPr>
          <a:lstStyle/>
          <a:p>
            <a:r>
              <a:rPr lang="en-CA" sz="3200" b="1" dirty="0" smtClean="0"/>
              <a:t>General Safety</a:t>
            </a:r>
            <a:endParaRPr lang="en-CA" sz="3200" b="1" dirty="0"/>
          </a:p>
        </p:txBody>
      </p:sp>
      <p:pic>
        <p:nvPicPr>
          <p:cNvPr id="3074" name="Picture 2" descr="Image result for Swiss Cheese safet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836712"/>
            <a:ext cx="7880830" cy="5293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7399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18898" y="312661"/>
            <a:ext cx="3034196" cy="578170"/>
          </a:xfrm>
          <a:prstGeom prst="rect">
            <a:avLst/>
          </a:prstGeom>
          <a:noFill/>
        </p:spPr>
        <p:txBody>
          <a:bodyPr wrap="square" lIns="84899" tIns="42449" rIns="84899" bIns="42449" rtlCol="0">
            <a:spAutoFit/>
          </a:bodyPr>
          <a:lstStyle/>
          <a:p>
            <a:r>
              <a:rPr lang="en-CA" sz="3200" b="1" dirty="0" smtClean="0">
                <a:latin typeface="Arial" panose="020B0604020202020204" pitchFamily="34" charset="0"/>
                <a:cs typeface="Arial" panose="020B0604020202020204" pitchFamily="34" charset="0"/>
              </a:rPr>
              <a:t>General Safety</a:t>
            </a:r>
            <a:endParaRPr lang="en-CA" sz="3200" b="1" dirty="0">
              <a:latin typeface="Arial" panose="020B0604020202020204" pitchFamily="34" charset="0"/>
              <a:cs typeface="Arial" panose="020B0604020202020204" pitchFamily="34" charset="0"/>
            </a:endParaRPr>
          </a:p>
        </p:txBody>
      </p:sp>
      <p:sp>
        <p:nvSpPr>
          <p:cNvPr id="2" name="TextBox 1"/>
          <p:cNvSpPr txBox="1"/>
          <p:nvPr/>
        </p:nvSpPr>
        <p:spPr>
          <a:xfrm>
            <a:off x="1423989" y="2708920"/>
            <a:ext cx="6834692" cy="2677656"/>
          </a:xfrm>
          <a:prstGeom prst="rect">
            <a:avLst/>
          </a:prstGeom>
          <a:noFill/>
        </p:spPr>
        <p:txBody>
          <a:bodyPr wrap="none" rtlCol="0">
            <a:spAutoFit/>
          </a:bodyPr>
          <a:lstStyle/>
          <a:p>
            <a:pPr marL="457200" indent="-457200">
              <a:buFont typeface="Arial" panose="020B0604020202020204" pitchFamily="34" charset="0"/>
              <a:buChar char="•"/>
            </a:pPr>
            <a:r>
              <a:rPr lang="en-CA" sz="2800" b="1" dirty="0" smtClean="0"/>
              <a:t>How well does your organization address </a:t>
            </a:r>
          </a:p>
          <a:p>
            <a:r>
              <a:rPr lang="en-CA" sz="2800" b="1" dirty="0"/>
              <a:t> </a:t>
            </a:r>
            <a:r>
              <a:rPr lang="en-CA" sz="2800" b="1" dirty="0" smtClean="0"/>
              <a:t>     personal safety issues ? </a:t>
            </a:r>
          </a:p>
          <a:p>
            <a:pPr marL="457200" indent="-457200">
              <a:buFont typeface="Arial" panose="020B0604020202020204" pitchFamily="34" charset="0"/>
              <a:buChar char="•"/>
            </a:pPr>
            <a:endParaRPr lang="en-CA" sz="2800" b="1" dirty="0" smtClean="0"/>
          </a:p>
          <a:p>
            <a:pPr marL="457200" indent="-457200">
              <a:buFont typeface="Arial" panose="020B0604020202020204" pitchFamily="34" charset="0"/>
              <a:buChar char="•"/>
            </a:pPr>
            <a:r>
              <a:rPr lang="en-CA" sz="2800" b="1" dirty="0" smtClean="0"/>
              <a:t>How could this be improved ? </a:t>
            </a:r>
          </a:p>
          <a:p>
            <a:pPr marL="457200" indent="-457200">
              <a:buFont typeface="Arial" panose="020B0604020202020204" pitchFamily="34" charset="0"/>
              <a:buChar char="•"/>
            </a:pPr>
            <a:endParaRPr lang="en-CA" sz="2800" b="1" dirty="0"/>
          </a:p>
          <a:p>
            <a:pPr marL="457200" indent="-457200">
              <a:buFont typeface="Arial" panose="020B0604020202020204" pitchFamily="34" charset="0"/>
              <a:buChar char="•"/>
            </a:pPr>
            <a:r>
              <a:rPr lang="en-CA" sz="2800" b="1" dirty="0" smtClean="0"/>
              <a:t>What is your role as a professional </a:t>
            </a:r>
            <a:r>
              <a:rPr lang="en-CA" sz="2800" dirty="0" smtClean="0"/>
              <a:t>?</a:t>
            </a:r>
            <a:endParaRPr lang="en-CA" sz="2800" dirty="0"/>
          </a:p>
        </p:txBody>
      </p:sp>
      <p:sp>
        <p:nvSpPr>
          <p:cNvPr id="4" name="TextBox 3"/>
          <p:cNvSpPr txBox="1"/>
          <p:nvPr/>
        </p:nvSpPr>
        <p:spPr>
          <a:xfrm>
            <a:off x="2785356" y="1415852"/>
            <a:ext cx="3501280" cy="461665"/>
          </a:xfrm>
          <a:prstGeom prst="rect">
            <a:avLst/>
          </a:prstGeom>
          <a:noFill/>
        </p:spPr>
        <p:txBody>
          <a:bodyPr wrap="none" rtlCol="0">
            <a:spAutoFit/>
          </a:bodyPr>
          <a:lstStyle/>
          <a:p>
            <a:pPr algn="ctr"/>
            <a:r>
              <a:rPr lang="en-CA" sz="2400" b="1" dirty="0" smtClean="0">
                <a:latin typeface="Arial" panose="020B0604020202020204" pitchFamily="34" charset="0"/>
                <a:cs typeface="Arial" panose="020B0604020202020204" pitchFamily="34" charset="0"/>
              </a:rPr>
              <a:t>Key Discussion Points</a:t>
            </a:r>
            <a:endParaRPr lang="en-CA"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25591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41193" y="188640"/>
            <a:ext cx="6763390" cy="830997"/>
          </a:xfrm>
          <a:prstGeom prst="rect">
            <a:avLst/>
          </a:prstGeom>
          <a:noFill/>
        </p:spPr>
        <p:txBody>
          <a:bodyPr wrap="none" rtlCol="0">
            <a:spAutoFit/>
          </a:bodyPr>
          <a:lstStyle/>
          <a:p>
            <a:pPr algn="ctr"/>
            <a:r>
              <a:rPr lang="en-CA" sz="4800" dirty="0" smtClean="0"/>
              <a:t> </a:t>
            </a:r>
            <a:r>
              <a:rPr lang="en-CA" sz="3200" b="1" dirty="0" smtClean="0">
                <a:latin typeface="Arial" panose="020B0604020202020204" pitchFamily="34" charset="0"/>
                <a:cs typeface="Arial" panose="020B0604020202020204" pitchFamily="34" charset="0"/>
              </a:rPr>
              <a:t>Regulations and Responsibilities</a:t>
            </a:r>
            <a:endParaRPr lang="en-CA" sz="3200" b="1" dirty="0">
              <a:latin typeface="Arial" panose="020B0604020202020204" pitchFamily="34" charset="0"/>
              <a:cs typeface="Arial" panose="020B0604020202020204" pitchFamily="34" charset="0"/>
            </a:endParaRPr>
          </a:p>
        </p:txBody>
      </p:sp>
      <p:sp>
        <p:nvSpPr>
          <p:cNvPr id="8" name="Subtitle 3"/>
          <p:cNvSpPr txBox="1">
            <a:spLocks/>
          </p:cNvSpPr>
          <p:nvPr/>
        </p:nvSpPr>
        <p:spPr>
          <a:xfrm>
            <a:off x="863588" y="1019636"/>
            <a:ext cx="7416824" cy="5838363"/>
          </a:xfrm>
          <a:prstGeom prst="rect">
            <a:avLst/>
          </a:prstGeom>
        </p:spPr>
        <p:txBody>
          <a:bodyPr vert="horz" lIns="84899" tIns="42449" rIns="84899" bIns="42449" rtlCol="0" anchor="ctr">
            <a:normAutofit lnSpcReduction="10000"/>
          </a:bodyPr>
          <a:lstStyle>
            <a:lvl1pPr marL="169798" indent="-169798" algn="l" defTabSz="848990" rtl="0" eaLnBrk="1" latinLnBrk="0" hangingPunct="1">
              <a:spcBef>
                <a:spcPct val="20000"/>
              </a:spcBef>
              <a:buClr>
                <a:schemeClr val="tx1">
                  <a:lumMod val="50000"/>
                  <a:lumOff val="50000"/>
                </a:schemeClr>
              </a:buClr>
              <a:buFont typeface="Wingdings" pitchFamily="2" charset="2"/>
              <a:buChar char="§"/>
              <a:defRPr sz="1700" kern="1200">
                <a:solidFill>
                  <a:schemeClr val="tx1">
                    <a:lumMod val="85000"/>
                  </a:schemeClr>
                </a:solidFill>
                <a:latin typeface="+mn-lt"/>
                <a:ea typeface="+mn-ea"/>
                <a:cs typeface="+mn-cs"/>
              </a:defRPr>
            </a:lvl1pPr>
            <a:lvl2pPr marL="382046" indent="-169798" algn="l" defTabSz="848990" rtl="0" eaLnBrk="1" latinLnBrk="0" hangingPunct="1">
              <a:spcBef>
                <a:spcPct val="20000"/>
              </a:spcBef>
              <a:buClr>
                <a:schemeClr val="tx1">
                  <a:lumMod val="50000"/>
                  <a:lumOff val="50000"/>
                </a:schemeClr>
              </a:buClr>
              <a:buFont typeface="Wingdings" pitchFamily="2" charset="2"/>
              <a:buChar char="§"/>
              <a:defRPr sz="1300" kern="1200">
                <a:solidFill>
                  <a:schemeClr val="tx1">
                    <a:lumMod val="85000"/>
                  </a:schemeClr>
                </a:solidFill>
                <a:latin typeface="+mn-lt"/>
                <a:ea typeface="+mn-ea"/>
                <a:cs typeface="+mn-cs"/>
              </a:defRPr>
            </a:lvl2pPr>
            <a:lvl3pPr marL="551844" indent="-169798" algn="l" defTabSz="848990" rtl="0" eaLnBrk="1" latinLnBrk="0" hangingPunct="1">
              <a:spcBef>
                <a:spcPct val="20000"/>
              </a:spcBef>
              <a:buClr>
                <a:schemeClr val="tx1">
                  <a:lumMod val="50000"/>
                  <a:lumOff val="50000"/>
                </a:schemeClr>
              </a:buClr>
              <a:buFont typeface="Wingdings" pitchFamily="2" charset="2"/>
              <a:buChar char="§"/>
              <a:defRPr sz="1300" kern="1200">
                <a:solidFill>
                  <a:schemeClr val="tx1">
                    <a:lumMod val="85000"/>
                  </a:schemeClr>
                </a:solidFill>
                <a:latin typeface="+mn-lt"/>
                <a:ea typeface="+mn-ea"/>
                <a:cs typeface="+mn-cs"/>
              </a:defRPr>
            </a:lvl3pPr>
            <a:lvl4pPr marL="721642" indent="-169798" algn="l" defTabSz="848990" rtl="0" eaLnBrk="1" latinLnBrk="0" hangingPunct="1">
              <a:spcBef>
                <a:spcPct val="20000"/>
              </a:spcBef>
              <a:buClr>
                <a:schemeClr val="tx1">
                  <a:lumMod val="50000"/>
                  <a:lumOff val="50000"/>
                </a:schemeClr>
              </a:buClr>
              <a:buFont typeface="Wingdings" pitchFamily="2" charset="2"/>
              <a:buChar char="§"/>
              <a:defRPr sz="1300" kern="1200">
                <a:solidFill>
                  <a:schemeClr val="tx1">
                    <a:lumMod val="85000"/>
                  </a:schemeClr>
                </a:solidFill>
                <a:latin typeface="+mn-lt"/>
                <a:ea typeface="+mn-ea"/>
                <a:cs typeface="+mn-cs"/>
              </a:defRPr>
            </a:lvl4pPr>
            <a:lvl5pPr marL="891440" indent="-169798" algn="l" defTabSz="848990" rtl="0" eaLnBrk="1" latinLnBrk="0" hangingPunct="1">
              <a:spcBef>
                <a:spcPct val="20000"/>
              </a:spcBef>
              <a:buClr>
                <a:schemeClr val="tx1">
                  <a:lumMod val="50000"/>
                  <a:lumOff val="50000"/>
                </a:schemeClr>
              </a:buClr>
              <a:buFont typeface="Wingdings" pitchFamily="2" charset="2"/>
              <a:buChar char="§"/>
              <a:defRPr sz="1300" kern="1200">
                <a:solidFill>
                  <a:schemeClr val="tx1">
                    <a:lumMod val="85000"/>
                  </a:schemeClr>
                </a:solidFill>
                <a:latin typeface="+mn-lt"/>
                <a:ea typeface="+mn-ea"/>
                <a:cs typeface="+mn-cs"/>
              </a:defRPr>
            </a:lvl5pPr>
            <a:lvl6pPr marL="1061239" indent="-169798" algn="l" defTabSz="848990" rtl="0" eaLnBrk="1" latinLnBrk="0" hangingPunct="1">
              <a:spcBef>
                <a:spcPts val="268"/>
              </a:spcBef>
              <a:buClr>
                <a:schemeClr val="tx1">
                  <a:lumMod val="50000"/>
                  <a:lumOff val="50000"/>
                </a:schemeClr>
              </a:buClr>
              <a:buFont typeface="Wingdings" pitchFamily="2" charset="2"/>
              <a:buChar char="§"/>
              <a:defRPr sz="1300" kern="1200" baseline="0">
                <a:solidFill>
                  <a:schemeClr val="tx1"/>
                </a:solidFill>
                <a:latin typeface="+mn-lt"/>
                <a:ea typeface="+mn-ea"/>
                <a:cs typeface="+mn-cs"/>
              </a:defRPr>
            </a:lvl6pPr>
            <a:lvl7pPr marL="1231037" indent="-169798" algn="l" defTabSz="848990" rtl="0" eaLnBrk="1" latinLnBrk="0" hangingPunct="1">
              <a:spcBef>
                <a:spcPts val="268"/>
              </a:spcBef>
              <a:buClr>
                <a:schemeClr val="tx1">
                  <a:lumMod val="50000"/>
                  <a:lumOff val="50000"/>
                </a:schemeClr>
              </a:buClr>
              <a:buFont typeface="Wingdings" pitchFamily="2" charset="2"/>
              <a:buChar char="§"/>
              <a:defRPr sz="1300" kern="1200" baseline="0">
                <a:solidFill>
                  <a:schemeClr val="tx1"/>
                </a:solidFill>
                <a:latin typeface="+mn-lt"/>
                <a:ea typeface="+mn-ea"/>
                <a:cs typeface="+mn-cs"/>
              </a:defRPr>
            </a:lvl7pPr>
            <a:lvl8pPr marL="1400834" indent="-169798" algn="l" defTabSz="848990" rtl="0" eaLnBrk="1" latinLnBrk="0" hangingPunct="1">
              <a:spcBef>
                <a:spcPts val="268"/>
              </a:spcBef>
              <a:buClr>
                <a:schemeClr val="tx1">
                  <a:lumMod val="50000"/>
                  <a:lumOff val="50000"/>
                </a:schemeClr>
              </a:buClr>
              <a:buFont typeface="Wingdings" pitchFamily="2" charset="2"/>
              <a:buChar char="§"/>
              <a:defRPr sz="1300" kern="1200" baseline="0">
                <a:solidFill>
                  <a:schemeClr val="tx1"/>
                </a:solidFill>
                <a:latin typeface="+mn-lt"/>
                <a:ea typeface="+mn-ea"/>
                <a:cs typeface="+mn-cs"/>
              </a:defRPr>
            </a:lvl8pPr>
            <a:lvl9pPr marL="1570633" indent="-169798" algn="l" defTabSz="848990" rtl="0" eaLnBrk="1" latinLnBrk="0" hangingPunct="1">
              <a:spcBef>
                <a:spcPts val="268"/>
              </a:spcBef>
              <a:buClr>
                <a:schemeClr val="tx1">
                  <a:lumMod val="50000"/>
                  <a:lumOff val="50000"/>
                </a:schemeClr>
              </a:buClr>
              <a:buFont typeface="Wingdings" pitchFamily="2" charset="2"/>
              <a:buChar char="§"/>
              <a:defRPr sz="1300" kern="1200" baseline="0">
                <a:solidFill>
                  <a:schemeClr val="tx1"/>
                </a:solidFill>
                <a:latin typeface="+mn-lt"/>
                <a:ea typeface="+mn-ea"/>
                <a:cs typeface="+mn-cs"/>
              </a:defRPr>
            </a:lvl9pPr>
          </a:lstStyle>
          <a:p>
            <a:pPr>
              <a:lnSpc>
                <a:spcPct val="150000"/>
              </a:lnSpc>
              <a:buClrTx/>
              <a:buFont typeface="Arial" panose="020B0604020202020204" pitchFamily="34" charset="0"/>
              <a:buChar char="•"/>
            </a:pPr>
            <a:r>
              <a:rPr lang="en-CA" sz="2000" b="1" dirty="0" smtClean="0">
                <a:solidFill>
                  <a:schemeClr val="tx1"/>
                </a:solidFill>
                <a:latin typeface="Arial" panose="020B0604020202020204" pitchFamily="34" charset="0"/>
                <a:cs typeface="Arial" panose="020B0604020202020204" pitchFamily="34" charset="0"/>
              </a:rPr>
              <a:t>WSBC Act Division 3 General Duties of Employer, Workers and Others</a:t>
            </a:r>
          </a:p>
          <a:p>
            <a:pPr marL="742950" lvl="1" indent="-285750">
              <a:lnSpc>
                <a:spcPct val="150000"/>
              </a:lnSpc>
              <a:buClrTx/>
              <a:buFont typeface="Arial" panose="020B0604020202020204" pitchFamily="34" charset="0"/>
              <a:buChar char="•"/>
            </a:pPr>
            <a:r>
              <a:rPr lang="en-CA" sz="2000" b="1" dirty="0" smtClean="0">
                <a:solidFill>
                  <a:schemeClr val="tx1"/>
                </a:solidFill>
                <a:latin typeface="Arial" panose="020B0604020202020204" pitchFamily="34" charset="0"/>
                <a:cs typeface="Arial" panose="020B0604020202020204" pitchFamily="34" charset="0"/>
              </a:rPr>
              <a:t>Employers/Workers/Supervisors/Multiple Employers/Owner etc.</a:t>
            </a:r>
          </a:p>
          <a:p>
            <a:pPr>
              <a:lnSpc>
                <a:spcPct val="150000"/>
              </a:lnSpc>
              <a:buClrTx/>
              <a:buFont typeface="Arial" panose="020B0604020202020204" pitchFamily="34" charset="0"/>
              <a:buChar char="•"/>
            </a:pPr>
            <a:r>
              <a:rPr lang="en-CA" sz="2000" b="1" dirty="0">
                <a:solidFill>
                  <a:schemeClr val="tx1"/>
                </a:solidFill>
                <a:latin typeface="Arial" panose="020B0604020202020204" pitchFamily="34" charset="0"/>
                <a:cs typeface="Arial" panose="020B0604020202020204" pitchFamily="34" charset="0"/>
              </a:rPr>
              <a:t>WSBC OHS Regulations Excavations (20.78-20.101)</a:t>
            </a:r>
          </a:p>
          <a:p>
            <a:pPr>
              <a:lnSpc>
                <a:spcPct val="150000"/>
              </a:lnSpc>
              <a:buClrTx/>
              <a:buFont typeface="Arial" panose="020B0604020202020204" pitchFamily="34" charset="0"/>
              <a:buChar char="•"/>
            </a:pPr>
            <a:r>
              <a:rPr lang="en-CA" sz="2000" b="1" dirty="0" smtClean="0">
                <a:solidFill>
                  <a:schemeClr val="tx1"/>
                </a:solidFill>
                <a:latin typeface="Arial" panose="020B0604020202020204" pitchFamily="34" charset="0"/>
                <a:cs typeface="Arial" panose="020B0604020202020204" pitchFamily="34" charset="0"/>
              </a:rPr>
              <a:t>WSBC </a:t>
            </a:r>
            <a:r>
              <a:rPr lang="en-CA" sz="2000" b="1" dirty="0">
                <a:solidFill>
                  <a:schemeClr val="tx1"/>
                </a:solidFill>
                <a:latin typeface="Arial" panose="020B0604020202020204" pitchFamily="34" charset="0"/>
                <a:cs typeface="Arial" panose="020B0604020202020204" pitchFamily="34" charset="0"/>
              </a:rPr>
              <a:t>OHS Regulations Planning and conducting a forestry operation (26.2)</a:t>
            </a:r>
          </a:p>
          <a:p>
            <a:pPr>
              <a:lnSpc>
                <a:spcPct val="150000"/>
              </a:lnSpc>
              <a:buClrTx/>
              <a:buFont typeface="Arial" panose="020B0604020202020204" pitchFamily="34" charset="0"/>
              <a:buChar char="•"/>
            </a:pPr>
            <a:r>
              <a:rPr lang="en-CA" sz="2000" b="1" dirty="0">
                <a:solidFill>
                  <a:schemeClr val="tx1"/>
                </a:solidFill>
                <a:latin typeface="Arial" panose="020B0604020202020204" pitchFamily="34" charset="0"/>
                <a:cs typeface="Arial" panose="020B0604020202020204" pitchFamily="34" charset="0"/>
              </a:rPr>
              <a:t>WSBC OHS Guidelines (G26.18) for Regulation Part 26 (26.18) Acceptable standards for landslide risk assessments </a:t>
            </a:r>
          </a:p>
          <a:p>
            <a:pPr>
              <a:lnSpc>
                <a:spcPct val="150000"/>
              </a:lnSpc>
              <a:buClrTx/>
              <a:buFont typeface="Arial" panose="020B0604020202020204" pitchFamily="34" charset="0"/>
              <a:buChar char="•"/>
            </a:pPr>
            <a:r>
              <a:rPr lang="en-CA" sz="2000" b="1" dirty="0">
                <a:solidFill>
                  <a:schemeClr val="tx1"/>
                </a:solidFill>
                <a:latin typeface="Arial" panose="020B0604020202020204" pitchFamily="34" charset="0"/>
                <a:cs typeface="Arial" panose="020B0604020202020204" pitchFamily="34" charset="0"/>
              </a:rPr>
              <a:t>WSBC OHS Regulation Part 26 (</a:t>
            </a:r>
            <a:r>
              <a:rPr lang="en-CA" sz="2000" b="1" dirty="0" smtClean="0">
                <a:solidFill>
                  <a:schemeClr val="tx1"/>
                </a:solidFill>
                <a:latin typeface="Arial" panose="020B0604020202020204" pitchFamily="34" charset="0"/>
                <a:cs typeface="Arial" panose="020B0604020202020204" pitchFamily="34" charset="0"/>
              </a:rPr>
              <a:t>26.80) Creating </a:t>
            </a:r>
            <a:r>
              <a:rPr lang="en-CA" sz="2000" b="1" dirty="0">
                <a:solidFill>
                  <a:schemeClr val="tx1"/>
                </a:solidFill>
                <a:latin typeface="Arial" panose="020B0604020202020204" pitchFamily="34" charset="0"/>
                <a:cs typeface="Arial" panose="020B0604020202020204" pitchFamily="34" charset="0"/>
              </a:rPr>
              <a:t>additional hazards</a:t>
            </a:r>
          </a:p>
          <a:p>
            <a:pPr marL="530702" indent="-285750">
              <a:buClrTx/>
              <a:buFont typeface="Arial" panose="020B0604020202020204" pitchFamily="34" charset="0"/>
              <a:buChar char="•"/>
            </a:pPr>
            <a:endParaRPr lang="en-CA" sz="1600" dirty="0" smtClean="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62102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49092" y="188878"/>
            <a:ext cx="6763390" cy="830997"/>
          </a:xfrm>
          <a:prstGeom prst="rect">
            <a:avLst/>
          </a:prstGeom>
          <a:noFill/>
        </p:spPr>
        <p:txBody>
          <a:bodyPr wrap="none" rtlCol="0">
            <a:spAutoFit/>
          </a:bodyPr>
          <a:lstStyle/>
          <a:p>
            <a:pPr algn="ctr"/>
            <a:r>
              <a:rPr lang="en-CA" sz="4800" dirty="0" smtClean="0"/>
              <a:t> </a:t>
            </a:r>
            <a:r>
              <a:rPr lang="en-CA" sz="3200" b="1" dirty="0" smtClean="0">
                <a:latin typeface="Arial" panose="020B0604020202020204" pitchFamily="34" charset="0"/>
                <a:cs typeface="Arial" panose="020B0604020202020204" pitchFamily="34" charset="0"/>
              </a:rPr>
              <a:t>Regulations and Responsibilities</a:t>
            </a:r>
            <a:endParaRPr lang="en-CA" sz="3200" b="1" dirty="0">
              <a:latin typeface="Arial" panose="020B0604020202020204" pitchFamily="34" charset="0"/>
              <a:cs typeface="Arial" panose="020B0604020202020204" pitchFamily="34" charset="0"/>
            </a:endParaRPr>
          </a:p>
        </p:txBody>
      </p:sp>
      <p:sp>
        <p:nvSpPr>
          <p:cNvPr id="8" name="Subtitle 3"/>
          <p:cNvSpPr txBox="1">
            <a:spLocks/>
          </p:cNvSpPr>
          <p:nvPr/>
        </p:nvSpPr>
        <p:spPr>
          <a:xfrm>
            <a:off x="714475" y="1019875"/>
            <a:ext cx="7416824" cy="3201213"/>
          </a:xfrm>
          <a:prstGeom prst="rect">
            <a:avLst/>
          </a:prstGeom>
        </p:spPr>
        <p:txBody>
          <a:bodyPr vert="horz" lIns="84899" tIns="42449" rIns="84899" bIns="42449" rtlCol="0" anchor="ctr">
            <a:normAutofit fontScale="92500"/>
          </a:bodyPr>
          <a:lstStyle>
            <a:lvl1pPr marL="169798" indent="-169798" algn="l" defTabSz="848990" rtl="0" eaLnBrk="1" latinLnBrk="0" hangingPunct="1">
              <a:spcBef>
                <a:spcPct val="20000"/>
              </a:spcBef>
              <a:buClr>
                <a:schemeClr val="tx1">
                  <a:lumMod val="50000"/>
                  <a:lumOff val="50000"/>
                </a:schemeClr>
              </a:buClr>
              <a:buFont typeface="Wingdings" pitchFamily="2" charset="2"/>
              <a:buChar char="§"/>
              <a:defRPr sz="1700" kern="1200">
                <a:solidFill>
                  <a:schemeClr val="tx1">
                    <a:lumMod val="85000"/>
                  </a:schemeClr>
                </a:solidFill>
                <a:latin typeface="+mn-lt"/>
                <a:ea typeface="+mn-ea"/>
                <a:cs typeface="+mn-cs"/>
              </a:defRPr>
            </a:lvl1pPr>
            <a:lvl2pPr marL="382046" indent="-169798" algn="l" defTabSz="848990" rtl="0" eaLnBrk="1" latinLnBrk="0" hangingPunct="1">
              <a:spcBef>
                <a:spcPct val="20000"/>
              </a:spcBef>
              <a:buClr>
                <a:schemeClr val="tx1">
                  <a:lumMod val="50000"/>
                  <a:lumOff val="50000"/>
                </a:schemeClr>
              </a:buClr>
              <a:buFont typeface="Wingdings" pitchFamily="2" charset="2"/>
              <a:buChar char="§"/>
              <a:defRPr sz="1300" kern="1200">
                <a:solidFill>
                  <a:schemeClr val="tx1">
                    <a:lumMod val="85000"/>
                  </a:schemeClr>
                </a:solidFill>
                <a:latin typeface="+mn-lt"/>
                <a:ea typeface="+mn-ea"/>
                <a:cs typeface="+mn-cs"/>
              </a:defRPr>
            </a:lvl2pPr>
            <a:lvl3pPr marL="551844" indent="-169798" algn="l" defTabSz="848990" rtl="0" eaLnBrk="1" latinLnBrk="0" hangingPunct="1">
              <a:spcBef>
                <a:spcPct val="20000"/>
              </a:spcBef>
              <a:buClr>
                <a:schemeClr val="tx1">
                  <a:lumMod val="50000"/>
                  <a:lumOff val="50000"/>
                </a:schemeClr>
              </a:buClr>
              <a:buFont typeface="Wingdings" pitchFamily="2" charset="2"/>
              <a:buChar char="§"/>
              <a:defRPr sz="1300" kern="1200">
                <a:solidFill>
                  <a:schemeClr val="tx1">
                    <a:lumMod val="85000"/>
                  </a:schemeClr>
                </a:solidFill>
                <a:latin typeface="+mn-lt"/>
                <a:ea typeface="+mn-ea"/>
                <a:cs typeface="+mn-cs"/>
              </a:defRPr>
            </a:lvl3pPr>
            <a:lvl4pPr marL="721642" indent="-169798" algn="l" defTabSz="848990" rtl="0" eaLnBrk="1" latinLnBrk="0" hangingPunct="1">
              <a:spcBef>
                <a:spcPct val="20000"/>
              </a:spcBef>
              <a:buClr>
                <a:schemeClr val="tx1">
                  <a:lumMod val="50000"/>
                  <a:lumOff val="50000"/>
                </a:schemeClr>
              </a:buClr>
              <a:buFont typeface="Wingdings" pitchFamily="2" charset="2"/>
              <a:buChar char="§"/>
              <a:defRPr sz="1300" kern="1200">
                <a:solidFill>
                  <a:schemeClr val="tx1">
                    <a:lumMod val="85000"/>
                  </a:schemeClr>
                </a:solidFill>
                <a:latin typeface="+mn-lt"/>
                <a:ea typeface="+mn-ea"/>
                <a:cs typeface="+mn-cs"/>
              </a:defRPr>
            </a:lvl4pPr>
            <a:lvl5pPr marL="891440" indent="-169798" algn="l" defTabSz="848990" rtl="0" eaLnBrk="1" latinLnBrk="0" hangingPunct="1">
              <a:spcBef>
                <a:spcPct val="20000"/>
              </a:spcBef>
              <a:buClr>
                <a:schemeClr val="tx1">
                  <a:lumMod val="50000"/>
                  <a:lumOff val="50000"/>
                </a:schemeClr>
              </a:buClr>
              <a:buFont typeface="Wingdings" pitchFamily="2" charset="2"/>
              <a:buChar char="§"/>
              <a:defRPr sz="1300" kern="1200">
                <a:solidFill>
                  <a:schemeClr val="tx1">
                    <a:lumMod val="85000"/>
                  </a:schemeClr>
                </a:solidFill>
                <a:latin typeface="+mn-lt"/>
                <a:ea typeface="+mn-ea"/>
                <a:cs typeface="+mn-cs"/>
              </a:defRPr>
            </a:lvl5pPr>
            <a:lvl6pPr marL="1061239" indent="-169798" algn="l" defTabSz="848990" rtl="0" eaLnBrk="1" latinLnBrk="0" hangingPunct="1">
              <a:spcBef>
                <a:spcPts val="268"/>
              </a:spcBef>
              <a:buClr>
                <a:schemeClr val="tx1">
                  <a:lumMod val="50000"/>
                  <a:lumOff val="50000"/>
                </a:schemeClr>
              </a:buClr>
              <a:buFont typeface="Wingdings" pitchFamily="2" charset="2"/>
              <a:buChar char="§"/>
              <a:defRPr sz="1300" kern="1200" baseline="0">
                <a:solidFill>
                  <a:schemeClr val="tx1"/>
                </a:solidFill>
                <a:latin typeface="+mn-lt"/>
                <a:ea typeface="+mn-ea"/>
                <a:cs typeface="+mn-cs"/>
              </a:defRPr>
            </a:lvl6pPr>
            <a:lvl7pPr marL="1231037" indent="-169798" algn="l" defTabSz="848990" rtl="0" eaLnBrk="1" latinLnBrk="0" hangingPunct="1">
              <a:spcBef>
                <a:spcPts val="268"/>
              </a:spcBef>
              <a:buClr>
                <a:schemeClr val="tx1">
                  <a:lumMod val="50000"/>
                  <a:lumOff val="50000"/>
                </a:schemeClr>
              </a:buClr>
              <a:buFont typeface="Wingdings" pitchFamily="2" charset="2"/>
              <a:buChar char="§"/>
              <a:defRPr sz="1300" kern="1200" baseline="0">
                <a:solidFill>
                  <a:schemeClr val="tx1"/>
                </a:solidFill>
                <a:latin typeface="+mn-lt"/>
                <a:ea typeface="+mn-ea"/>
                <a:cs typeface="+mn-cs"/>
              </a:defRPr>
            </a:lvl7pPr>
            <a:lvl8pPr marL="1400834" indent="-169798" algn="l" defTabSz="848990" rtl="0" eaLnBrk="1" latinLnBrk="0" hangingPunct="1">
              <a:spcBef>
                <a:spcPts val="268"/>
              </a:spcBef>
              <a:buClr>
                <a:schemeClr val="tx1">
                  <a:lumMod val="50000"/>
                  <a:lumOff val="50000"/>
                </a:schemeClr>
              </a:buClr>
              <a:buFont typeface="Wingdings" pitchFamily="2" charset="2"/>
              <a:buChar char="§"/>
              <a:defRPr sz="1300" kern="1200" baseline="0">
                <a:solidFill>
                  <a:schemeClr val="tx1"/>
                </a:solidFill>
                <a:latin typeface="+mn-lt"/>
                <a:ea typeface="+mn-ea"/>
                <a:cs typeface="+mn-cs"/>
              </a:defRPr>
            </a:lvl8pPr>
            <a:lvl9pPr marL="1570633" indent="-169798" algn="l" defTabSz="848990" rtl="0" eaLnBrk="1" latinLnBrk="0" hangingPunct="1">
              <a:spcBef>
                <a:spcPts val="268"/>
              </a:spcBef>
              <a:buClr>
                <a:schemeClr val="tx1">
                  <a:lumMod val="50000"/>
                  <a:lumOff val="50000"/>
                </a:schemeClr>
              </a:buClr>
              <a:buFont typeface="Wingdings" pitchFamily="2" charset="2"/>
              <a:buChar char="§"/>
              <a:defRPr sz="1300" kern="1200" baseline="0">
                <a:solidFill>
                  <a:schemeClr val="tx1"/>
                </a:solidFill>
                <a:latin typeface="+mn-lt"/>
                <a:ea typeface="+mn-ea"/>
                <a:cs typeface="+mn-cs"/>
              </a:defRPr>
            </a:lvl9pPr>
          </a:lstStyle>
          <a:p>
            <a:pPr marL="0" indent="0">
              <a:buClrTx/>
              <a:buNone/>
            </a:pPr>
            <a:endParaRPr lang="en-CA" sz="2000" dirty="0" smtClean="0">
              <a:solidFill>
                <a:schemeClr val="tx1"/>
              </a:solidFill>
              <a:latin typeface="Arial" panose="020B0604020202020204" pitchFamily="34" charset="0"/>
              <a:cs typeface="Arial" panose="020B0604020202020204" pitchFamily="34" charset="0"/>
            </a:endParaRPr>
          </a:p>
          <a:p>
            <a:pPr marL="285750" lvl="1" indent="-285750">
              <a:buClrTx/>
              <a:buFont typeface="Arial" panose="020B0604020202020204" pitchFamily="34" charset="0"/>
              <a:buChar char="•"/>
            </a:pPr>
            <a:r>
              <a:rPr lang="en-CA" sz="2200" b="1" dirty="0" smtClean="0">
                <a:solidFill>
                  <a:schemeClr val="tx1"/>
                </a:solidFill>
                <a:latin typeface="Arial" panose="020B0604020202020204" pitchFamily="34" charset="0"/>
                <a:cs typeface="Arial" panose="020B0604020202020204" pitchFamily="34" charset="0"/>
              </a:rPr>
              <a:t>Professional Practice (ABCFP/APEGBC JPB Guidelines) </a:t>
            </a:r>
          </a:p>
          <a:p>
            <a:pPr marL="733425" lvl="1" indent="-285750">
              <a:buClrTx/>
              <a:buFont typeface="Arial" panose="020B0604020202020204" pitchFamily="34" charset="0"/>
              <a:buChar char="•"/>
            </a:pPr>
            <a:r>
              <a:rPr lang="en-CA" sz="2200" b="1" dirty="0" smtClean="0">
                <a:solidFill>
                  <a:schemeClr val="tx1"/>
                </a:solidFill>
                <a:latin typeface="Arial" panose="020B0604020202020204" pitchFamily="34" charset="0"/>
                <a:cs typeface="Arial" panose="020B0604020202020204" pitchFamily="34" charset="0"/>
              </a:rPr>
              <a:t>	Management of Terrain Stability in the Forest Sector</a:t>
            </a:r>
          </a:p>
          <a:p>
            <a:pPr marL="736600" lvl="1" indent="-285750">
              <a:buClrTx/>
              <a:buFont typeface="Arial" panose="020B0604020202020204" pitchFamily="34" charset="0"/>
              <a:buChar char="•"/>
            </a:pPr>
            <a:r>
              <a:rPr lang="en-CA" sz="2200" b="1" dirty="0" smtClean="0">
                <a:solidFill>
                  <a:schemeClr val="tx1"/>
                </a:solidFill>
                <a:latin typeface="Arial" panose="020B0604020202020204" pitchFamily="34" charset="0"/>
                <a:cs typeface="Arial" panose="020B0604020202020204" pitchFamily="34" charset="0"/>
              </a:rPr>
              <a:t>Professional Services in the Forest Sector – Forest Roads</a:t>
            </a:r>
          </a:p>
          <a:p>
            <a:pPr marL="736600" lvl="1" indent="-285750">
              <a:buClrTx/>
              <a:buFont typeface="Arial" panose="020B0604020202020204" pitchFamily="34" charset="0"/>
              <a:buChar char="•"/>
            </a:pPr>
            <a:r>
              <a:rPr lang="en-CA" sz="2200" b="1" dirty="0" smtClean="0">
                <a:solidFill>
                  <a:schemeClr val="tx1"/>
                </a:solidFill>
                <a:latin typeface="Arial" panose="020B0604020202020204" pitchFamily="34" charset="0"/>
                <a:cs typeface="Arial" panose="020B0604020202020204" pitchFamily="34" charset="0"/>
              </a:rPr>
              <a:t>Professional Services in the Forest Sector – Crossings</a:t>
            </a:r>
          </a:p>
          <a:p>
            <a:pPr marL="736600" lvl="1" indent="-285750">
              <a:buClrTx/>
              <a:buFont typeface="Arial" panose="020B0604020202020204" pitchFamily="34" charset="0"/>
              <a:buChar char="•"/>
            </a:pPr>
            <a:r>
              <a:rPr lang="en-CA" sz="2200" b="1" dirty="0" smtClean="0">
                <a:solidFill>
                  <a:schemeClr val="tx1"/>
                </a:solidFill>
                <a:latin typeface="Arial" panose="020B0604020202020204" pitchFamily="34" charset="0"/>
                <a:cs typeface="Arial" panose="020B0604020202020204" pitchFamily="34" charset="0"/>
              </a:rPr>
              <a:t>Professional Services in the Forest Sector – Terrain Stability Assessments.</a:t>
            </a:r>
            <a:endParaRPr lang="en-CA" sz="2200" b="1" dirty="0">
              <a:solidFill>
                <a:schemeClr val="tx1"/>
              </a:solidFill>
              <a:latin typeface="Arial" panose="020B0604020202020204" pitchFamily="34" charset="0"/>
              <a:cs typeface="Arial" panose="020B0604020202020204" pitchFamily="34" charset="0"/>
            </a:endParaRPr>
          </a:p>
        </p:txBody>
      </p:sp>
      <p:pic>
        <p:nvPicPr>
          <p:cNvPr id="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4880735"/>
            <a:ext cx="1016268" cy="1306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9549" y="4811275"/>
            <a:ext cx="1028032" cy="1331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5655" y="4869160"/>
            <a:ext cx="993179" cy="1273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8875" y="4925469"/>
            <a:ext cx="923741" cy="1217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33874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43720" y="980728"/>
            <a:ext cx="3892412" cy="707886"/>
          </a:xfrm>
          <a:prstGeom prst="rect">
            <a:avLst/>
          </a:prstGeom>
          <a:noFill/>
        </p:spPr>
        <p:txBody>
          <a:bodyPr wrap="none" rtlCol="0">
            <a:spAutoFit/>
          </a:bodyPr>
          <a:lstStyle/>
          <a:p>
            <a:pPr algn="ctr"/>
            <a:r>
              <a:rPr lang="en-CA" sz="4000" dirty="0" smtClean="0">
                <a:latin typeface="Arial" panose="020B0604020202020204" pitchFamily="34" charset="0"/>
                <a:cs typeface="Arial" panose="020B0604020202020204" pitchFamily="34" charset="0"/>
              </a:rPr>
              <a:t> Communication</a:t>
            </a:r>
            <a:endParaRPr lang="en-CA" sz="4000" dirty="0">
              <a:latin typeface="Arial" panose="020B0604020202020204" pitchFamily="34" charset="0"/>
              <a:cs typeface="Arial" panose="020B0604020202020204" pitchFamily="34" charset="0"/>
            </a:endParaRPr>
          </a:p>
        </p:txBody>
      </p:sp>
      <p:pic>
        <p:nvPicPr>
          <p:cNvPr id="1026" name="Picture 2" descr="Image result for communi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454" y="1988840"/>
            <a:ext cx="6789725" cy="4073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9759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1628800"/>
            <a:ext cx="7128792" cy="5909310"/>
          </a:xfrm>
          <a:prstGeom prst="rect">
            <a:avLst/>
          </a:prstGeom>
        </p:spPr>
        <p:txBody>
          <a:bodyPr wrap="square">
            <a:spAutoFit/>
          </a:bodyPr>
          <a:lstStyle/>
          <a:p>
            <a:pPr marL="457200" indent="-457200">
              <a:lnSpc>
                <a:spcPct val="150000"/>
              </a:lnSpc>
              <a:buFont typeface="Arial" panose="020B0604020202020204" pitchFamily="34" charset="0"/>
              <a:buChar char="•"/>
            </a:pPr>
            <a:r>
              <a:rPr lang="en-CA" sz="2800" b="1" dirty="0" smtClean="0"/>
              <a:t>Two-way process </a:t>
            </a:r>
            <a:r>
              <a:rPr lang="en-CA" sz="2800" dirty="0" smtClean="0"/>
              <a:t>of reaching </a:t>
            </a:r>
            <a:r>
              <a:rPr lang="en-CA" sz="2800" b="1" dirty="0" smtClean="0"/>
              <a:t>mutual understanding</a:t>
            </a:r>
            <a:r>
              <a:rPr lang="en-CA" sz="2800" dirty="0" smtClean="0"/>
              <a:t> </a:t>
            </a:r>
          </a:p>
          <a:p>
            <a:pPr marL="457200" indent="-457200">
              <a:lnSpc>
                <a:spcPct val="150000"/>
              </a:lnSpc>
              <a:buFont typeface="Arial" panose="020B0604020202020204" pitchFamily="34" charset="0"/>
              <a:buChar char="•"/>
            </a:pPr>
            <a:r>
              <a:rPr lang="en-CA" sz="2800" dirty="0" smtClean="0"/>
              <a:t>exchange of </a:t>
            </a:r>
            <a:r>
              <a:rPr lang="en-CA" sz="2800" b="1" dirty="0" smtClean="0"/>
              <a:t>information, news, ideas and feelings</a:t>
            </a:r>
            <a:r>
              <a:rPr lang="en-CA" sz="2800" dirty="0" smtClean="0"/>
              <a:t> </a:t>
            </a:r>
            <a:endParaRPr lang="en-CA" sz="2800" dirty="0"/>
          </a:p>
          <a:p>
            <a:pPr marL="457200" indent="-457200">
              <a:lnSpc>
                <a:spcPct val="150000"/>
              </a:lnSpc>
              <a:buFont typeface="Arial" panose="020B0604020202020204" pitchFamily="34" charset="0"/>
              <a:buChar char="•"/>
            </a:pPr>
            <a:r>
              <a:rPr lang="en-CA" sz="2800" dirty="0" smtClean="0"/>
              <a:t>An organization </a:t>
            </a:r>
            <a:r>
              <a:rPr lang="en-CA" sz="2800" b="1" dirty="0" smtClean="0"/>
              <a:t>cannot operate </a:t>
            </a:r>
            <a:r>
              <a:rPr lang="en-CA" sz="2800" dirty="0" smtClean="0"/>
              <a:t>without communication between levels, departments, and employees.</a:t>
            </a:r>
          </a:p>
          <a:p>
            <a:pPr marL="457200" indent="-457200">
              <a:lnSpc>
                <a:spcPct val="150000"/>
              </a:lnSpc>
              <a:buFont typeface="Arial" panose="020B0604020202020204" pitchFamily="34" charset="0"/>
              <a:buChar char="•"/>
            </a:pPr>
            <a:endParaRPr lang="en-CA" sz="2800" dirty="0"/>
          </a:p>
          <a:p>
            <a:pPr marL="457200" indent="-457200">
              <a:lnSpc>
                <a:spcPct val="150000"/>
              </a:lnSpc>
              <a:buFont typeface="Arial" panose="020B0604020202020204" pitchFamily="34" charset="0"/>
              <a:buChar char="•"/>
            </a:pPr>
            <a:endParaRPr lang="en-CA" sz="2800" dirty="0"/>
          </a:p>
        </p:txBody>
      </p:sp>
      <p:sp>
        <p:nvSpPr>
          <p:cNvPr id="3" name="TextBox 2"/>
          <p:cNvSpPr txBox="1"/>
          <p:nvPr/>
        </p:nvSpPr>
        <p:spPr>
          <a:xfrm>
            <a:off x="2411760" y="836712"/>
            <a:ext cx="4734272" cy="584775"/>
          </a:xfrm>
          <a:prstGeom prst="rect">
            <a:avLst/>
          </a:prstGeom>
          <a:noFill/>
        </p:spPr>
        <p:txBody>
          <a:bodyPr wrap="square" rtlCol="0">
            <a:spAutoFit/>
          </a:bodyPr>
          <a:lstStyle/>
          <a:p>
            <a:r>
              <a:rPr lang="en-CA" sz="3200" b="1" dirty="0" smtClean="0"/>
              <a:t>What is communication?</a:t>
            </a:r>
            <a:endParaRPr lang="en-CA" sz="3200" b="1" dirty="0"/>
          </a:p>
        </p:txBody>
      </p:sp>
    </p:spTree>
    <p:extLst>
      <p:ext uri="{BB962C8B-B14F-4D97-AF65-F5344CB8AC3E}">
        <p14:creationId xmlns:p14="http://schemas.microsoft.com/office/powerpoint/2010/main" val="10037998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339752" y="260648"/>
            <a:ext cx="9144000" cy="503238"/>
          </a:xfrm>
        </p:spPr>
        <p:txBody>
          <a:bodyPr>
            <a:noAutofit/>
          </a:bodyPr>
          <a:lstStyle/>
          <a:p>
            <a:pPr algn="ctr"/>
            <a:r>
              <a:rPr lang="en-CA" sz="2800" dirty="0" smtClean="0">
                <a:latin typeface="Arial" panose="020B0604020202020204" pitchFamily="34" charset="0"/>
                <a:cs typeface="Arial" panose="020B0604020202020204" pitchFamily="34" charset="0"/>
              </a:rPr>
              <a:t>Communication</a:t>
            </a:r>
            <a:endParaRPr lang="en-CA" sz="2800" dirty="0">
              <a:latin typeface="Arial" panose="020B0604020202020204" pitchFamily="34" charset="0"/>
              <a:cs typeface="Arial" panose="020B0604020202020204" pitchFamily="34" charset="0"/>
            </a:endParaRPr>
          </a:p>
        </p:txBody>
      </p:sp>
      <p:sp>
        <p:nvSpPr>
          <p:cNvPr id="3" name="Subtitle 2"/>
          <p:cNvSpPr>
            <a:spLocks noGrp="1"/>
          </p:cNvSpPr>
          <p:nvPr>
            <p:ph type="subTitle" idx="4294967295"/>
          </p:nvPr>
        </p:nvSpPr>
        <p:spPr>
          <a:xfrm>
            <a:off x="5292080" y="980728"/>
            <a:ext cx="3240360" cy="2016125"/>
          </a:xfrm>
        </p:spPr>
        <p:txBody>
          <a:bodyPr>
            <a:normAutofit/>
          </a:bodyPr>
          <a:lstStyle/>
          <a:p>
            <a:pPr>
              <a:buClrTx/>
              <a:buFont typeface="Arial" panose="020B0604020202020204" pitchFamily="34" charset="0"/>
              <a:buChar char="•"/>
            </a:pPr>
            <a:r>
              <a:rPr lang="en-CA" sz="1800" b="1" dirty="0" smtClean="0">
                <a:latin typeface="Arial" panose="020B0604020202020204" pitchFamily="34" charset="0"/>
                <a:cs typeface="Arial" panose="020B0604020202020204" pitchFamily="34" charset="0"/>
              </a:rPr>
              <a:t>Pre-work meetings</a:t>
            </a:r>
          </a:p>
          <a:p>
            <a:pPr>
              <a:buClrTx/>
              <a:buFont typeface="Arial" panose="020B0604020202020204" pitchFamily="34" charset="0"/>
              <a:buChar char="•"/>
            </a:pPr>
            <a:r>
              <a:rPr lang="en-CA" sz="1800" b="1" dirty="0" smtClean="0">
                <a:latin typeface="Arial" panose="020B0604020202020204" pitchFamily="34" charset="0"/>
                <a:cs typeface="Arial" panose="020B0604020202020204" pitchFamily="34" charset="0"/>
              </a:rPr>
              <a:t>Daily safety briefings</a:t>
            </a:r>
          </a:p>
          <a:p>
            <a:pPr>
              <a:buClrTx/>
              <a:buFont typeface="Arial" panose="020B0604020202020204" pitchFamily="34" charset="0"/>
              <a:buChar char="•"/>
            </a:pPr>
            <a:r>
              <a:rPr lang="en-CA" sz="1800" b="1" dirty="0" smtClean="0">
                <a:latin typeface="Arial" panose="020B0604020202020204" pitchFamily="34" charset="0"/>
                <a:cs typeface="Arial" panose="020B0604020202020204" pitchFamily="34" charset="0"/>
              </a:rPr>
              <a:t>Planning meetings</a:t>
            </a:r>
          </a:p>
          <a:p>
            <a:pPr>
              <a:buClrTx/>
              <a:buFont typeface="Arial" panose="020B0604020202020204" pitchFamily="34" charset="0"/>
              <a:buChar char="•"/>
            </a:pPr>
            <a:r>
              <a:rPr lang="en-CA" sz="1800" b="1" dirty="0" smtClean="0">
                <a:latin typeface="Arial" panose="020B0604020202020204" pitchFamily="34" charset="0"/>
                <a:cs typeface="Arial" panose="020B0604020202020204" pitchFamily="34" charset="0"/>
              </a:rPr>
              <a:t>During and after operations</a:t>
            </a:r>
          </a:p>
          <a:p>
            <a:pPr>
              <a:buClrTx/>
              <a:buFont typeface="Arial" panose="020B0604020202020204" pitchFamily="34" charset="0"/>
              <a:buChar char="•"/>
            </a:pPr>
            <a:r>
              <a:rPr lang="en-CA" sz="1800" b="1" dirty="0" smtClean="0">
                <a:latin typeface="Arial" panose="020B0604020202020204" pitchFamily="34" charset="0"/>
                <a:cs typeface="Arial" panose="020B0604020202020204" pitchFamily="34" charset="0"/>
              </a:rPr>
              <a:t>All day, every day</a:t>
            </a:r>
          </a:p>
          <a:p>
            <a:pPr marL="457200" indent="-457200">
              <a:buFont typeface="Arial" panose="020B0604020202020204" pitchFamily="34" charset="0"/>
              <a:buChar char="•"/>
            </a:pPr>
            <a:endParaRPr lang="en-CA" dirty="0" smtClean="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313060"/>
            <a:ext cx="3574396" cy="2987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3313060"/>
            <a:ext cx="4248472" cy="2987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Image result for excavator hand signal">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34634"/>
            <a:ext cx="4248472" cy="3078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2104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15888"/>
            <a:ext cx="9144000" cy="792162"/>
          </a:xfrm>
        </p:spPr>
        <p:txBody>
          <a:bodyPr>
            <a:normAutofit/>
          </a:bodyPr>
          <a:lstStyle/>
          <a:p>
            <a:pPr algn="ctr"/>
            <a:r>
              <a:rPr lang="en-CA" sz="2800" dirty="0" smtClean="0">
                <a:latin typeface="Arial" panose="020B0604020202020204" pitchFamily="34" charset="0"/>
                <a:cs typeface="Arial" panose="020B0604020202020204" pitchFamily="34" charset="0"/>
              </a:rPr>
              <a:t>Communication</a:t>
            </a:r>
            <a:endParaRPr lang="en-CA" sz="2800" dirty="0">
              <a:latin typeface="Arial" panose="020B0604020202020204" pitchFamily="34" charset="0"/>
              <a:cs typeface="Arial" panose="020B0604020202020204" pitchFamily="34" charset="0"/>
            </a:endParaRPr>
          </a:p>
        </p:txBody>
      </p:sp>
      <p:sp>
        <p:nvSpPr>
          <p:cNvPr id="3" name="Subtitle 2"/>
          <p:cNvSpPr>
            <a:spLocks noGrp="1"/>
          </p:cNvSpPr>
          <p:nvPr>
            <p:ph type="subTitle" idx="4294967295"/>
          </p:nvPr>
        </p:nvSpPr>
        <p:spPr>
          <a:xfrm>
            <a:off x="3347864" y="1412776"/>
            <a:ext cx="4320480" cy="3505969"/>
          </a:xfrm>
        </p:spPr>
        <p:txBody>
          <a:bodyPr>
            <a:normAutofit/>
          </a:bodyPr>
          <a:lstStyle/>
          <a:p>
            <a:pPr marL="0" indent="0">
              <a:buClrTx/>
              <a:buNone/>
            </a:pPr>
            <a:r>
              <a:rPr lang="en-CA" sz="2800" dirty="0" smtClean="0">
                <a:latin typeface="Arial" panose="020B0604020202020204" pitchFamily="34" charset="0"/>
                <a:cs typeface="Arial" panose="020B0604020202020204" pitchFamily="34" charset="0"/>
              </a:rPr>
              <a:t>Must </a:t>
            </a:r>
            <a:r>
              <a:rPr lang="en-CA" sz="2800" dirty="0">
                <a:latin typeface="Arial" panose="020B0604020202020204" pitchFamily="34" charset="0"/>
                <a:cs typeface="Arial" panose="020B0604020202020204" pitchFamily="34" charset="0"/>
              </a:rPr>
              <a:t>be </a:t>
            </a:r>
            <a:r>
              <a:rPr lang="en-CA" sz="2800" dirty="0" smtClean="0">
                <a:latin typeface="Arial" panose="020B0604020202020204" pitchFamily="34" charset="0"/>
                <a:cs typeface="Arial" panose="020B0604020202020204" pitchFamily="34" charset="0"/>
              </a:rPr>
              <a:t>:</a:t>
            </a:r>
          </a:p>
          <a:p>
            <a:pPr marL="0" indent="0">
              <a:buClrTx/>
              <a:buNone/>
            </a:pPr>
            <a:endParaRPr lang="en-CA" sz="2800" dirty="0" smtClean="0">
              <a:solidFill>
                <a:schemeClr val="tx1"/>
              </a:solidFill>
              <a:latin typeface="Arial" panose="020B0604020202020204" pitchFamily="34" charset="0"/>
              <a:cs typeface="Arial" panose="020B0604020202020204" pitchFamily="34" charset="0"/>
            </a:endParaRPr>
          </a:p>
          <a:p>
            <a:pPr>
              <a:buClrTx/>
              <a:buFont typeface="Arial" panose="020B0604020202020204" pitchFamily="34" charset="0"/>
              <a:buChar char="•"/>
            </a:pPr>
            <a:r>
              <a:rPr lang="en-CA" sz="2800" b="1" dirty="0">
                <a:latin typeface="Arial" panose="020B0604020202020204" pitchFamily="34" charset="0"/>
                <a:cs typeface="Arial" panose="020B0604020202020204" pitchFamily="34" charset="0"/>
              </a:rPr>
              <a:t>Effective and timely </a:t>
            </a:r>
            <a:endParaRPr lang="en-CA" sz="2800" b="1" dirty="0" smtClean="0">
              <a:latin typeface="Arial" panose="020B0604020202020204" pitchFamily="34" charset="0"/>
              <a:cs typeface="Arial" panose="020B0604020202020204" pitchFamily="34" charset="0"/>
            </a:endParaRPr>
          </a:p>
          <a:p>
            <a:pPr>
              <a:buClrTx/>
              <a:buFont typeface="Arial" panose="020B0604020202020204" pitchFamily="34" charset="0"/>
              <a:buChar char="•"/>
            </a:pPr>
            <a:r>
              <a:rPr lang="en-CA" sz="2800" b="1" dirty="0" smtClean="0">
                <a:solidFill>
                  <a:schemeClr val="tx1"/>
                </a:solidFill>
                <a:latin typeface="Arial" panose="020B0604020202020204" pitchFamily="34" charset="0"/>
                <a:cs typeface="Arial" panose="020B0604020202020204" pitchFamily="34" charset="0"/>
              </a:rPr>
              <a:t>Inclusive</a:t>
            </a:r>
          </a:p>
          <a:p>
            <a:pPr>
              <a:buClrTx/>
              <a:buFont typeface="Arial" panose="020B0604020202020204" pitchFamily="34" charset="0"/>
              <a:buChar char="•"/>
            </a:pPr>
            <a:r>
              <a:rPr lang="en-CA" sz="2800" b="1" dirty="0">
                <a:latin typeface="Arial" panose="020B0604020202020204" pitchFamily="34" charset="0"/>
                <a:cs typeface="Arial" panose="020B0604020202020204" pitchFamily="34" charset="0"/>
              </a:rPr>
              <a:t>O</a:t>
            </a:r>
            <a:r>
              <a:rPr lang="en-CA" sz="2800" b="1" dirty="0" smtClean="0">
                <a:latin typeface="Arial" panose="020B0604020202020204" pitchFamily="34" charset="0"/>
                <a:cs typeface="Arial" panose="020B0604020202020204" pitchFamily="34" charset="0"/>
              </a:rPr>
              <a:t>pen and honest </a:t>
            </a:r>
          </a:p>
          <a:p>
            <a:pPr>
              <a:buClrTx/>
              <a:buFont typeface="Arial" panose="020B0604020202020204" pitchFamily="34" charset="0"/>
              <a:buChar char="•"/>
            </a:pPr>
            <a:r>
              <a:rPr lang="en-CA" sz="2800" b="1" dirty="0" smtClean="0">
                <a:latin typeface="Arial" panose="020B0604020202020204" pitchFamily="34" charset="0"/>
                <a:cs typeface="Arial" panose="020B0604020202020204" pitchFamily="34" charset="0"/>
              </a:rPr>
              <a:t>Respectful</a:t>
            </a:r>
          </a:p>
          <a:p>
            <a:pPr>
              <a:buClrTx/>
              <a:buFont typeface="Arial" panose="020B0604020202020204" pitchFamily="34" charset="0"/>
              <a:buChar char="•"/>
            </a:pPr>
            <a:endParaRPr lang="en-CA" sz="1800" dirty="0" smtClean="0">
              <a:latin typeface="Arial" panose="020B0604020202020204" pitchFamily="34" charset="0"/>
              <a:cs typeface="Arial" panose="020B0604020202020204" pitchFamily="34" charset="0"/>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916832"/>
            <a:ext cx="2880320" cy="266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907704" y="5218169"/>
            <a:ext cx="5159489" cy="523220"/>
          </a:xfrm>
          <a:prstGeom prst="rect">
            <a:avLst/>
          </a:prstGeom>
          <a:noFill/>
        </p:spPr>
        <p:txBody>
          <a:bodyPr wrap="none" rtlCol="0">
            <a:spAutoFit/>
          </a:bodyPr>
          <a:lstStyle/>
          <a:p>
            <a:r>
              <a:rPr lang="en-CA" sz="2800" b="1" dirty="0" smtClean="0"/>
              <a:t>Listen</a:t>
            </a:r>
            <a:r>
              <a:rPr lang="en-CA" sz="1800" b="1" dirty="0" smtClean="0"/>
              <a:t>, </a:t>
            </a:r>
            <a:r>
              <a:rPr lang="en-CA" sz="2800" b="1" dirty="0" smtClean="0"/>
              <a:t>understand and contribute</a:t>
            </a:r>
            <a:endParaRPr lang="en-CA" sz="2800" b="1" dirty="0"/>
          </a:p>
        </p:txBody>
      </p:sp>
    </p:spTree>
    <p:extLst>
      <p:ext uri="{BB962C8B-B14F-4D97-AF65-F5344CB8AC3E}">
        <p14:creationId xmlns:p14="http://schemas.microsoft.com/office/powerpoint/2010/main" val="13476277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8891"/>
            <a:ext cx="9144000" cy="1143000"/>
          </a:xfrm>
        </p:spPr>
        <p:txBody>
          <a:bodyPr>
            <a:normAutofit/>
          </a:bodyPr>
          <a:lstStyle/>
          <a:p>
            <a:pPr algn="ctr"/>
            <a:r>
              <a:rPr lang="en-CA" sz="2800" dirty="0" smtClean="0">
                <a:latin typeface="Arial" panose="020B0604020202020204" pitchFamily="34" charset="0"/>
                <a:cs typeface="Arial" panose="020B0604020202020204" pitchFamily="34" charset="0"/>
              </a:rPr>
              <a:t>Communication</a:t>
            </a:r>
            <a:endParaRPr lang="en-CA" sz="2800" dirty="0">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467544" y="1124744"/>
            <a:ext cx="4860032" cy="2911053"/>
          </a:xfrm>
        </p:spPr>
        <p:txBody>
          <a:bodyPr>
            <a:normAutofit/>
          </a:bodyPr>
          <a:lstStyle/>
          <a:p>
            <a:pPr marL="0" indent="0">
              <a:buNone/>
            </a:pPr>
            <a:r>
              <a:rPr lang="en-CA" sz="2200" b="1" dirty="0" smtClean="0">
                <a:latin typeface="Arial" panose="020B0604020202020204" pitchFamily="34" charset="0"/>
                <a:cs typeface="Arial" panose="020B0604020202020204" pitchFamily="34" charset="0"/>
              </a:rPr>
              <a:t>Show leadership</a:t>
            </a:r>
            <a:r>
              <a:rPr lang="en-CA" sz="2200" dirty="0" smtClean="0">
                <a:latin typeface="Arial" panose="020B0604020202020204" pitchFamily="34" charset="0"/>
                <a:cs typeface="Arial" panose="020B0604020202020204" pitchFamily="34" charset="0"/>
              </a:rPr>
              <a:t>!  Foster a culture of open and honest communication.  </a:t>
            </a:r>
            <a:endParaRPr lang="en-CA" sz="2200" dirty="0">
              <a:latin typeface="Arial" panose="020B0604020202020204" pitchFamily="34" charset="0"/>
              <a:cs typeface="Arial" panose="020B0604020202020204" pitchFamily="34" charset="0"/>
            </a:endParaRPr>
          </a:p>
          <a:p>
            <a:pPr>
              <a:buClrTx/>
              <a:buFont typeface="Arial" panose="020B0604020202020204" pitchFamily="34" charset="0"/>
              <a:buChar char="•"/>
            </a:pPr>
            <a:r>
              <a:rPr lang="en-CA" sz="2200" dirty="0" smtClean="0">
                <a:latin typeface="Arial" panose="020B0604020202020204" pitchFamily="34" charset="0"/>
                <a:cs typeface="Arial" panose="020B0604020202020204" pitchFamily="34" charset="0"/>
              </a:rPr>
              <a:t>Ask for opinions</a:t>
            </a:r>
          </a:p>
          <a:p>
            <a:pPr>
              <a:buClrTx/>
              <a:buFont typeface="Arial" panose="020B0604020202020204" pitchFamily="34" charset="0"/>
              <a:buChar char="•"/>
            </a:pPr>
            <a:r>
              <a:rPr lang="en-CA" sz="2200" dirty="0" smtClean="0">
                <a:latin typeface="Arial" panose="020B0604020202020204" pitchFamily="34" charset="0"/>
                <a:cs typeface="Arial" panose="020B0604020202020204" pitchFamily="34" charset="0"/>
              </a:rPr>
              <a:t>Listen to everyone</a:t>
            </a:r>
          </a:p>
          <a:p>
            <a:pPr>
              <a:buClrTx/>
              <a:buFont typeface="Arial" panose="020B0604020202020204" pitchFamily="34" charset="0"/>
              <a:buChar char="•"/>
            </a:pPr>
            <a:r>
              <a:rPr lang="en-CA" sz="2200" dirty="0" smtClean="0">
                <a:latin typeface="Arial" panose="020B0604020202020204" pitchFamily="34" charset="0"/>
                <a:cs typeface="Arial" panose="020B0604020202020204" pitchFamily="34" charset="0"/>
              </a:rPr>
              <a:t>Adjust accordingly</a:t>
            </a:r>
          </a:p>
          <a:p>
            <a:pPr>
              <a:buClrTx/>
              <a:buFont typeface="Arial" panose="020B0604020202020204" pitchFamily="34" charset="0"/>
              <a:buChar char="•"/>
            </a:pPr>
            <a:r>
              <a:rPr lang="en-CA" sz="2200" dirty="0" smtClean="0">
                <a:latin typeface="Arial" panose="020B0604020202020204" pitchFamily="34" charset="0"/>
                <a:cs typeface="Arial" panose="020B0604020202020204" pitchFamily="34" charset="0"/>
              </a:rPr>
              <a:t>Don’t minimise concerns</a:t>
            </a:r>
          </a:p>
          <a:p>
            <a:pPr marL="0" indent="0">
              <a:buNone/>
            </a:pPr>
            <a:endParaRPr lang="en-CA" dirty="0">
              <a:latin typeface="Arial" panose="020B0604020202020204" pitchFamily="34" charset="0"/>
              <a:cs typeface="Arial" panose="020B0604020202020204" pitchFamily="34" charset="0"/>
            </a:endParaRPr>
          </a:p>
        </p:txBody>
      </p:sp>
      <p:pic>
        <p:nvPicPr>
          <p:cNvPr id="5" name="Picture 4" descr="https://www.workplacesafetynorth.ca/sites/default/files/Safety%20mtg%20DSC_0012%20e-resiz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166191"/>
            <a:ext cx="2675499" cy="17881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3197" y="2601027"/>
            <a:ext cx="4287235" cy="3353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32485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1143000"/>
          </a:xfrm>
        </p:spPr>
        <p:txBody>
          <a:bodyPr>
            <a:normAutofit/>
          </a:bodyPr>
          <a:lstStyle/>
          <a:p>
            <a:pPr algn="ctr"/>
            <a:r>
              <a:rPr lang="en-CA" sz="2800" dirty="0" smtClean="0">
                <a:latin typeface="Arial" panose="020B0604020202020204" pitchFamily="34" charset="0"/>
                <a:cs typeface="Arial" panose="020B0604020202020204" pitchFamily="34" charset="0"/>
              </a:rPr>
              <a:t>Communication</a:t>
            </a:r>
            <a:endParaRPr lang="en-CA" sz="2800" dirty="0">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539552" y="1412776"/>
            <a:ext cx="4572000" cy="4136850"/>
          </a:xfrm>
        </p:spPr>
        <p:txBody>
          <a:bodyPr>
            <a:normAutofit/>
          </a:bodyPr>
          <a:lstStyle/>
          <a:p>
            <a:pPr marL="0" indent="0">
              <a:buClrTx/>
              <a:buNone/>
            </a:pPr>
            <a:r>
              <a:rPr lang="en-CA" sz="2000" dirty="0" smtClean="0">
                <a:latin typeface="Arial" panose="020B0604020202020204" pitchFamily="34" charset="0"/>
                <a:cs typeface="Arial" panose="020B0604020202020204" pitchFamily="34" charset="0"/>
              </a:rPr>
              <a:t>Do some follow up:</a:t>
            </a:r>
          </a:p>
          <a:p>
            <a:pPr marL="0" indent="0">
              <a:buClrTx/>
              <a:buNone/>
            </a:pPr>
            <a:endParaRPr lang="en-CA" sz="2000" dirty="0" smtClean="0">
              <a:latin typeface="Arial" panose="020B0604020202020204" pitchFamily="34" charset="0"/>
              <a:cs typeface="Arial" panose="020B0604020202020204" pitchFamily="34" charset="0"/>
            </a:endParaRPr>
          </a:p>
          <a:p>
            <a:pPr>
              <a:buClrTx/>
              <a:buFont typeface="Arial" panose="020B0604020202020204" pitchFamily="34" charset="0"/>
              <a:buChar char="•"/>
            </a:pPr>
            <a:r>
              <a:rPr lang="en-CA" sz="2000" dirty="0" smtClean="0">
                <a:latin typeface="Arial" panose="020B0604020202020204" pitchFamily="34" charset="0"/>
                <a:cs typeface="Arial" panose="020B0604020202020204" pitchFamily="34" charset="0"/>
              </a:rPr>
              <a:t>What went well?  </a:t>
            </a:r>
          </a:p>
          <a:p>
            <a:pPr>
              <a:buClrTx/>
              <a:buFont typeface="Arial" panose="020B0604020202020204" pitchFamily="34" charset="0"/>
              <a:buChar char="•"/>
            </a:pPr>
            <a:r>
              <a:rPr lang="en-CA" sz="2000" dirty="0" smtClean="0">
                <a:latin typeface="Arial" panose="020B0604020202020204" pitchFamily="34" charset="0"/>
                <a:cs typeface="Arial" panose="020B0604020202020204" pitchFamily="34" charset="0"/>
              </a:rPr>
              <a:t>What went poorly? </a:t>
            </a:r>
          </a:p>
          <a:p>
            <a:pPr>
              <a:buClrTx/>
              <a:buFont typeface="Arial" panose="020B0604020202020204" pitchFamily="34" charset="0"/>
              <a:buChar char="•"/>
            </a:pPr>
            <a:r>
              <a:rPr lang="en-CA" sz="2000" dirty="0" smtClean="0">
                <a:latin typeface="Arial" panose="020B0604020202020204" pitchFamily="34" charset="0"/>
                <a:cs typeface="Arial" panose="020B0604020202020204" pitchFamily="34" charset="0"/>
              </a:rPr>
              <a:t>How could it be better next time?</a:t>
            </a:r>
          </a:p>
          <a:p>
            <a:pPr>
              <a:buClrTx/>
              <a:buFont typeface="Arial" panose="020B0604020202020204" pitchFamily="34" charset="0"/>
              <a:buChar char="•"/>
            </a:pPr>
            <a:r>
              <a:rPr lang="en-CA" sz="2000" dirty="0" smtClean="0">
                <a:latin typeface="Arial" panose="020B0604020202020204" pitchFamily="34" charset="0"/>
                <a:cs typeface="Arial" panose="020B0604020202020204" pitchFamily="34" charset="0"/>
              </a:rPr>
              <a:t>Close the loop between the project planner/designer and the project  implementers, and all phases in between. </a:t>
            </a:r>
          </a:p>
          <a:p>
            <a:pPr>
              <a:buClrTx/>
              <a:buFont typeface="Arial" panose="020B0604020202020204" pitchFamily="34" charset="0"/>
              <a:buChar char="•"/>
            </a:pPr>
            <a:r>
              <a:rPr lang="en-CA" sz="2000" dirty="0" smtClean="0">
                <a:latin typeface="Arial" panose="020B0604020202020204" pitchFamily="34" charset="0"/>
                <a:cs typeface="Arial" panose="020B0604020202020204" pitchFamily="34" charset="0"/>
              </a:rPr>
              <a:t>Learn from the feedback and adjust going forward. </a:t>
            </a:r>
            <a:endParaRPr lang="en-CA" sz="2000" dirty="0">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2060848"/>
            <a:ext cx="2873898" cy="3488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11321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489297"/>
            <a:ext cx="8352928" cy="1378389"/>
          </a:xfrm>
          <a:prstGeom prst="rect">
            <a:avLst/>
          </a:prstGeom>
          <a:noFill/>
        </p:spPr>
        <p:txBody>
          <a:bodyPr wrap="square" lIns="84899" tIns="42449" rIns="84899" bIns="42449" rtlCol="0">
            <a:spAutoFit/>
          </a:bodyPr>
          <a:lstStyle/>
          <a:p>
            <a:pPr algn="ctr">
              <a:lnSpc>
                <a:spcPct val="150000"/>
              </a:lnSpc>
            </a:pPr>
            <a:r>
              <a:rPr lang="en-CA" sz="2800" b="1" dirty="0">
                <a:latin typeface="Arial" panose="020B0604020202020204" pitchFamily="34" charset="0"/>
                <a:cs typeface="Arial" panose="020B0604020202020204" pitchFamily="34" charset="0"/>
              </a:rPr>
              <a:t>Construction Initiated Slides Working Group</a:t>
            </a:r>
          </a:p>
          <a:p>
            <a:pPr algn="ctr">
              <a:lnSpc>
                <a:spcPct val="150000"/>
              </a:lnSpc>
            </a:pPr>
            <a:r>
              <a:rPr lang="en-CA" sz="2800" b="1" dirty="0">
                <a:latin typeface="Arial" panose="020B0604020202020204" pitchFamily="34" charset="0"/>
                <a:cs typeface="Arial" panose="020B0604020202020204" pitchFamily="34" charset="0"/>
              </a:rPr>
              <a:t>(CISWG)</a:t>
            </a:r>
          </a:p>
        </p:txBody>
      </p:sp>
      <p:sp>
        <p:nvSpPr>
          <p:cNvPr id="6" name="TextBox 5"/>
          <p:cNvSpPr txBox="1"/>
          <p:nvPr/>
        </p:nvSpPr>
        <p:spPr>
          <a:xfrm>
            <a:off x="323528" y="2060850"/>
            <a:ext cx="8352928" cy="4579265"/>
          </a:xfrm>
          <a:prstGeom prst="rect">
            <a:avLst/>
          </a:prstGeom>
          <a:noFill/>
        </p:spPr>
        <p:txBody>
          <a:bodyPr wrap="square" lIns="84899" tIns="42449" rIns="84899" bIns="42449" rtlCol="0">
            <a:spAutoFit/>
          </a:bodyPr>
          <a:lstStyle/>
          <a:p>
            <a:r>
              <a:rPr lang="en-CA" sz="2200" b="1" u="sng" dirty="0">
                <a:latin typeface="Arial" panose="020B0604020202020204" pitchFamily="34" charset="0"/>
                <a:cs typeface="Arial" panose="020B0604020202020204" pitchFamily="34" charset="0"/>
              </a:rPr>
              <a:t>Group Purpose:</a:t>
            </a:r>
          </a:p>
          <a:p>
            <a:endParaRPr lang="en-CA" sz="2000" b="1" dirty="0"/>
          </a:p>
          <a:p>
            <a:r>
              <a:rPr lang="en-US" sz="2000" b="1" dirty="0" smtClean="0">
                <a:latin typeface="Arial" panose="020B0604020202020204" pitchFamily="34" charset="0"/>
                <a:ea typeface="MS Mincho"/>
                <a:cs typeface="Arial" panose="020B0604020202020204" pitchFamily="34" charset="0"/>
              </a:rPr>
              <a:t>Formed in 2015 to </a:t>
            </a:r>
            <a:r>
              <a:rPr lang="en-US" sz="2000" b="1" dirty="0">
                <a:latin typeface="Arial" panose="020B0604020202020204" pitchFamily="34" charset="0"/>
                <a:ea typeface="MS Mincho"/>
                <a:cs typeface="Arial" panose="020B0604020202020204" pitchFamily="34" charset="0"/>
              </a:rPr>
              <a:t>develop initiatives that support the elimination of </a:t>
            </a:r>
            <a:r>
              <a:rPr lang="en-US" sz="2000" b="1" dirty="0" smtClean="0">
                <a:latin typeface="Arial" panose="020B0604020202020204" pitchFamily="34" charset="0"/>
                <a:ea typeface="MS Mincho"/>
                <a:cs typeface="Arial" panose="020B0604020202020204" pitchFamily="34" charset="0"/>
              </a:rPr>
              <a:t>landslide incidents </a:t>
            </a:r>
            <a:r>
              <a:rPr lang="en-US" sz="2000" b="1" dirty="0">
                <a:latin typeface="Arial" panose="020B0604020202020204" pitchFamily="34" charset="0"/>
                <a:ea typeface="MS Mincho"/>
                <a:cs typeface="Arial" panose="020B0604020202020204" pitchFamily="34" charset="0"/>
              </a:rPr>
              <a:t>during road construction activities on the coast</a:t>
            </a:r>
            <a:r>
              <a:rPr lang="en-US" sz="2000" b="1" dirty="0" smtClean="0">
                <a:latin typeface="Arial" panose="020B0604020202020204" pitchFamily="34" charset="0"/>
                <a:ea typeface="MS Mincho"/>
                <a:cs typeface="Arial" panose="020B0604020202020204" pitchFamily="34" charset="0"/>
              </a:rPr>
              <a:t>.</a:t>
            </a:r>
          </a:p>
          <a:p>
            <a:endParaRPr lang="en-US" sz="2000" b="1" dirty="0">
              <a:latin typeface="Arial" panose="020B0604020202020204" pitchFamily="34" charset="0"/>
              <a:ea typeface="MS Mincho"/>
              <a:cs typeface="Arial" panose="020B0604020202020204" pitchFamily="34" charset="0"/>
            </a:endParaRPr>
          </a:p>
          <a:p>
            <a:pPr marL="742867" indent="-318372" algn="just">
              <a:buFont typeface="Arial" panose="020B0604020202020204" pitchFamily="34" charset="0"/>
              <a:buChar char="•"/>
            </a:pPr>
            <a:r>
              <a:rPr lang="en-US" sz="2000" b="1" dirty="0">
                <a:latin typeface="Arial" panose="020B0604020202020204" pitchFamily="34" charset="0"/>
                <a:ea typeface="MS Mincho"/>
                <a:cs typeface="Arial" panose="020B0604020202020204" pitchFamily="34" charset="0"/>
              </a:rPr>
              <a:t>Collection of professionals, </a:t>
            </a:r>
            <a:r>
              <a:rPr lang="en-US" sz="2000" b="1" dirty="0" smtClean="0">
                <a:latin typeface="Arial" panose="020B0604020202020204" pitchFamily="34" charset="0"/>
                <a:ea typeface="MS Mincho"/>
                <a:cs typeface="Arial" panose="020B0604020202020204" pitchFamily="34" charset="0"/>
              </a:rPr>
              <a:t>industry and government representatives and road </a:t>
            </a:r>
            <a:r>
              <a:rPr lang="en-US" sz="2000" b="1" dirty="0">
                <a:latin typeface="Arial" panose="020B0604020202020204" pitchFamily="34" charset="0"/>
                <a:ea typeface="MS Mincho"/>
                <a:cs typeface="Arial" panose="020B0604020202020204" pitchFamily="34" charset="0"/>
              </a:rPr>
              <a:t>builders </a:t>
            </a:r>
            <a:r>
              <a:rPr lang="en-US" sz="2000" b="1" dirty="0" smtClean="0">
                <a:latin typeface="Arial" panose="020B0604020202020204" pitchFamily="34" charset="0"/>
                <a:ea typeface="MS Mincho"/>
                <a:cs typeface="Arial" panose="020B0604020202020204" pitchFamily="34" charset="0"/>
              </a:rPr>
              <a:t>who </a:t>
            </a:r>
            <a:r>
              <a:rPr lang="en-US" sz="2000" b="1" dirty="0">
                <a:latin typeface="Arial" panose="020B0604020202020204" pitchFamily="34" charset="0"/>
                <a:ea typeface="MS Mincho"/>
                <a:cs typeface="Arial" panose="020B0604020202020204" pitchFamily="34" charset="0"/>
              </a:rPr>
              <a:t>are focused on improving coastal road construction.  </a:t>
            </a:r>
          </a:p>
          <a:p>
            <a:pPr marL="424496" algn="just"/>
            <a:endParaRPr lang="en-US" sz="2000" b="1" dirty="0">
              <a:latin typeface="Arial" panose="020B0604020202020204" pitchFamily="34" charset="0"/>
              <a:ea typeface="MS Mincho"/>
              <a:cs typeface="Arial" panose="020B0604020202020204" pitchFamily="34" charset="0"/>
            </a:endParaRPr>
          </a:p>
          <a:p>
            <a:pPr marL="742867" indent="-318372" algn="just">
              <a:buFont typeface="Arial" panose="020B0604020202020204" pitchFamily="34" charset="0"/>
              <a:buChar char="•"/>
            </a:pPr>
            <a:r>
              <a:rPr lang="en-US" sz="2000" b="1" dirty="0">
                <a:latin typeface="Arial" panose="020B0604020202020204" pitchFamily="34" charset="0"/>
                <a:ea typeface="MS Mincho"/>
                <a:cs typeface="Arial" panose="020B0604020202020204" pitchFamily="34" charset="0"/>
              </a:rPr>
              <a:t>Have developed  short to medium term strategies to address quick </a:t>
            </a:r>
            <a:r>
              <a:rPr lang="en-US" sz="2000" b="1" dirty="0" smtClean="0">
                <a:latin typeface="Arial" panose="020B0604020202020204" pitchFamily="34" charset="0"/>
                <a:ea typeface="MS Mincho"/>
                <a:cs typeface="Arial" panose="020B0604020202020204" pitchFamily="34" charset="0"/>
              </a:rPr>
              <a:t>wins. These include awareness sessions with road construction crews and professionals </a:t>
            </a:r>
            <a:endParaRPr lang="en-US" sz="2000" b="1" dirty="0">
              <a:latin typeface="Arial" panose="020B0604020202020204" pitchFamily="34" charset="0"/>
              <a:ea typeface="MS Mincho"/>
              <a:cs typeface="Arial" panose="020B0604020202020204" pitchFamily="34" charset="0"/>
            </a:endParaRPr>
          </a:p>
          <a:p>
            <a:pPr marL="742867" indent="-318372" algn="just">
              <a:buFont typeface="Arial" panose="020B0604020202020204" pitchFamily="34" charset="0"/>
              <a:buChar char="•"/>
            </a:pPr>
            <a:endParaRPr lang="en-US" sz="2000" b="1" dirty="0">
              <a:latin typeface="Arial" panose="020B0604020202020204" pitchFamily="34" charset="0"/>
              <a:ea typeface="MS Mincho"/>
              <a:cs typeface="Arial" panose="020B0604020202020204" pitchFamily="34" charset="0"/>
            </a:endParaRPr>
          </a:p>
          <a:p>
            <a:endParaRPr lang="en-CA" sz="1500" dirty="0">
              <a:latin typeface="Arial" panose="020B0604020202020204" pitchFamily="34" charset="0"/>
              <a:cs typeface="Arial" panose="020B0604020202020204" pitchFamily="34" charset="0"/>
            </a:endParaRPr>
          </a:p>
          <a:p>
            <a:endParaRPr lang="en-CA"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39028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1143000"/>
          </a:xfrm>
        </p:spPr>
        <p:txBody>
          <a:bodyPr>
            <a:normAutofit/>
          </a:bodyPr>
          <a:lstStyle/>
          <a:p>
            <a:pPr algn="ctr"/>
            <a:r>
              <a:rPr lang="en-CA" sz="2800" dirty="0" smtClean="0">
                <a:latin typeface="Arial" panose="020B0604020202020204" pitchFamily="34" charset="0"/>
                <a:cs typeface="Arial" panose="020B0604020202020204" pitchFamily="34" charset="0"/>
              </a:rPr>
              <a:t>Communication</a:t>
            </a:r>
            <a:endParaRPr lang="en-CA" sz="2800" dirty="0">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395536" y="1268760"/>
            <a:ext cx="7992888" cy="3960440"/>
          </a:xfrm>
        </p:spPr>
        <p:txBody>
          <a:bodyPr>
            <a:normAutofit/>
          </a:bodyPr>
          <a:lstStyle/>
          <a:p>
            <a:pPr marL="0" indent="0">
              <a:buClrTx/>
              <a:buNone/>
            </a:pPr>
            <a:r>
              <a:rPr lang="en-CA" sz="2000" dirty="0" smtClean="0">
                <a:latin typeface="Arial" panose="020B0604020202020204" pitchFamily="34" charset="0"/>
                <a:cs typeface="Arial" panose="020B0604020202020204" pitchFamily="34" charset="0"/>
              </a:rPr>
              <a:t>Effective communication is a </a:t>
            </a:r>
            <a:r>
              <a:rPr lang="en-CA" sz="2000" dirty="0" smtClean="0">
                <a:solidFill>
                  <a:schemeClr val="tx1"/>
                </a:solidFill>
                <a:latin typeface="Arial" panose="020B0604020202020204" pitchFamily="34" charset="0"/>
                <a:cs typeface="Arial" panose="020B0604020202020204" pitchFamily="34" charset="0"/>
              </a:rPr>
              <a:t>professional obligation</a:t>
            </a:r>
            <a:r>
              <a:rPr lang="en-CA" sz="2000" dirty="0" smtClean="0">
                <a:latin typeface="Arial" panose="020B0604020202020204" pitchFamily="34" charset="0"/>
                <a:cs typeface="Arial" panose="020B0604020202020204" pitchFamily="34" charset="0"/>
              </a:rPr>
              <a:t>, per APEG and ABCFP guidelines</a:t>
            </a:r>
          </a:p>
          <a:p>
            <a:pPr marL="0" indent="0">
              <a:buClrTx/>
              <a:buNone/>
            </a:pPr>
            <a:endParaRPr lang="en-CA" sz="1800" dirty="0" smtClean="0">
              <a:latin typeface="Arial" panose="020B0604020202020204" pitchFamily="34" charset="0"/>
              <a:cs typeface="Arial" panose="020B0604020202020204" pitchFamily="34" charset="0"/>
            </a:endParaRPr>
          </a:p>
          <a:p>
            <a:pPr>
              <a:buFont typeface="Arial" panose="020B0604020202020204" pitchFamily="34" charset="0"/>
              <a:buChar char="•"/>
            </a:pPr>
            <a:r>
              <a:rPr lang="en-CA" sz="2000" b="1" dirty="0" smtClean="0">
                <a:latin typeface="Arial" panose="020B0604020202020204" pitchFamily="34" charset="0"/>
                <a:cs typeface="Arial" panose="020B0604020202020204" pitchFamily="34" charset="0"/>
              </a:rPr>
              <a:t>Effective</a:t>
            </a:r>
            <a:r>
              <a:rPr lang="en-CA" sz="2000" dirty="0" smtClean="0">
                <a:latin typeface="Arial" panose="020B0604020202020204" pitchFamily="34" charset="0"/>
                <a:cs typeface="Arial" panose="020B0604020202020204" pitchFamily="34" charset="0"/>
              </a:rPr>
              <a:t> </a:t>
            </a:r>
            <a:r>
              <a:rPr lang="en-CA" sz="2000" dirty="0">
                <a:latin typeface="Arial" panose="020B0604020202020204" pitchFamily="34" charset="0"/>
                <a:cs typeface="Arial" panose="020B0604020202020204" pitchFamily="34" charset="0"/>
              </a:rPr>
              <a:t>and </a:t>
            </a:r>
            <a:r>
              <a:rPr lang="en-CA" sz="2000" b="1" dirty="0">
                <a:latin typeface="Arial" panose="020B0604020202020204" pitchFamily="34" charset="0"/>
                <a:cs typeface="Arial" panose="020B0604020202020204" pitchFamily="34" charset="0"/>
              </a:rPr>
              <a:t>timely </a:t>
            </a:r>
            <a:r>
              <a:rPr lang="en-CA" sz="2000" dirty="0">
                <a:latin typeface="Arial" panose="020B0604020202020204" pitchFamily="34" charset="0"/>
                <a:cs typeface="Arial" panose="020B0604020202020204" pitchFamily="34" charset="0"/>
              </a:rPr>
              <a:t>communication among all team </a:t>
            </a:r>
            <a:r>
              <a:rPr lang="en-CA" sz="2000" dirty="0" smtClean="0">
                <a:latin typeface="Arial" panose="020B0604020202020204" pitchFamily="34" charset="0"/>
                <a:cs typeface="Arial" panose="020B0604020202020204" pitchFamily="34" charset="0"/>
              </a:rPr>
              <a:t>members</a:t>
            </a:r>
            <a:r>
              <a:rPr lang="en-CA" sz="2000" dirty="0">
                <a:latin typeface="Arial" panose="020B0604020202020204" pitchFamily="34" charset="0"/>
                <a:cs typeface="Arial" panose="020B0604020202020204" pitchFamily="34" charset="0"/>
              </a:rPr>
              <a:t> </a:t>
            </a:r>
            <a:r>
              <a:rPr lang="en-CA" sz="2000" dirty="0" smtClean="0">
                <a:latin typeface="Arial" panose="020B0604020202020204" pitchFamily="34" charset="0"/>
                <a:cs typeface="Arial" panose="020B0604020202020204" pitchFamily="34" charset="0"/>
              </a:rPr>
              <a:t>is </a:t>
            </a:r>
            <a:r>
              <a:rPr lang="en-CA" sz="2000" dirty="0">
                <a:latin typeface="Arial" panose="020B0604020202020204" pitchFamily="34" charset="0"/>
                <a:cs typeface="Arial" panose="020B0604020202020204" pitchFamily="34" charset="0"/>
              </a:rPr>
              <a:t>important in order to meet </a:t>
            </a:r>
            <a:r>
              <a:rPr lang="en-CA" sz="2000" dirty="0" smtClean="0">
                <a:latin typeface="Arial" panose="020B0604020202020204" pitchFamily="34" charset="0"/>
                <a:cs typeface="Arial" panose="020B0604020202020204" pitchFamily="34" charset="0"/>
              </a:rPr>
              <a:t>the </a:t>
            </a:r>
            <a:r>
              <a:rPr lang="en-CA" sz="2000" dirty="0">
                <a:latin typeface="Arial" panose="020B0604020202020204" pitchFamily="34" charset="0"/>
                <a:cs typeface="Arial" panose="020B0604020202020204" pitchFamily="34" charset="0"/>
              </a:rPr>
              <a:t>objectives of the </a:t>
            </a:r>
            <a:r>
              <a:rPr lang="en-CA" sz="2000" dirty="0" smtClean="0">
                <a:latin typeface="Arial" panose="020B0604020202020204" pitchFamily="34" charset="0"/>
                <a:cs typeface="Arial" panose="020B0604020202020204" pitchFamily="34" charset="0"/>
              </a:rPr>
              <a:t>project</a:t>
            </a:r>
            <a:r>
              <a:rPr lang="en-CA" sz="2000" dirty="0">
                <a:latin typeface="Arial" panose="020B0604020202020204" pitchFamily="34" charset="0"/>
                <a:cs typeface="Arial" panose="020B0604020202020204" pitchFamily="34" charset="0"/>
              </a:rPr>
              <a:t>. </a:t>
            </a:r>
          </a:p>
          <a:p>
            <a:pPr marL="0" indent="0">
              <a:buNone/>
            </a:pPr>
            <a:endParaRPr lang="en-CA"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40278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988840"/>
            <a:ext cx="7936054" cy="4339650"/>
          </a:xfrm>
          <a:prstGeom prst="rect">
            <a:avLst/>
          </a:prstGeom>
          <a:noFill/>
        </p:spPr>
        <p:txBody>
          <a:bodyPr wrap="square" rtlCol="0">
            <a:spAutoFit/>
          </a:bodyPr>
          <a:lstStyle/>
          <a:p>
            <a:pPr marL="342900" indent="-342900">
              <a:buFont typeface="Arial" panose="020B0604020202020204" pitchFamily="34" charset="0"/>
              <a:buChar char="•"/>
            </a:pPr>
            <a:r>
              <a:rPr lang="en-CA" sz="2400" b="1" dirty="0" smtClean="0"/>
              <a:t>During a road project, when do you ask for help or advice</a:t>
            </a:r>
            <a:r>
              <a:rPr lang="en-CA" b="1" dirty="0" smtClean="0"/>
              <a:t>?</a:t>
            </a:r>
          </a:p>
          <a:p>
            <a:endParaRPr lang="en-CA" b="1" dirty="0" smtClean="0"/>
          </a:p>
          <a:p>
            <a:pPr marL="342900" indent="-342900">
              <a:buFont typeface="Arial" panose="020B0604020202020204" pitchFamily="34" charset="0"/>
              <a:buChar char="•"/>
            </a:pPr>
            <a:r>
              <a:rPr lang="en-CA" sz="2400" b="1" dirty="0" smtClean="0"/>
              <a:t>Do you understand your professional “scope”?</a:t>
            </a:r>
            <a:endParaRPr lang="en-CA" sz="2400" b="1" dirty="0"/>
          </a:p>
          <a:p>
            <a:pPr marL="342900" indent="-342900">
              <a:buFont typeface="Arial" panose="020B0604020202020204" pitchFamily="34" charset="0"/>
              <a:buChar char="•"/>
            </a:pPr>
            <a:endParaRPr lang="en-CA" b="1" dirty="0" smtClean="0"/>
          </a:p>
          <a:p>
            <a:pPr marL="342900" indent="-342900">
              <a:buFont typeface="Arial" panose="020B0604020202020204" pitchFamily="34" charset="0"/>
              <a:buChar char="•"/>
            </a:pPr>
            <a:r>
              <a:rPr lang="en-CA" sz="2400" b="1" dirty="0" smtClean="0"/>
              <a:t>Do things look very different from the plan?</a:t>
            </a:r>
          </a:p>
          <a:p>
            <a:pPr marL="800100" lvl="1" indent="-342900">
              <a:buFont typeface="Arial" panose="020B0604020202020204" pitchFamily="34" charset="0"/>
              <a:buChar char="•"/>
            </a:pPr>
            <a:r>
              <a:rPr lang="en-CA" sz="2400" dirty="0" smtClean="0"/>
              <a:t>Is there water where it wasn’t expected?</a:t>
            </a:r>
          </a:p>
          <a:p>
            <a:pPr marL="800100" lvl="1" indent="-342900">
              <a:buFont typeface="Arial" panose="020B0604020202020204" pitchFamily="34" charset="0"/>
              <a:buChar char="•"/>
            </a:pPr>
            <a:r>
              <a:rPr lang="en-CA" sz="2400" dirty="0" smtClean="0"/>
              <a:t>Does the ground type differ greatly from what is in the prescription?</a:t>
            </a:r>
          </a:p>
          <a:p>
            <a:pPr marL="800100" lvl="1" indent="-342900">
              <a:buFont typeface="Arial" panose="020B0604020202020204" pitchFamily="34" charset="0"/>
              <a:buChar char="•"/>
            </a:pPr>
            <a:r>
              <a:rPr lang="en-CA" sz="2400" dirty="0" smtClean="0"/>
              <a:t>Are you seeing instability indicators?</a:t>
            </a:r>
          </a:p>
          <a:p>
            <a:pPr lvl="1"/>
            <a:endParaRPr lang="en-CA" sz="2400" dirty="0" smtClean="0"/>
          </a:p>
          <a:p>
            <a:pPr marL="800100" lvl="1" indent="-342900">
              <a:buFont typeface="Arial" panose="020B0604020202020204" pitchFamily="34" charset="0"/>
              <a:buChar char="•"/>
            </a:pPr>
            <a:endParaRPr lang="en-CA" sz="2400" dirty="0" smtClean="0"/>
          </a:p>
          <a:p>
            <a:pPr marL="800100" lvl="1" indent="-342900">
              <a:buFont typeface="Arial" panose="020B0604020202020204" pitchFamily="34" charset="0"/>
              <a:buChar char="•"/>
            </a:pPr>
            <a:endParaRPr lang="en-CA" sz="2400" dirty="0" smtClean="0"/>
          </a:p>
        </p:txBody>
      </p:sp>
      <p:sp>
        <p:nvSpPr>
          <p:cNvPr id="3" name="Rectangle 2"/>
          <p:cNvSpPr/>
          <p:nvPr/>
        </p:nvSpPr>
        <p:spPr>
          <a:xfrm>
            <a:off x="3170793" y="573583"/>
            <a:ext cx="2685351" cy="523220"/>
          </a:xfrm>
          <a:prstGeom prst="rect">
            <a:avLst/>
          </a:prstGeom>
        </p:spPr>
        <p:txBody>
          <a:bodyPr wrap="none">
            <a:spAutoFit/>
          </a:bodyPr>
          <a:lstStyle/>
          <a:p>
            <a:r>
              <a:rPr lang="en-CA" sz="2800" dirty="0" smtClean="0">
                <a:latin typeface="Arial" panose="020B0604020202020204" pitchFamily="34" charset="0"/>
                <a:cs typeface="Arial" panose="020B0604020202020204" pitchFamily="34" charset="0"/>
              </a:rPr>
              <a:t>Communication</a:t>
            </a:r>
            <a:endParaRPr lang="en-CA" sz="2800" dirty="0"/>
          </a:p>
        </p:txBody>
      </p:sp>
      <p:pic>
        <p:nvPicPr>
          <p:cNvPr id="3074" name="Picture 2" descr="Image result for unsur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264" y="101400"/>
            <a:ext cx="1990806" cy="19908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9512" y="5485311"/>
            <a:ext cx="7936054" cy="461665"/>
          </a:xfrm>
          <a:prstGeom prst="rect">
            <a:avLst/>
          </a:prstGeom>
          <a:noFill/>
        </p:spPr>
        <p:txBody>
          <a:bodyPr wrap="square" rtlCol="0">
            <a:spAutoFit/>
          </a:bodyPr>
          <a:lstStyle/>
          <a:p>
            <a:pPr marL="285750" indent="-285750">
              <a:buFont typeface="Arial" panose="020B0604020202020204" pitchFamily="34" charset="0"/>
              <a:buChar char="•"/>
            </a:pPr>
            <a:r>
              <a:rPr lang="en-CA" sz="2400" b="1" dirty="0" smtClean="0"/>
              <a:t>Does something just not seem right?</a:t>
            </a:r>
            <a:endParaRPr lang="en-CA" sz="2400" b="1" dirty="0"/>
          </a:p>
        </p:txBody>
      </p:sp>
    </p:spTree>
    <p:extLst>
      <p:ext uri="{BB962C8B-B14F-4D97-AF65-F5344CB8AC3E}">
        <p14:creationId xmlns:p14="http://schemas.microsoft.com/office/powerpoint/2010/main" val="28910209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32656"/>
            <a:ext cx="9144000" cy="792162"/>
          </a:xfrm>
        </p:spPr>
        <p:txBody>
          <a:bodyPr>
            <a:normAutofit/>
          </a:bodyPr>
          <a:lstStyle/>
          <a:p>
            <a:pPr algn="ctr"/>
            <a:r>
              <a:rPr lang="en-CA" sz="2800" dirty="0" smtClean="0">
                <a:latin typeface="Arial" panose="020B0604020202020204" pitchFamily="34" charset="0"/>
                <a:cs typeface="Arial" panose="020B0604020202020204" pitchFamily="34" charset="0"/>
              </a:rPr>
              <a:t>Communication</a:t>
            </a:r>
            <a:endParaRPr lang="en-CA" sz="2800" dirty="0">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467544" y="1124745"/>
            <a:ext cx="8136904" cy="2088232"/>
          </a:xfrm>
        </p:spPr>
        <p:txBody>
          <a:bodyPr>
            <a:normAutofit lnSpcReduction="10000"/>
          </a:bodyPr>
          <a:lstStyle/>
          <a:p>
            <a:pPr>
              <a:buClrTx/>
              <a:buFont typeface="Arial" panose="020B0604020202020204" pitchFamily="34" charset="0"/>
              <a:buChar char="•"/>
            </a:pPr>
            <a:r>
              <a:rPr lang="en-CA" sz="2600" dirty="0" smtClean="0">
                <a:latin typeface="Arial" panose="020B0604020202020204" pitchFamily="34" charset="0"/>
                <a:cs typeface="Arial" panose="020B0604020202020204" pitchFamily="34" charset="0"/>
              </a:rPr>
              <a:t>Don’t put yourself in a position where you “wish you would have asked, or spoken up…”</a:t>
            </a:r>
          </a:p>
          <a:p>
            <a:pPr>
              <a:buClrTx/>
              <a:buFont typeface="Arial" panose="020B0604020202020204" pitchFamily="34" charset="0"/>
              <a:buChar char="•"/>
            </a:pPr>
            <a:r>
              <a:rPr lang="en-CA" sz="2600" b="1" dirty="0" smtClean="0">
                <a:solidFill>
                  <a:schemeClr val="tx1"/>
                </a:solidFill>
                <a:latin typeface="Arial" panose="020B0604020202020204" pitchFamily="34" charset="0"/>
                <a:cs typeface="Arial" panose="020B0604020202020204" pitchFamily="34" charset="0"/>
              </a:rPr>
              <a:t>Think of how you would feel if an incident or injury occurred that may have been avoidable if there was better communication.</a:t>
            </a:r>
          </a:p>
          <a:p>
            <a:endParaRPr lang="en-CA"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3212976"/>
            <a:ext cx="5400599" cy="3334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06894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478" y="359292"/>
            <a:ext cx="9144000" cy="792162"/>
          </a:xfrm>
        </p:spPr>
        <p:txBody>
          <a:bodyPr>
            <a:normAutofit/>
          </a:bodyPr>
          <a:lstStyle/>
          <a:p>
            <a:pPr algn="ctr"/>
            <a:r>
              <a:rPr lang="en-CA" sz="2800" dirty="0" smtClean="0">
                <a:latin typeface="Arial" panose="020B0604020202020204" pitchFamily="34" charset="0"/>
                <a:cs typeface="Arial" panose="020B0604020202020204" pitchFamily="34" charset="0"/>
              </a:rPr>
              <a:t>Communication Summary</a:t>
            </a:r>
            <a:endParaRPr lang="en-CA" sz="2800" dirty="0">
              <a:latin typeface="Arial" panose="020B0604020202020204" pitchFamily="34" charset="0"/>
              <a:cs typeface="Arial" panose="020B0604020202020204" pitchFamily="34" charset="0"/>
            </a:endParaRPr>
          </a:p>
        </p:txBody>
      </p:sp>
      <p:sp>
        <p:nvSpPr>
          <p:cNvPr id="4" name="Rectangle 3"/>
          <p:cNvSpPr/>
          <p:nvPr/>
        </p:nvSpPr>
        <p:spPr>
          <a:xfrm>
            <a:off x="531778" y="1196752"/>
            <a:ext cx="7416824" cy="5355312"/>
          </a:xfrm>
          <a:prstGeom prst="rect">
            <a:avLst/>
          </a:prstGeom>
        </p:spPr>
        <p:txBody>
          <a:bodyPr wrap="square">
            <a:spAutoFit/>
          </a:bodyPr>
          <a:lstStyle/>
          <a:p>
            <a:pPr marL="342900" indent="-342900">
              <a:buFont typeface="Arial" panose="020B0604020202020204" pitchFamily="34" charset="0"/>
              <a:buChar char="•"/>
            </a:pPr>
            <a:r>
              <a:rPr lang="en-CA" sz="1800" dirty="0">
                <a:latin typeface="Arial" panose="020B0604020202020204" pitchFamily="34" charset="0"/>
                <a:cs typeface="Arial" panose="020B0604020202020204" pitchFamily="34" charset="0"/>
              </a:rPr>
              <a:t>Communications is the two way transfer and understanding of information </a:t>
            </a:r>
          </a:p>
          <a:p>
            <a:endParaRPr lang="en-CA"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CA" sz="1800" dirty="0">
                <a:latin typeface="Arial" panose="020B0604020202020204" pitchFamily="34" charset="0"/>
                <a:cs typeface="Arial" panose="020B0604020202020204" pitchFamily="34" charset="0"/>
              </a:rPr>
              <a:t>Communications occur in many forms and frequencies</a:t>
            </a:r>
          </a:p>
          <a:p>
            <a:endParaRPr lang="en-CA"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CA" sz="1800" dirty="0">
                <a:latin typeface="Arial" panose="020B0604020202020204" pitchFamily="34" charset="0"/>
                <a:cs typeface="Arial" panose="020B0604020202020204" pitchFamily="34" charset="0"/>
              </a:rPr>
              <a:t>Effective Communication is a professional obligation</a:t>
            </a:r>
          </a:p>
          <a:p>
            <a:pPr marL="342900" indent="-342900">
              <a:buFont typeface="Arial" panose="020B0604020202020204" pitchFamily="34" charset="0"/>
              <a:buChar char="•"/>
            </a:pPr>
            <a:endParaRPr lang="en-CA"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CA" sz="1800" dirty="0">
                <a:latin typeface="Arial" panose="020B0604020202020204" pitchFamily="34" charset="0"/>
                <a:cs typeface="Arial" panose="020B0604020202020204" pitchFamily="34" charset="0"/>
              </a:rPr>
              <a:t>Must me timely, inclusive, respectful and honest</a:t>
            </a:r>
          </a:p>
          <a:p>
            <a:endParaRPr lang="en-CA"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CA" sz="1800" dirty="0">
                <a:latin typeface="Arial" panose="020B0604020202020204" pitchFamily="34" charset="0"/>
                <a:cs typeface="Arial" panose="020B0604020202020204" pitchFamily="34" charset="0"/>
              </a:rPr>
              <a:t>Show leadership in fostering a culture of open, respectful communication</a:t>
            </a:r>
          </a:p>
          <a:p>
            <a:endParaRPr lang="en-CA"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CA" sz="1800" dirty="0">
                <a:latin typeface="Arial" panose="020B0604020202020204" pitchFamily="34" charset="0"/>
                <a:cs typeface="Arial" panose="020B0604020202020204" pitchFamily="34" charset="0"/>
              </a:rPr>
              <a:t>Be an active listener</a:t>
            </a:r>
          </a:p>
          <a:p>
            <a:endParaRPr lang="en-CA"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CA" sz="1800" dirty="0">
                <a:latin typeface="Arial" panose="020B0604020202020204" pitchFamily="34" charset="0"/>
                <a:cs typeface="Arial" panose="020B0604020202020204" pitchFamily="34" charset="0"/>
              </a:rPr>
              <a:t>Communicate your feedback and close the loop (Continuous Improvement)</a:t>
            </a:r>
          </a:p>
          <a:p>
            <a:endParaRPr lang="en-CA"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CA" sz="1800" dirty="0">
                <a:latin typeface="Arial" panose="020B0604020202020204" pitchFamily="34" charset="0"/>
                <a:cs typeface="Arial" panose="020B0604020202020204" pitchFamily="34" charset="0"/>
              </a:rPr>
              <a:t>If things don’t seem right, communicate!  Saying or doing nothing is not an option.</a:t>
            </a:r>
          </a:p>
        </p:txBody>
      </p:sp>
    </p:spTree>
    <p:extLst>
      <p:ext uri="{BB962C8B-B14F-4D97-AF65-F5344CB8AC3E}">
        <p14:creationId xmlns:p14="http://schemas.microsoft.com/office/powerpoint/2010/main" val="32538234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1840" y="2420888"/>
            <a:ext cx="2664296" cy="769441"/>
          </a:xfrm>
          <a:prstGeom prst="rect">
            <a:avLst/>
          </a:prstGeom>
          <a:noFill/>
        </p:spPr>
        <p:txBody>
          <a:bodyPr wrap="square" rtlCol="0">
            <a:spAutoFit/>
          </a:bodyPr>
          <a:lstStyle/>
          <a:p>
            <a:r>
              <a:rPr lang="en-CA" sz="4000" dirty="0">
                <a:latin typeface="Arial" panose="020B0604020202020204" pitchFamily="34" charset="0"/>
                <a:cs typeface="Arial" panose="020B0604020202020204" pitchFamily="34" charset="0"/>
              </a:rPr>
              <a:t>The</a:t>
            </a:r>
            <a:r>
              <a:rPr lang="en-CA" sz="4400" dirty="0">
                <a:latin typeface="Arial" panose="020B0604020202020204" pitchFamily="34" charset="0"/>
                <a:cs typeface="Arial" panose="020B0604020202020204" pitchFamily="34" charset="0"/>
              </a:rPr>
              <a:t> </a:t>
            </a:r>
            <a:r>
              <a:rPr lang="en-CA" sz="4000" dirty="0">
                <a:latin typeface="Arial" panose="020B0604020202020204" pitchFamily="34" charset="0"/>
                <a:cs typeface="Arial" panose="020B0604020202020204" pitchFamily="34" charset="0"/>
              </a:rPr>
              <a:t>Plan!</a:t>
            </a:r>
            <a:r>
              <a:rPr lang="en-CA" sz="4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76828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4950" y="692698"/>
            <a:ext cx="2226955" cy="424281"/>
          </a:xfrm>
          <a:prstGeom prst="rect">
            <a:avLst/>
          </a:prstGeom>
          <a:noFill/>
        </p:spPr>
        <p:txBody>
          <a:bodyPr wrap="none" lIns="84899" tIns="42449" rIns="84899" bIns="42449" rtlCol="0">
            <a:spAutoFit/>
          </a:bodyPr>
          <a:lstStyle/>
          <a:p>
            <a:r>
              <a:rPr lang="en-CA" sz="2200" u="sng" dirty="0">
                <a:latin typeface="Arial" panose="020B0604020202020204" pitchFamily="34" charset="0"/>
                <a:cs typeface="Arial" panose="020B0604020202020204" pitchFamily="34" charset="0"/>
              </a:rPr>
              <a:t>Typical  Process</a:t>
            </a:r>
          </a:p>
        </p:txBody>
      </p:sp>
      <p:sp>
        <p:nvSpPr>
          <p:cNvPr id="4" name="TextBox 3"/>
          <p:cNvSpPr txBox="1"/>
          <p:nvPr/>
        </p:nvSpPr>
        <p:spPr>
          <a:xfrm>
            <a:off x="3480198" y="1223664"/>
            <a:ext cx="1667058" cy="347337"/>
          </a:xfrm>
          <a:prstGeom prst="rect">
            <a:avLst/>
          </a:prstGeom>
          <a:noFill/>
        </p:spPr>
        <p:txBody>
          <a:bodyPr wrap="none" lIns="84899" tIns="42449" rIns="84899" bIns="42449" rtlCol="0">
            <a:spAutoFit/>
          </a:bodyPr>
          <a:lstStyle/>
          <a:p>
            <a:r>
              <a:rPr lang="en-CA" dirty="0">
                <a:latin typeface="Arial" panose="020B0604020202020204" pitchFamily="34" charset="0"/>
                <a:cs typeface="Arial" panose="020B0604020202020204" pitchFamily="34" charset="0"/>
              </a:rPr>
              <a:t>Road  Planning</a:t>
            </a:r>
          </a:p>
        </p:txBody>
      </p:sp>
      <p:sp>
        <p:nvSpPr>
          <p:cNvPr id="5" name="TextBox 4"/>
          <p:cNvSpPr txBox="1"/>
          <p:nvPr/>
        </p:nvSpPr>
        <p:spPr>
          <a:xfrm>
            <a:off x="1655487" y="2277330"/>
            <a:ext cx="5321905" cy="347337"/>
          </a:xfrm>
          <a:prstGeom prst="rect">
            <a:avLst/>
          </a:prstGeom>
          <a:noFill/>
        </p:spPr>
        <p:txBody>
          <a:bodyPr wrap="none" lIns="84899" tIns="42449" rIns="84899" bIns="42449" rtlCol="0">
            <a:spAutoFit/>
          </a:bodyPr>
          <a:lstStyle/>
          <a:p>
            <a:r>
              <a:rPr lang="en-CA" dirty="0">
                <a:latin typeface="Arial" panose="020B0604020202020204" pitchFamily="34" charset="0"/>
                <a:cs typeface="Arial" panose="020B0604020202020204" pitchFamily="34" charset="0"/>
              </a:rPr>
              <a:t>Field Review; Engineering and Geotechnical Surveys</a:t>
            </a:r>
          </a:p>
        </p:txBody>
      </p:sp>
      <p:sp>
        <p:nvSpPr>
          <p:cNvPr id="7" name="Down Arrow 6"/>
          <p:cNvSpPr/>
          <p:nvPr/>
        </p:nvSpPr>
        <p:spPr>
          <a:xfrm>
            <a:off x="4116347" y="2657607"/>
            <a:ext cx="386332"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84899" tIns="42449" rIns="84899" bIns="42449" rtlCol="0" anchor="ctr"/>
          <a:lstStyle/>
          <a:p>
            <a:pPr algn="ctr"/>
            <a:endParaRPr lang="en-CA"/>
          </a:p>
        </p:txBody>
      </p:sp>
      <p:sp>
        <p:nvSpPr>
          <p:cNvPr id="8" name="Down Arrow 7"/>
          <p:cNvSpPr/>
          <p:nvPr/>
        </p:nvSpPr>
        <p:spPr>
          <a:xfrm>
            <a:off x="4116347" y="1701267"/>
            <a:ext cx="386332"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84899" tIns="42449" rIns="84899" bIns="42449" rtlCol="0" anchor="ctr"/>
          <a:lstStyle/>
          <a:p>
            <a:pPr algn="ctr"/>
            <a:endParaRPr lang="en-CA" dirty="0">
              <a:latin typeface="Arial" panose="020B0604020202020204" pitchFamily="34" charset="0"/>
              <a:cs typeface="Arial" panose="020B0604020202020204" pitchFamily="34" charset="0"/>
            </a:endParaRPr>
          </a:p>
        </p:txBody>
      </p:sp>
      <p:sp>
        <p:nvSpPr>
          <p:cNvPr id="9" name="Down Arrow 8"/>
          <p:cNvSpPr/>
          <p:nvPr/>
        </p:nvSpPr>
        <p:spPr>
          <a:xfrm>
            <a:off x="4116347" y="3594100"/>
            <a:ext cx="386332"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84899" tIns="42449" rIns="84899" bIns="42449" rtlCol="0" anchor="ctr"/>
          <a:lstStyle/>
          <a:p>
            <a:pPr algn="ctr"/>
            <a:endParaRPr lang="en-CA"/>
          </a:p>
        </p:txBody>
      </p:sp>
      <p:sp>
        <p:nvSpPr>
          <p:cNvPr id="11" name="TextBox 10"/>
          <p:cNvSpPr txBox="1"/>
          <p:nvPr/>
        </p:nvSpPr>
        <p:spPr>
          <a:xfrm>
            <a:off x="2748832" y="3233671"/>
            <a:ext cx="2954269" cy="608947"/>
          </a:xfrm>
          <a:prstGeom prst="rect">
            <a:avLst/>
          </a:prstGeom>
          <a:noFill/>
        </p:spPr>
        <p:txBody>
          <a:bodyPr wrap="none" lIns="84899" tIns="42449" rIns="84899" bIns="42449" rtlCol="0">
            <a:spAutoFit/>
          </a:bodyPr>
          <a:lstStyle/>
          <a:p>
            <a:r>
              <a:rPr lang="en-CA" dirty="0">
                <a:latin typeface="Arial" panose="020B0604020202020204" pitchFamily="34" charset="0"/>
                <a:cs typeface="Arial" panose="020B0604020202020204" pitchFamily="34" charset="0"/>
              </a:rPr>
              <a:t>Final Road Plan and Design </a:t>
            </a:r>
          </a:p>
          <a:p>
            <a:r>
              <a:rPr lang="en-CA" dirty="0"/>
              <a:t> </a:t>
            </a:r>
          </a:p>
        </p:txBody>
      </p:sp>
      <p:sp>
        <p:nvSpPr>
          <p:cNvPr id="12" name="TextBox 11"/>
          <p:cNvSpPr txBox="1"/>
          <p:nvPr/>
        </p:nvSpPr>
        <p:spPr>
          <a:xfrm>
            <a:off x="2780088" y="4149081"/>
            <a:ext cx="2963887" cy="347337"/>
          </a:xfrm>
          <a:prstGeom prst="rect">
            <a:avLst/>
          </a:prstGeom>
          <a:noFill/>
        </p:spPr>
        <p:txBody>
          <a:bodyPr wrap="none" lIns="84899" tIns="42449" rIns="84899" bIns="42449" rtlCol="0">
            <a:spAutoFit/>
          </a:bodyPr>
          <a:lstStyle/>
          <a:p>
            <a:r>
              <a:rPr lang="en-CA" dirty="0">
                <a:latin typeface="Arial" panose="020B0604020202020204" pitchFamily="34" charset="0"/>
                <a:cs typeface="Arial" panose="020B0604020202020204" pitchFamily="34" charset="0"/>
              </a:rPr>
              <a:t>Road Construction Pre-work</a:t>
            </a:r>
            <a:r>
              <a:rPr lang="en-CA" b="1" dirty="0"/>
              <a:t> </a:t>
            </a:r>
            <a:endParaRPr lang="en-CA" dirty="0"/>
          </a:p>
        </p:txBody>
      </p:sp>
      <p:sp>
        <p:nvSpPr>
          <p:cNvPr id="13" name="Down Arrow 12"/>
          <p:cNvSpPr/>
          <p:nvPr/>
        </p:nvSpPr>
        <p:spPr>
          <a:xfrm>
            <a:off x="4139070" y="4641434"/>
            <a:ext cx="386332"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84899" tIns="42449" rIns="84899" bIns="42449" rtlCol="0" anchor="ctr"/>
          <a:lstStyle/>
          <a:p>
            <a:pPr algn="ctr"/>
            <a:endParaRPr lang="en-CA"/>
          </a:p>
        </p:txBody>
      </p:sp>
      <p:sp>
        <p:nvSpPr>
          <p:cNvPr id="14" name="TextBox 13"/>
          <p:cNvSpPr txBox="1"/>
          <p:nvPr/>
        </p:nvSpPr>
        <p:spPr>
          <a:xfrm>
            <a:off x="2845012" y="5217495"/>
            <a:ext cx="2771527" cy="347337"/>
          </a:xfrm>
          <a:prstGeom prst="rect">
            <a:avLst/>
          </a:prstGeom>
          <a:noFill/>
        </p:spPr>
        <p:txBody>
          <a:bodyPr wrap="none" lIns="84899" tIns="42449" rIns="84899" bIns="42449" rtlCol="0">
            <a:spAutoFit/>
          </a:bodyPr>
          <a:lstStyle/>
          <a:p>
            <a:r>
              <a:rPr lang="en-CA" dirty="0">
                <a:latin typeface="Arial" panose="020B0604020202020204" pitchFamily="34" charset="0"/>
                <a:cs typeface="Arial" panose="020B0604020202020204" pitchFamily="34" charset="0"/>
              </a:rPr>
              <a:t>Road Construction Phases</a:t>
            </a:r>
          </a:p>
        </p:txBody>
      </p:sp>
      <p:sp>
        <p:nvSpPr>
          <p:cNvPr id="15" name="TextBox 14"/>
          <p:cNvSpPr txBox="1"/>
          <p:nvPr/>
        </p:nvSpPr>
        <p:spPr>
          <a:xfrm>
            <a:off x="2457335" y="6252026"/>
            <a:ext cx="3546547" cy="347337"/>
          </a:xfrm>
          <a:prstGeom prst="rect">
            <a:avLst/>
          </a:prstGeom>
          <a:noFill/>
        </p:spPr>
        <p:txBody>
          <a:bodyPr wrap="none" lIns="84899" tIns="42449" rIns="84899" bIns="42449" rtlCol="0">
            <a:spAutoFit/>
          </a:bodyPr>
          <a:lstStyle/>
          <a:p>
            <a:r>
              <a:rPr lang="en-CA" dirty="0">
                <a:latin typeface="Arial" panose="020B0604020202020204" pitchFamily="34" charset="0"/>
                <a:cs typeface="Arial" panose="020B0604020202020204" pitchFamily="34" charset="0"/>
              </a:rPr>
              <a:t>Road Construction As Built Review</a:t>
            </a:r>
          </a:p>
        </p:txBody>
      </p:sp>
      <p:sp>
        <p:nvSpPr>
          <p:cNvPr id="16" name="Down Arrow 15"/>
          <p:cNvSpPr/>
          <p:nvPr/>
        </p:nvSpPr>
        <p:spPr>
          <a:xfrm>
            <a:off x="4139072" y="5675964"/>
            <a:ext cx="386332"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84899" tIns="42449" rIns="84899" bIns="42449" rtlCol="0" anchor="ctr"/>
          <a:lstStyle/>
          <a:p>
            <a:pPr algn="ctr"/>
            <a:endParaRPr lang="en-CA"/>
          </a:p>
        </p:txBody>
      </p:sp>
      <p:sp>
        <p:nvSpPr>
          <p:cNvPr id="17" name="TextBox 16"/>
          <p:cNvSpPr txBox="1"/>
          <p:nvPr/>
        </p:nvSpPr>
        <p:spPr>
          <a:xfrm>
            <a:off x="3348753" y="125025"/>
            <a:ext cx="1809725" cy="516614"/>
          </a:xfrm>
          <a:prstGeom prst="rect">
            <a:avLst/>
          </a:prstGeom>
          <a:noFill/>
        </p:spPr>
        <p:txBody>
          <a:bodyPr wrap="none" lIns="84899" tIns="42449" rIns="84899" bIns="42449" rtlCol="0">
            <a:spAutoFit/>
          </a:bodyPr>
          <a:lstStyle/>
          <a:p>
            <a:r>
              <a:rPr lang="en-CA" sz="2800" b="1" dirty="0">
                <a:latin typeface="Arial" panose="020B0604020202020204" pitchFamily="34" charset="0"/>
                <a:cs typeface="Arial" panose="020B0604020202020204" pitchFamily="34" charset="0"/>
              </a:rPr>
              <a:t> </a:t>
            </a:r>
            <a:r>
              <a:rPr lang="en-CA" sz="2800" dirty="0">
                <a:latin typeface="Arial" panose="020B0604020202020204" pitchFamily="34" charset="0"/>
                <a:cs typeface="Arial" panose="020B0604020202020204" pitchFamily="34" charset="0"/>
              </a:rPr>
              <a:t>The Plan!</a:t>
            </a:r>
          </a:p>
        </p:txBody>
      </p:sp>
    </p:spTree>
    <p:extLst>
      <p:ext uri="{BB962C8B-B14F-4D97-AF65-F5344CB8AC3E}">
        <p14:creationId xmlns:p14="http://schemas.microsoft.com/office/powerpoint/2010/main" val="1814770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70187" y="35220"/>
            <a:ext cx="1827744" cy="646331"/>
          </a:xfrm>
          <a:prstGeom prst="rect">
            <a:avLst/>
          </a:prstGeom>
          <a:noFill/>
        </p:spPr>
        <p:txBody>
          <a:bodyPr wrap="none" rtlCol="0">
            <a:spAutoFit/>
          </a:bodyPr>
          <a:lstStyle/>
          <a:p>
            <a:r>
              <a:rPr lang="en-CA" sz="3600" dirty="0"/>
              <a:t> </a:t>
            </a:r>
            <a:r>
              <a:rPr lang="en-CA" sz="2800" dirty="0">
                <a:latin typeface="Arial" panose="020B0604020202020204" pitchFamily="34" charset="0"/>
                <a:cs typeface="Arial" panose="020B0604020202020204" pitchFamily="34" charset="0"/>
              </a:rPr>
              <a:t>The Plan!</a:t>
            </a:r>
          </a:p>
        </p:txBody>
      </p:sp>
      <p:sp>
        <p:nvSpPr>
          <p:cNvPr id="6" name="TextBox 5"/>
          <p:cNvSpPr txBox="1"/>
          <p:nvPr/>
        </p:nvSpPr>
        <p:spPr>
          <a:xfrm>
            <a:off x="3161419" y="681551"/>
            <a:ext cx="2864887" cy="461665"/>
          </a:xfrm>
          <a:prstGeom prst="rect">
            <a:avLst/>
          </a:prstGeom>
          <a:noFill/>
        </p:spPr>
        <p:txBody>
          <a:bodyPr wrap="none" rtlCol="0" anchor="t">
            <a:spAutoFit/>
          </a:bodyPr>
          <a:lstStyle/>
          <a:p>
            <a:r>
              <a:rPr lang="en-CA" sz="2400" b="1" dirty="0">
                <a:latin typeface="Arial" panose="020B0604020202020204" pitchFamily="34" charset="0"/>
                <a:cs typeface="Arial" panose="020B0604020202020204" pitchFamily="34" charset="0"/>
              </a:rPr>
              <a:t>Pre Field Planning</a:t>
            </a:r>
            <a:endParaRPr lang="en-CA" sz="2400" dirty="0">
              <a:latin typeface="Arial" panose="020B0604020202020204" pitchFamily="34" charset="0"/>
              <a:cs typeface="Arial" panose="020B0604020202020204" pitchFamily="34" charset="0"/>
            </a:endParaRPr>
          </a:p>
        </p:txBody>
      </p:sp>
      <p:sp>
        <p:nvSpPr>
          <p:cNvPr id="3" name="TextBox 2"/>
          <p:cNvSpPr txBox="1"/>
          <p:nvPr/>
        </p:nvSpPr>
        <p:spPr>
          <a:xfrm>
            <a:off x="921455" y="1143216"/>
            <a:ext cx="7344816" cy="240065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CA" sz="2000" dirty="0">
                <a:latin typeface="Arial" panose="020B0604020202020204" pitchFamily="34" charset="0"/>
                <a:cs typeface="Arial" panose="020B0604020202020204" pitchFamily="34" charset="0"/>
              </a:rPr>
              <a:t>Determine Objectives </a:t>
            </a:r>
          </a:p>
          <a:p>
            <a:pPr marL="800100" lvl="1" indent="-342900">
              <a:lnSpc>
                <a:spcPct val="150000"/>
              </a:lnSpc>
              <a:buFont typeface="Arial" panose="020B0604020202020204" pitchFamily="34" charset="0"/>
              <a:buChar char="•"/>
            </a:pPr>
            <a:r>
              <a:rPr lang="en-CA" sz="2000" dirty="0">
                <a:latin typeface="Arial" panose="020B0604020202020204" pitchFamily="34" charset="0"/>
                <a:cs typeface="Arial" panose="020B0604020202020204" pitchFamily="34" charset="0"/>
              </a:rPr>
              <a:t>Mainline/long term road versus spurs/short term </a:t>
            </a:r>
          </a:p>
          <a:p>
            <a:pPr marL="800100" lvl="1" indent="-342900">
              <a:lnSpc>
                <a:spcPct val="150000"/>
              </a:lnSpc>
              <a:buFont typeface="Arial" panose="020B0604020202020204" pitchFamily="34" charset="0"/>
              <a:buChar char="•"/>
            </a:pPr>
            <a:r>
              <a:rPr lang="en-CA" sz="2000" dirty="0">
                <a:latin typeface="Arial" panose="020B0604020202020204" pitchFamily="34" charset="0"/>
                <a:cs typeface="Arial" panose="020B0604020202020204" pitchFamily="34" charset="0"/>
              </a:rPr>
              <a:t>Other users (e.g. First Nation’s, Hydro, Tourism…)</a:t>
            </a:r>
          </a:p>
          <a:p>
            <a:pPr marL="800100" lvl="1" indent="-342900">
              <a:lnSpc>
                <a:spcPct val="150000"/>
              </a:lnSpc>
              <a:buFont typeface="Arial" panose="020B0604020202020204" pitchFamily="34" charset="0"/>
              <a:buChar char="•"/>
            </a:pPr>
            <a:r>
              <a:rPr lang="en-CA" sz="2000" dirty="0">
                <a:latin typeface="Arial" panose="020B0604020202020204" pitchFamily="34" charset="0"/>
                <a:cs typeface="Arial" panose="020B0604020202020204" pitchFamily="34" charset="0"/>
              </a:rPr>
              <a:t>Timing of activities (season, markets, contractors)</a:t>
            </a:r>
          </a:p>
          <a:p>
            <a:pPr marL="800100" lvl="1" indent="-342900">
              <a:lnSpc>
                <a:spcPct val="150000"/>
              </a:lnSpc>
              <a:buFont typeface="Wingdings" panose="05000000000000000000" pitchFamily="2" charset="2"/>
              <a:buChar char="Ø"/>
            </a:pPr>
            <a:endParaRPr lang="en-CA" sz="2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463626" y="3429000"/>
            <a:ext cx="4260473" cy="3195355"/>
          </a:xfrm>
          <a:prstGeom prst="rect">
            <a:avLst/>
          </a:prstGeom>
        </p:spPr>
      </p:pic>
    </p:spTree>
    <p:extLst>
      <p:ext uri="{BB962C8B-B14F-4D97-AF65-F5344CB8AC3E}">
        <p14:creationId xmlns:p14="http://schemas.microsoft.com/office/powerpoint/2010/main" val="2616898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70187" y="35220"/>
            <a:ext cx="1832553" cy="646331"/>
          </a:xfrm>
          <a:prstGeom prst="rect">
            <a:avLst/>
          </a:prstGeom>
          <a:noFill/>
        </p:spPr>
        <p:txBody>
          <a:bodyPr wrap="none" rtlCol="0">
            <a:spAutoFit/>
          </a:bodyPr>
          <a:lstStyle/>
          <a:p>
            <a:r>
              <a:rPr lang="en-CA" sz="3600" dirty="0"/>
              <a:t> </a:t>
            </a:r>
            <a:r>
              <a:rPr lang="en-CA" sz="2800" dirty="0">
                <a:latin typeface="Arial" panose="020B0604020202020204" pitchFamily="34" charset="0"/>
                <a:cs typeface="Arial" panose="020B0604020202020204" pitchFamily="34" charset="0"/>
              </a:rPr>
              <a:t>The</a:t>
            </a:r>
            <a:r>
              <a:rPr lang="en-CA" sz="3600" dirty="0"/>
              <a:t> </a:t>
            </a:r>
            <a:r>
              <a:rPr lang="en-CA" sz="2800" dirty="0">
                <a:latin typeface="Arial" panose="020B0604020202020204" pitchFamily="34" charset="0"/>
                <a:cs typeface="Arial" panose="020B0604020202020204" pitchFamily="34" charset="0"/>
              </a:rPr>
              <a:t>Plan!</a:t>
            </a:r>
          </a:p>
        </p:txBody>
      </p:sp>
      <p:sp>
        <p:nvSpPr>
          <p:cNvPr id="2" name="TextBox 1"/>
          <p:cNvSpPr txBox="1"/>
          <p:nvPr/>
        </p:nvSpPr>
        <p:spPr>
          <a:xfrm>
            <a:off x="356689" y="1268760"/>
            <a:ext cx="7311873" cy="1785104"/>
          </a:xfrm>
          <a:prstGeom prst="rect">
            <a:avLst/>
          </a:prstGeom>
          <a:noFill/>
        </p:spPr>
        <p:txBody>
          <a:bodyPr wrap="none" rtlCol="0">
            <a:spAutoFit/>
          </a:bodyPr>
          <a:lstStyle/>
          <a:p>
            <a:pPr marL="342900" indent="-342900">
              <a:buFont typeface="Arial" panose="020B0604020202020204" pitchFamily="34" charset="0"/>
              <a:buChar char="•"/>
            </a:pPr>
            <a:r>
              <a:rPr lang="en-CA" sz="2000" dirty="0">
                <a:latin typeface="Arial" panose="020B0604020202020204" pitchFamily="34" charset="0"/>
                <a:cs typeface="Arial" panose="020B0604020202020204" pitchFamily="34" charset="0"/>
              </a:rPr>
              <a:t>Review existing information including adjacent terrain</a:t>
            </a:r>
          </a:p>
          <a:p>
            <a:pPr marL="800100" lvl="1" indent="-342900">
              <a:lnSpc>
                <a:spcPct val="150000"/>
              </a:lnSpc>
              <a:buFont typeface="Arial" panose="020B0604020202020204" pitchFamily="34" charset="0"/>
              <a:buChar char="•"/>
            </a:pPr>
            <a:r>
              <a:rPr lang="en-CA" sz="2000" dirty="0">
                <a:latin typeface="Arial" panose="020B0604020202020204" pitchFamily="34" charset="0"/>
                <a:cs typeface="Arial" panose="020B0604020202020204" pitchFamily="34" charset="0"/>
              </a:rPr>
              <a:t>Reports and Assessments</a:t>
            </a:r>
          </a:p>
          <a:p>
            <a:pPr marL="800100" lvl="1" indent="-342900">
              <a:lnSpc>
                <a:spcPct val="150000"/>
              </a:lnSpc>
              <a:buFont typeface="Arial" panose="020B0604020202020204" pitchFamily="34" charset="0"/>
              <a:buChar char="•"/>
            </a:pPr>
            <a:r>
              <a:rPr lang="en-CA" sz="2000" dirty="0">
                <a:latin typeface="Arial" panose="020B0604020202020204" pitchFamily="34" charset="0"/>
                <a:cs typeface="Arial" panose="020B0604020202020204" pitchFamily="34" charset="0"/>
              </a:rPr>
              <a:t>Maps, Google </a:t>
            </a:r>
            <a:r>
              <a:rPr lang="en-CA" sz="2000" dirty="0" err="1">
                <a:latin typeface="Arial" panose="020B0604020202020204" pitchFamily="34" charset="0"/>
                <a:cs typeface="Arial" panose="020B0604020202020204" pitchFamily="34" charset="0"/>
              </a:rPr>
              <a:t>Earth</a:t>
            </a:r>
            <a:r>
              <a:rPr lang="en-CA" sz="2000" baseline="30000" dirty="0" err="1">
                <a:latin typeface="Arial" panose="020B0604020202020204" pitchFamily="34" charset="0"/>
                <a:cs typeface="Arial" panose="020B0604020202020204" pitchFamily="34" charset="0"/>
              </a:rPr>
              <a:t>TM</a:t>
            </a:r>
            <a:r>
              <a:rPr lang="en-CA" sz="2000" dirty="0">
                <a:latin typeface="Arial" panose="020B0604020202020204" pitchFamily="34" charset="0"/>
                <a:cs typeface="Arial" panose="020B0604020202020204" pitchFamily="34" charset="0"/>
              </a:rPr>
              <a:t>, Lidar, air photos, ortho imagery</a:t>
            </a:r>
          </a:p>
          <a:p>
            <a:pPr marL="800100" lvl="1" indent="-342900">
              <a:lnSpc>
                <a:spcPct val="150000"/>
              </a:lnSpc>
              <a:buFont typeface="Arial" panose="020B0604020202020204" pitchFamily="34" charset="0"/>
              <a:buChar char="•"/>
            </a:pPr>
            <a:r>
              <a:rPr lang="en-CA" sz="2000" dirty="0">
                <a:latin typeface="Arial" panose="020B0604020202020204" pitchFamily="34" charset="0"/>
                <a:cs typeface="Arial" panose="020B0604020202020204" pitchFamily="34" charset="0"/>
              </a:rPr>
              <a:t>Previous Development</a:t>
            </a:r>
          </a:p>
        </p:txBody>
      </p:sp>
      <p:sp>
        <p:nvSpPr>
          <p:cNvPr id="7" name="TextBox 6"/>
          <p:cNvSpPr txBox="1"/>
          <p:nvPr/>
        </p:nvSpPr>
        <p:spPr>
          <a:xfrm>
            <a:off x="3011540" y="681550"/>
            <a:ext cx="2949846" cy="461665"/>
          </a:xfrm>
          <a:prstGeom prst="rect">
            <a:avLst/>
          </a:prstGeom>
          <a:noFill/>
        </p:spPr>
        <p:txBody>
          <a:bodyPr wrap="none" rtlCol="0">
            <a:spAutoFit/>
          </a:bodyPr>
          <a:lstStyle/>
          <a:p>
            <a:r>
              <a:rPr lang="en-CA" sz="2400" b="1" dirty="0">
                <a:latin typeface="Arial" panose="020B0604020202020204" pitchFamily="34" charset="0"/>
                <a:cs typeface="Arial" panose="020B0604020202020204" pitchFamily="34" charset="0"/>
              </a:rPr>
              <a:t>Pre Field  Planning</a:t>
            </a:r>
            <a:endParaRPr lang="en-CA" sz="2400" dirty="0">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760" y="2925045"/>
            <a:ext cx="5128086" cy="3932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42004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70186" y="24700"/>
            <a:ext cx="1816459" cy="523220"/>
          </a:xfrm>
          <a:prstGeom prst="rect">
            <a:avLst/>
          </a:prstGeom>
          <a:noFill/>
        </p:spPr>
        <p:txBody>
          <a:bodyPr wrap="none" rtlCol="0">
            <a:spAutoFit/>
          </a:bodyPr>
          <a:lstStyle/>
          <a:p>
            <a:r>
              <a:rPr lang="en-CA" sz="2800" dirty="0">
                <a:latin typeface="Arial" panose="020B0604020202020204" pitchFamily="34" charset="0"/>
                <a:cs typeface="Arial" panose="020B0604020202020204" pitchFamily="34" charset="0"/>
              </a:rPr>
              <a:t> The Plan!</a:t>
            </a:r>
          </a:p>
        </p:txBody>
      </p:sp>
      <p:sp>
        <p:nvSpPr>
          <p:cNvPr id="2" name="TextBox 1"/>
          <p:cNvSpPr txBox="1"/>
          <p:nvPr/>
        </p:nvSpPr>
        <p:spPr>
          <a:xfrm>
            <a:off x="740394" y="681551"/>
            <a:ext cx="6640151" cy="4247317"/>
          </a:xfrm>
          <a:prstGeom prst="rect">
            <a:avLst/>
          </a:prstGeom>
          <a:noFill/>
        </p:spPr>
        <p:txBody>
          <a:bodyPr wrap="none" rtlCol="0">
            <a:spAutoFit/>
          </a:bodyPr>
          <a:lstStyle/>
          <a:p>
            <a:pPr lvl="1">
              <a:lnSpc>
                <a:spcPct val="150000"/>
              </a:lnSpc>
            </a:pPr>
            <a:r>
              <a:rPr lang="en-CA" sz="2000" dirty="0">
                <a:latin typeface="Arial" panose="020B0604020202020204" pitchFamily="34" charset="0"/>
                <a:cs typeface="Arial" panose="020B0604020202020204" pitchFamily="34" charset="0"/>
              </a:rPr>
              <a:t> </a:t>
            </a:r>
          </a:p>
          <a:p>
            <a:pPr marL="342900" indent="-342900">
              <a:lnSpc>
                <a:spcPct val="150000"/>
              </a:lnSpc>
              <a:buFont typeface="Arial" panose="020B0604020202020204" pitchFamily="34" charset="0"/>
              <a:buChar char="•"/>
            </a:pPr>
            <a:r>
              <a:rPr lang="en-CA" sz="2000" dirty="0">
                <a:latin typeface="Arial" panose="020B0604020202020204" pitchFamily="34" charset="0"/>
                <a:cs typeface="Arial" panose="020B0604020202020204" pitchFamily="34" charset="0"/>
              </a:rPr>
              <a:t>Utilize </a:t>
            </a:r>
            <a:r>
              <a:rPr lang="en-CA" sz="2000" dirty="0" smtClean="0">
                <a:latin typeface="Arial" panose="020B0604020202020204" pitchFamily="34" charset="0"/>
                <a:cs typeface="Arial" panose="020B0604020202020204" pitchFamily="34" charset="0"/>
              </a:rPr>
              <a:t>local </a:t>
            </a:r>
            <a:r>
              <a:rPr lang="en-CA" sz="2000" dirty="0">
                <a:latin typeface="Arial" panose="020B0604020202020204" pitchFamily="34" charset="0"/>
                <a:cs typeface="Arial" panose="020B0604020202020204" pitchFamily="34" charset="0"/>
              </a:rPr>
              <a:t>k</a:t>
            </a:r>
            <a:r>
              <a:rPr lang="en-CA" sz="2000" dirty="0" smtClean="0">
                <a:latin typeface="Arial" panose="020B0604020202020204" pitchFamily="34" charset="0"/>
                <a:cs typeface="Arial" panose="020B0604020202020204" pitchFamily="34" charset="0"/>
              </a:rPr>
              <a:t>nowledge </a:t>
            </a:r>
            <a:r>
              <a:rPr lang="en-CA" sz="2000" dirty="0">
                <a:latin typeface="Arial" panose="020B0604020202020204" pitchFamily="34" charset="0"/>
                <a:cs typeface="Arial" panose="020B0604020202020204" pitchFamily="34" charset="0"/>
              </a:rPr>
              <a:t>and get information on:</a:t>
            </a:r>
          </a:p>
          <a:p>
            <a:pPr marL="800100" lvl="1" indent="-342900">
              <a:lnSpc>
                <a:spcPct val="150000"/>
              </a:lnSpc>
              <a:buFont typeface="Arial" panose="020B0604020202020204" pitchFamily="34" charset="0"/>
              <a:buChar char="•"/>
            </a:pPr>
            <a:r>
              <a:rPr lang="en-CA" sz="2000" dirty="0">
                <a:latin typeface="Arial" panose="020B0604020202020204" pitchFamily="34" charset="0"/>
                <a:cs typeface="Arial" panose="020B0604020202020204" pitchFamily="34" charset="0"/>
              </a:rPr>
              <a:t>Slope instabilities</a:t>
            </a:r>
          </a:p>
          <a:p>
            <a:pPr marL="800100" lvl="1" indent="-342900">
              <a:lnSpc>
                <a:spcPct val="150000"/>
              </a:lnSpc>
              <a:buFont typeface="Arial" panose="020B0604020202020204" pitchFamily="34" charset="0"/>
              <a:buChar char="•"/>
            </a:pPr>
            <a:r>
              <a:rPr lang="en-CA" sz="2000" dirty="0">
                <a:latin typeface="Arial" panose="020B0604020202020204" pitchFamily="34" charset="0"/>
                <a:cs typeface="Arial" panose="020B0604020202020204" pitchFamily="34" charset="0"/>
              </a:rPr>
              <a:t>Rock hardness and formations</a:t>
            </a:r>
          </a:p>
          <a:p>
            <a:pPr marL="800100" lvl="1" indent="-342900">
              <a:lnSpc>
                <a:spcPct val="150000"/>
              </a:lnSpc>
              <a:buFont typeface="Arial" panose="020B0604020202020204" pitchFamily="34" charset="0"/>
              <a:buChar char="•"/>
            </a:pPr>
            <a:r>
              <a:rPr lang="en-CA" sz="2000" dirty="0">
                <a:latin typeface="Arial" panose="020B0604020202020204" pitchFamily="34" charset="0"/>
                <a:cs typeface="Arial" panose="020B0604020202020204" pitchFamily="34" charset="0"/>
              </a:rPr>
              <a:t>Past issues with construction</a:t>
            </a:r>
          </a:p>
          <a:p>
            <a:pPr marL="800100" lvl="1" indent="-342900">
              <a:lnSpc>
                <a:spcPct val="150000"/>
              </a:lnSpc>
              <a:buFont typeface="Arial" panose="020B0604020202020204" pitchFamily="34" charset="0"/>
              <a:buChar char="•"/>
            </a:pPr>
            <a:r>
              <a:rPr lang="en-CA" sz="2000" dirty="0">
                <a:latin typeface="Arial" panose="020B0604020202020204" pitchFamily="34" charset="0"/>
                <a:cs typeface="Arial" panose="020B0604020202020204" pitchFamily="34" charset="0"/>
              </a:rPr>
              <a:t>Weather as it relates to construction and drainage</a:t>
            </a:r>
          </a:p>
          <a:p>
            <a:pPr marL="800100" lvl="1" indent="-342900">
              <a:lnSpc>
                <a:spcPct val="150000"/>
              </a:lnSpc>
              <a:buFont typeface="Arial" panose="020B0604020202020204" pitchFamily="34" charset="0"/>
              <a:buChar char="•"/>
            </a:pPr>
            <a:r>
              <a:rPr lang="en-CA" sz="2000" dirty="0">
                <a:latin typeface="Arial" panose="020B0604020202020204" pitchFamily="34" charset="0"/>
                <a:cs typeface="Arial" panose="020B0604020202020204" pitchFamily="34" charset="0"/>
              </a:rPr>
              <a:t>Post Harvest concerns</a:t>
            </a:r>
          </a:p>
          <a:p>
            <a:pPr marL="800100" lvl="1" indent="-342900">
              <a:lnSpc>
                <a:spcPct val="150000"/>
              </a:lnSpc>
              <a:buFont typeface="Wingdings" panose="05000000000000000000" pitchFamily="2" charset="2"/>
              <a:buChar char="Ø"/>
            </a:pPr>
            <a:endParaRPr lang="en-CA" sz="2000" dirty="0">
              <a:latin typeface="Arial" panose="020B0604020202020204" pitchFamily="34" charset="0"/>
              <a:cs typeface="Arial" panose="020B0604020202020204" pitchFamily="34" charset="0"/>
            </a:endParaRPr>
          </a:p>
          <a:p>
            <a:pPr marL="800100" lvl="1" indent="-342900">
              <a:lnSpc>
                <a:spcPct val="150000"/>
              </a:lnSpc>
              <a:buFont typeface="Wingdings" panose="05000000000000000000" pitchFamily="2" charset="2"/>
              <a:buChar char="Ø"/>
            </a:pPr>
            <a:endParaRPr lang="en-CA" sz="2000" dirty="0">
              <a:latin typeface="Arial" panose="020B0604020202020204" pitchFamily="34" charset="0"/>
              <a:cs typeface="Arial" panose="020B0604020202020204" pitchFamily="34" charset="0"/>
            </a:endParaRPr>
          </a:p>
        </p:txBody>
      </p:sp>
      <p:sp>
        <p:nvSpPr>
          <p:cNvPr id="7" name="TextBox 6"/>
          <p:cNvSpPr txBox="1"/>
          <p:nvPr/>
        </p:nvSpPr>
        <p:spPr>
          <a:xfrm>
            <a:off x="3003492" y="570989"/>
            <a:ext cx="2949846" cy="461665"/>
          </a:xfrm>
          <a:prstGeom prst="rect">
            <a:avLst/>
          </a:prstGeom>
          <a:noFill/>
        </p:spPr>
        <p:txBody>
          <a:bodyPr wrap="none" rtlCol="0">
            <a:spAutoFit/>
          </a:bodyPr>
          <a:lstStyle/>
          <a:p>
            <a:r>
              <a:rPr lang="en-CA" sz="2400" b="1" dirty="0">
                <a:latin typeface="Arial" panose="020B0604020202020204" pitchFamily="34" charset="0"/>
                <a:cs typeface="Arial" panose="020B0604020202020204" pitchFamily="34" charset="0"/>
              </a:rPr>
              <a:t>Pre Field  Planning</a:t>
            </a:r>
            <a:endParaRPr lang="en-CA" sz="2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060469" y="3933056"/>
            <a:ext cx="4824769" cy="2713932"/>
          </a:xfrm>
          <a:prstGeom prst="rect">
            <a:avLst/>
          </a:prstGeom>
        </p:spPr>
      </p:pic>
    </p:spTree>
    <p:extLst>
      <p:ext uri="{BB962C8B-B14F-4D97-AF65-F5344CB8AC3E}">
        <p14:creationId xmlns:p14="http://schemas.microsoft.com/office/powerpoint/2010/main" val="944019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70187" y="35220"/>
            <a:ext cx="1827744" cy="646331"/>
          </a:xfrm>
          <a:prstGeom prst="rect">
            <a:avLst/>
          </a:prstGeom>
          <a:noFill/>
        </p:spPr>
        <p:txBody>
          <a:bodyPr wrap="none" rtlCol="0">
            <a:spAutoFit/>
          </a:bodyPr>
          <a:lstStyle/>
          <a:p>
            <a:r>
              <a:rPr lang="en-CA" sz="3600" dirty="0"/>
              <a:t> </a:t>
            </a:r>
            <a:r>
              <a:rPr lang="en-CA" sz="2800" dirty="0">
                <a:latin typeface="Arial" panose="020B0604020202020204" pitchFamily="34" charset="0"/>
                <a:cs typeface="Arial" panose="020B0604020202020204" pitchFamily="34" charset="0"/>
              </a:rPr>
              <a:t>The Plan!</a:t>
            </a:r>
          </a:p>
        </p:txBody>
      </p:sp>
      <p:sp>
        <p:nvSpPr>
          <p:cNvPr id="5" name="TextBox 4"/>
          <p:cNvSpPr txBox="1"/>
          <p:nvPr/>
        </p:nvSpPr>
        <p:spPr>
          <a:xfrm>
            <a:off x="1316646" y="764704"/>
            <a:ext cx="7225828" cy="584775"/>
          </a:xfrm>
          <a:prstGeom prst="rect">
            <a:avLst/>
          </a:prstGeom>
          <a:noFill/>
        </p:spPr>
        <p:txBody>
          <a:bodyPr wrap="square" rtlCol="0">
            <a:spAutoFit/>
          </a:bodyPr>
          <a:lstStyle/>
          <a:p>
            <a:r>
              <a:rPr lang="en-CA" sz="3200" b="1" dirty="0">
                <a:latin typeface="Arial" panose="020B0604020202020204" pitchFamily="34" charset="0"/>
                <a:cs typeface="Arial" panose="020B0604020202020204" pitchFamily="34" charset="0"/>
              </a:rPr>
              <a:t>Field Recce/Layout and Options</a:t>
            </a:r>
            <a:endParaRPr lang="en-CA" sz="32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645" y="1700808"/>
            <a:ext cx="6372200" cy="4779150"/>
          </a:xfrm>
          <a:prstGeom prst="rect">
            <a:avLst/>
          </a:prstGeom>
        </p:spPr>
      </p:pic>
    </p:spTree>
    <p:extLst>
      <p:ext uri="{BB962C8B-B14F-4D97-AF65-F5344CB8AC3E}">
        <p14:creationId xmlns:p14="http://schemas.microsoft.com/office/powerpoint/2010/main" val="1238573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5837" y="260647"/>
            <a:ext cx="3240361" cy="740400"/>
          </a:xfrm>
        </p:spPr>
        <p:txBody>
          <a:bodyPr>
            <a:normAutofit/>
          </a:bodyPr>
          <a:lstStyle/>
          <a:p>
            <a:pPr algn="l"/>
            <a:r>
              <a:rPr lang="en-CA" sz="3200" b="1" dirty="0">
                <a:latin typeface="Arial" panose="020B0604020202020204" pitchFamily="34" charset="0"/>
                <a:cs typeface="Arial" panose="020B0604020202020204" pitchFamily="34" charset="0"/>
              </a:rPr>
              <a:t>CIS</a:t>
            </a:r>
            <a:r>
              <a:rPr lang="en-CA" sz="2800" b="1" dirty="0">
                <a:latin typeface="Arial" panose="020B0604020202020204" pitchFamily="34" charset="0"/>
                <a:cs typeface="Arial" panose="020B0604020202020204" pitchFamily="34" charset="0"/>
              </a:rPr>
              <a:t> Background</a:t>
            </a:r>
          </a:p>
        </p:txBody>
      </p:sp>
      <p:sp>
        <p:nvSpPr>
          <p:cNvPr id="3" name="Rectangle 2"/>
          <p:cNvSpPr/>
          <p:nvPr/>
        </p:nvSpPr>
        <p:spPr>
          <a:xfrm>
            <a:off x="305898" y="1340768"/>
            <a:ext cx="8542659" cy="1778498"/>
          </a:xfrm>
          <a:prstGeom prst="rect">
            <a:avLst/>
          </a:prstGeom>
        </p:spPr>
        <p:txBody>
          <a:bodyPr wrap="square" lIns="84899" tIns="42449" rIns="84899" bIns="42449">
            <a:spAutoFit/>
          </a:bodyPr>
          <a:lstStyle/>
          <a:p>
            <a:pPr marL="424496" indent="-424496">
              <a:buFont typeface="Arial" panose="020B0604020202020204" pitchFamily="34" charset="0"/>
              <a:buChar char="•"/>
            </a:pPr>
            <a:r>
              <a:rPr lang="en-US" sz="2200" b="1" dirty="0" smtClean="0">
                <a:latin typeface="Arial" panose="020B0604020202020204" pitchFamily="34" charset="0"/>
                <a:cs typeface="Arial" panose="020B0604020202020204" pitchFamily="34" charset="0"/>
              </a:rPr>
              <a:t>36 slides from 2012-2015</a:t>
            </a:r>
          </a:p>
          <a:p>
            <a:pPr marL="424496" indent="-424496">
              <a:buFont typeface="Arial" panose="020B0604020202020204" pitchFamily="34" charset="0"/>
              <a:buChar char="•"/>
            </a:pPr>
            <a:endParaRPr lang="en-US" sz="2200" b="1" dirty="0" smtClean="0">
              <a:latin typeface="Arial" panose="020B0604020202020204" pitchFamily="34" charset="0"/>
              <a:cs typeface="Arial" panose="020B0604020202020204" pitchFamily="34" charset="0"/>
            </a:endParaRPr>
          </a:p>
          <a:p>
            <a:pPr marL="424496" indent="-424496">
              <a:buFont typeface="Arial" panose="020B0604020202020204" pitchFamily="34" charset="0"/>
              <a:buChar char="•"/>
            </a:pPr>
            <a:r>
              <a:rPr lang="en-US" sz="2200" b="1" dirty="0" smtClean="0">
                <a:latin typeface="Arial" panose="020B0604020202020204" pitchFamily="34" charset="0"/>
                <a:cs typeface="Arial" panose="020B0604020202020204" pitchFamily="34" charset="0"/>
              </a:rPr>
              <a:t>Many </a:t>
            </a:r>
            <a:r>
              <a:rPr lang="en-US" sz="2200" b="1" dirty="0">
                <a:latin typeface="Arial" panose="020B0604020202020204" pitchFamily="34" charset="0"/>
                <a:cs typeface="Arial" panose="020B0604020202020204" pitchFamily="34" charset="0"/>
              </a:rPr>
              <a:t>of </a:t>
            </a:r>
            <a:r>
              <a:rPr lang="en-US" sz="2200" b="1" dirty="0" smtClean="0">
                <a:latin typeface="Arial" panose="020B0604020202020204" pitchFamily="34" charset="0"/>
                <a:cs typeface="Arial" panose="020B0604020202020204" pitchFamily="34" charset="0"/>
              </a:rPr>
              <a:t>these </a:t>
            </a:r>
            <a:r>
              <a:rPr lang="en-US" sz="2200" b="1" dirty="0">
                <a:latin typeface="Arial" panose="020B0604020202020204" pitchFamily="34" charset="0"/>
                <a:cs typeface="Arial" panose="020B0604020202020204" pitchFamily="34" charset="0"/>
              </a:rPr>
              <a:t>involved excavators </a:t>
            </a:r>
            <a:r>
              <a:rPr lang="en-US" sz="2200" b="1" dirty="0" smtClean="0">
                <a:latin typeface="Arial" panose="020B0604020202020204" pitchFamily="34" charset="0"/>
                <a:cs typeface="Arial" panose="020B0604020202020204" pitchFamily="34" charset="0"/>
              </a:rPr>
              <a:t>sliding down slope</a:t>
            </a:r>
          </a:p>
          <a:p>
            <a:pPr marL="424496" indent="-424496">
              <a:buFont typeface="Arial" panose="020B0604020202020204" pitchFamily="34" charset="0"/>
              <a:buChar char="•"/>
            </a:pPr>
            <a:endParaRPr lang="en-US" sz="2200" b="1" dirty="0" smtClean="0">
              <a:latin typeface="Arial" panose="020B0604020202020204" pitchFamily="34" charset="0"/>
              <a:cs typeface="Arial" panose="020B0604020202020204" pitchFamily="34" charset="0"/>
            </a:endParaRPr>
          </a:p>
          <a:p>
            <a:pPr marL="424496" indent="-424496">
              <a:buFont typeface="Arial" panose="020B0604020202020204" pitchFamily="34" charset="0"/>
              <a:buChar char="•"/>
            </a:pPr>
            <a:r>
              <a:rPr lang="en-US" sz="2200" b="1" dirty="0" smtClean="0">
                <a:latin typeface="Arial" panose="020B0604020202020204" pitchFamily="34" charset="0"/>
                <a:cs typeface="Arial" panose="020B0604020202020204" pitchFamily="34" charset="0"/>
              </a:rPr>
              <a:t>considerable </a:t>
            </a:r>
            <a:r>
              <a:rPr lang="en-US" sz="2200" b="1" dirty="0">
                <a:latin typeface="Arial" panose="020B0604020202020204" pitchFamily="34" charset="0"/>
                <a:cs typeface="Arial" panose="020B0604020202020204" pitchFamily="34" charset="0"/>
              </a:rPr>
              <a:t>human, </a:t>
            </a:r>
            <a:r>
              <a:rPr lang="en-US" sz="2200" b="1" dirty="0" smtClean="0">
                <a:latin typeface="Arial" panose="020B0604020202020204" pitchFamily="34" charset="0"/>
                <a:cs typeface="Arial" panose="020B0604020202020204" pitchFamily="34" charset="0"/>
              </a:rPr>
              <a:t>environmental </a:t>
            </a:r>
            <a:r>
              <a:rPr lang="en-US" sz="2200" b="1" dirty="0">
                <a:latin typeface="Arial" panose="020B0604020202020204" pitchFamily="34" charset="0"/>
                <a:cs typeface="Arial" panose="020B0604020202020204" pitchFamily="34" charset="0"/>
              </a:rPr>
              <a:t>and operational </a:t>
            </a:r>
            <a:r>
              <a:rPr lang="en-US" sz="2200" b="1" dirty="0" smtClean="0">
                <a:latin typeface="Arial" panose="020B0604020202020204" pitchFamily="34" charset="0"/>
                <a:cs typeface="Arial" panose="020B0604020202020204" pitchFamily="34" charset="0"/>
              </a:rPr>
              <a:t>costs </a:t>
            </a:r>
            <a:endParaRPr lang="en-CA" sz="2200" b="1" dirty="0">
              <a:latin typeface="Arial" panose="020B0604020202020204" pitchFamily="34" charset="0"/>
              <a:cs typeface="Arial" panose="020B0604020202020204" pitchFamily="34" charset="0"/>
            </a:endParaRPr>
          </a:p>
        </p:txBody>
      </p:sp>
      <p:pic>
        <p:nvPicPr>
          <p:cNvPr id="4" name="Picture 2" descr="G:\BCTS\TRIM\19620-20-TSL Operation\1 Active TSL\A84692 - Anchorage Cove_Central Isl Exc THD (HI) (T)\Photos\Slide #2\PB290036.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60035" y="3212976"/>
            <a:ext cx="4009836" cy="3314906"/>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descr="C:\Users\dutaggar\AppData\Local\Microsoft\Windows\Temporary Internet Files\Content.Outlook\EC3NMSNK\photo1.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577228" y="3210438"/>
            <a:ext cx="4047308" cy="331490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4956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70187" y="35220"/>
            <a:ext cx="1816459" cy="523220"/>
          </a:xfrm>
          <a:prstGeom prst="rect">
            <a:avLst/>
          </a:prstGeom>
          <a:noFill/>
        </p:spPr>
        <p:txBody>
          <a:bodyPr wrap="none" rtlCol="0">
            <a:spAutoFit/>
          </a:bodyPr>
          <a:lstStyle/>
          <a:p>
            <a:r>
              <a:rPr lang="en-CA" sz="2800" dirty="0">
                <a:latin typeface="Arial" panose="020B0604020202020204" pitchFamily="34" charset="0"/>
                <a:cs typeface="Arial" panose="020B0604020202020204" pitchFamily="34" charset="0"/>
              </a:rPr>
              <a:t> The Plan!</a:t>
            </a:r>
          </a:p>
        </p:txBody>
      </p:sp>
      <p:sp>
        <p:nvSpPr>
          <p:cNvPr id="5" name="TextBox 4"/>
          <p:cNvSpPr txBox="1"/>
          <p:nvPr/>
        </p:nvSpPr>
        <p:spPr>
          <a:xfrm>
            <a:off x="551097" y="604607"/>
            <a:ext cx="7854637" cy="738664"/>
          </a:xfrm>
          <a:prstGeom prst="rect">
            <a:avLst/>
          </a:prstGeom>
          <a:noFill/>
        </p:spPr>
        <p:txBody>
          <a:bodyPr wrap="square" rtlCol="0">
            <a:spAutoFit/>
          </a:bodyPr>
          <a:lstStyle/>
          <a:p>
            <a:pPr algn="ctr"/>
            <a:r>
              <a:rPr lang="en-CA" sz="2400" b="1" dirty="0">
                <a:latin typeface="Arial" panose="020B0604020202020204" pitchFamily="34" charset="0"/>
                <a:cs typeface="Arial" panose="020B0604020202020204" pitchFamily="34" charset="0"/>
              </a:rPr>
              <a:t>Field Recce/Layout and Options</a:t>
            </a:r>
          </a:p>
          <a:p>
            <a:pPr algn="ctr"/>
            <a:r>
              <a:rPr lang="en-CA" sz="1800" b="1" dirty="0">
                <a:latin typeface="Arial" panose="020B0604020202020204" pitchFamily="34" charset="0"/>
                <a:cs typeface="Arial" panose="020B0604020202020204" pitchFamily="34" charset="0"/>
              </a:rPr>
              <a:t>(New construction, Reconstruction, Maintenance and Deactivation)</a:t>
            </a:r>
            <a:endParaRPr lang="en-CA" sz="1800" dirty="0">
              <a:latin typeface="Arial" panose="020B0604020202020204" pitchFamily="34" charset="0"/>
              <a:cs typeface="Arial" panose="020B0604020202020204" pitchFamily="34" charset="0"/>
            </a:endParaRPr>
          </a:p>
        </p:txBody>
      </p:sp>
      <p:sp>
        <p:nvSpPr>
          <p:cNvPr id="3" name="TextBox 2"/>
          <p:cNvSpPr txBox="1"/>
          <p:nvPr/>
        </p:nvSpPr>
        <p:spPr>
          <a:xfrm>
            <a:off x="827584" y="1473567"/>
            <a:ext cx="7992888" cy="1938992"/>
          </a:xfrm>
          <a:prstGeom prst="rect">
            <a:avLst/>
          </a:prstGeom>
          <a:noFill/>
        </p:spPr>
        <p:txBody>
          <a:bodyPr wrap="square" rtlCol="0">
            <a:spAutoFit/>
          </a:bodyPr>
          <a:lstStyle/>
          <a:p>
            <a:pPr marL="342900" indent="-342900">
              <a:buFont typeface="Arial" panose="020B0604020202020204" pitchFamily="34" charset="0"/>
              <a:buChar char="•"/>
            </a:pPr>
            <a:r>
              <a:rPr lang="en-CA" sz="2000" dirty="0">
                <a:latin typeface="Arial" panose="020B0604020202020204" pitchFamily="34" charset="0"/>
                <a:cs typeface="Arial" panose="020B0604020202020204" pitchFamily="34" charset="0"/>
              </a:rPr>
              <a:t>Reconnaissance work is critical</a:t>
            </a:r>
          </a:p>
          <a:p>
            <a:pPr marL="800100" lvl="1" indent="-342900">
              <a:buFont typeface="Arial" panose="020B0604020202020204" pitchFamily="34" charset="0"/>
              <a:buChar char="•"/>
            </a:pPr>
            <a:r>
              <a:rPr lang="en-CA" sz="2000" dirty="0">
                <a:latin typeface="Arial" panose="020B0604020202020204" pitchFamily="34" charset="0"/>
                <a:cs typeface="Arial" panose="020B0604020202020204" pitchFamily="34" charset="0"/>
              </a:rPr>
              <a:t>Don’t find a quick route and assume it is the best option</a:t>
            </a:r>
          </a:p>
          <a:p>
            <a:pPr marL="800100" lvl="1" indent="-342900">
              <a:buFont typeface="Arial" panose="020B0604020202020204" pitchFamily="34" charset="0"/>
              <a:buChar char="•"/>
            </a:pPr>
            <a:r>
              <a:rPr lang="en-CA" sz="2000" dirty="0">
                <a:latin typeface="Arial" panose="020B0604020202020204" pitchFamily="34" charset="0"/>
                <a:cs typeface="Arial" panose="020B0604020202020204" pitchFamily="34" charset="0"/>
              </a:rPr>
              <a:t>Find all the critical control points</a:t>
            </a:r>
          </a:p>
          <a:p>
            <a:pPr marL="800100" lvl="1" indent="-342900">
              <a:buFont typeface="Arial" panose="020B0604020202020204" pitchFamily="34" charset="0"/>
              <a:buChar char="•"/>
            </a:pPr>
            <a:r>
              <a:rPr lang="en-CA" sz="2000" dirty="0">
                <a:latin typeface="Arial" panose="020B0604020202020204" pitchFamily="34" charset="0"/>
                <a:cs typeface="Arial" panose="020B0604020202020204" pitchFamily="34" charset="0"/>
              </a:rPr>
              <a:t>Remember rock is stable and is usually a benefit</a:t>
            </a:r>
          </a:p>
          <a:p>
            <a:pPr marL="914400" lvl="1" indent="-457200">
              <a:buFont typeface="Wingdings" panose="05000000000000000000" pitchFamily="2" charset="2"/>
              <a:buChar char="Ø"/>
            </a:pPr>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 </a:t>
            </a:r>
          </a:p>
        </p:txBody>
      </p:sp>
      <p:pic>
        <p:nvPicPr>
          <p:cNvPr id="6" name="Picture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025467" y="2996952"/>
            <a:ext cx="4968552" cy="3726414"/>
          </a:xfrm>
          <a:prstGeom prst="rect">
            <a:avLst/>
          </a:prstGeom>
        </p:spPr>
      </p:pic>
    </p:spTree>
    <p:extLst>
      <p:ext uri="{BB962C8B-B14F-4D97-AF65-F5344CB8AC3E}">
        <p14:creationId xmlns:p14="http://schemas.microsoft.com/office/powerpoint/2010/main" val="1124986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70187" y="35220"/>
            <a:ext cx="1827744" cy="646331"/>
          </a:xfrm>
          <a:prstGeom prst="rect">
            <a:avLst/>
          </a:prstGeom>
          <a:noFill/>
        </p:spPr>
        <p:txBody>
          <a:bodyPr wrap="none" rtlCol="0">
            <a:spAutoFit/>
          </a:bodyPr>
          <a:lstStyle/>
          <a:p>
            <a:r>
              <a:rPr lang="en-CA" sz="3600" dirty="0"/>
              <a:t> </a:t>
            </a:r>
            <a:r>
              <a:rPr lang="en-CA" sz="2800" dirty="0">
                <a:latin typeface="Arial" panose="020B0604020202020204" pitchFamily="34" charset="0"/>
                <a:cs typeface="Arial" panose="020B0604020202020204" pitchFamily="34" charset="0"/>
              </a:rPr>
              <a:t>The Plan!</a:t>
            </a:r>
          </a:p>
        </p:txBody>
      </p:sp>
      <p:sp>
        <p:nvSpPr>
          <p:cNvPr id="5" name="TextBox 4"/>
          <p:cNvSpPr txBox="1"/>
          <p:nvPr/>
        </p:nvSpPr>
        <p:spPr>
          <a:xfrm>
            <a:off x="2376970" y="681551"/>
            <a:ext cx="4894116" cy="461665"/>
          </a:xfrm>
          <a:prstGeom prst="rect">
            <a:avLst/>
          </a:prstGeom>
          <a:noFill/>
        </p:spPr>
        <p:txBody>
          <a:bodyPr wrap="square" rtlCol="0">
            <a:spAutoFit/>
          </a:bodyPr>
          <a:lstStyle/>
          <a:p>
            <a:r>
              <a:rPr lang="en-CA" sz="2400" b="1" dirty="0">
                <a:latin typeface="Arial" panose="020B0604020202020204" pitchFamily="34" charset="0"/>
                <a:cs typeface="Arial" panose="020B0604020202020204" pitchFamily="34" charset="0"/>
              </a:rPr>
              <a:t>Field Recce/Layout and Options</a:t>
            </a:r>
            <a:endParaRPr lang="en-CA" sz="2400" dirty="0">
              <a:latin typeface="Arial" panose="020B0604020202020204" pitchFamily="34" charset="0"/>
              <a:cs typeface="Arial" panose="020B0604020202020204" pitchFamily="34" charset="0"/>
            </a:endParaRPr>
          </a:p>
        </p:txBody>
      </p:sp>
      <p:sp>
        <p:nvSpPr>
          <p:cNvPr id="3" name="TextBox 2"/>
          <p:cNvSpPr txBox="1"/>
          <p:nvPr/>
        </p:nvSpPr>
        <p:spPr>
          <a:xfrm>
            <a:off x="683568" y="1556792"/>
            <a:ext cx="7992888" cy="2554545"/>
          </a:xfrm>
          <a:prstGeom prst="rect">
            <a:avLst/>
          </a:prstGeom>
          <a:noFill/>
        </p:spPr>
        <p:txBody>
          <a:bodyPr wrap="square" rtlCol="0">
            <a:spAutoFit/>
          </a:bodyPr>
          <a:lstStyle/>
          <a:p>
            <a:pPr marL="342900" indent="-342900">
              <a:buFont typeface="Arial" panose="020B0604020202020204" pitchFamily="34" charset="0"/>
              <a:buChar char="•"/>
            </a:pPr>
            <a:r>
              <a:rPr lang="en-CA" sz="2000" dirty="0">
                <a:latin typeface="Arial" panose="020B0604020202020204" pitchFamily="34" charset="0"/>
                <a:cs typeface="Arial" panose="020B0604020202020204" pitchFamily="34" charset="0"/>
              </a:rPr>
              <a:t>While in the field be observant and take notes</a:t>
            </a:r>
          </a:p>
          <a:p>
            <a:pPr marL="800100" lvl="1" indent="-342900">
              <a:buFont typeface="Arial" panose="020B0604020202020204" pitchFamily="34" charset="0"/>
              <a:buChar char="•"/>
            </a:pPr>
            <a:r>
              <a:rPr lang="en-CA" sz="2000" dirty="0">
                <a:latin typeface="Arial" panose="020B0604020202020204" pitchFamily="34" charset="0"/>
                <a:cs typeface="Arial" panose="020B0604020202020204" pitchFamily="34" charset="0"/>
              </a:rPr>
              <a:t>Identify terrain hazards as well as other safety concerns</a:t>
            </a:r>
          </a:p>
          <a:p>
            <a:pPr marL="800100" lvl="1" indent="-342900">
              <a:buFont typeface="Arial" panose="020B0604020202020204" pitchFamily="34" charset="0"/>
              <a:buChar char="•"/>
            </a:pPr>
            <a:r>
              <a:rPr lang="en-CA" sz="2000" dirty="0">
                <a:latin typeface="Arial" panose="020B0604020202020204" pitchFamily="34" charset="0"/>
                <a:cs typeface="Arial" panose="020B0604020202020204" pitchFamily="34" charset="0"/>
              </a:rPr>
              <a:t>Determine (quantify) impacts and consequences</a:t>
            </a:r>
          </a:p>
          <a:p>
            <a:pPr marL="800100" lvl="1" indent="-342900">
              <a:buFont typeface="Arial" panose="020B0604020202020204" pitchFamily="34" charset="0"/>
              <a:buChar char="•"/>
            </a:pPr>
            <a:r>
              <a:rPr lang="en-CA" sz="2000" dirty="0">
                <a:latin typeface="Arial" panose="020B0604020202020204" pitchFamily="34" charset="0"/>
                <a:cs typeface="Arial" panose="020B0604020202020204" pitchFamily="34" charset="0"/>
              </a:rPr>
              <a:t>Communicate mitigation options</a:t>
            </a:r>
          </a:p>
          <a:p>
            <a:pPr marL="457200" indent="-457200">
              <a:buFont typeface="Arial" panose="020B0604020202020204" pitchFamily="34" charset="0"/>
              <a:buChar char="•"/>
            </a:pPr>
            <a:r>
              <a:rPr lang="en-CA" sz="2000" dirty="0">
                <a:latin typeface="Arial" panose="020B0604020202020204" pitchFamily="34" charset="0"/>
                <a:cs typeface="Arial" panose="020B0604020202020204" pitchFamily="34" charset="0"/>
              </a:rPr>
              <a:t>Gather the details to ensure a safe and efficient construction plan</a:t>
            </a:r>
          </a:p>
          <a:p>
            <a:pPr marL="914400" lvl="1" indent="-457200">
              <a:buFont typeface="Wingdings" panose="05000000000000000000" pitchFamily="2" charset="2"/>
              <a:buChar char="Ø"/>
            </a:pPr>
            <a:endParaRPr lang="en-CA" sz="2000" dirty="0">
              <a:latin typeface="Arial" panose="020B0604020202020204" pitchFamily="34" charset="0"/>
              <a:cs typeface="Arial" panose="020B0604020202020204" pitchFamily="34" charset="0"/>
            </a:endParaRPr>
          </a:p>
          <a:p>
            <a:pPr marL="914400" lvl="1" indent="-457200">
              <a:buFont typeface="Wingdings" panose="05000000000000000000" pitchFamily="2" charset="2"/>
              <a:buChar char="Ø"/>
            </a:pPr>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 </a:t>
            </a:r>
          </a:p>
        </p:txBody>
      </p:sp>
      <p:pic>
        <p:nvPicPr>
          <p:cNvPr id="6" name="Picture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106707" y="3292025"/>
            <a:ext cx="4562757" cy="3407985"/>
          </a:xfrm>
          <a:prstGeom prst="rect">
            <a:avLst/>
          </a:prstGeom>
        </p:spPr>
      </p:pic>
    </p:spTree>
    <p:extLst>
      <p:ext uri="{BB962C8B-B14F-4D97-AF65-F5344CB8AC3E}">
        <p14:creationId xmlns:p14="http://schemas.microsoft.com/office/powerpoint/2010/main" val="1121593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692696"/>
            <a:ext cx="5616624" cy="5893921"/>
          </a:xfrm>
          <a:prstGeom prst="rect">
            <a:avLst/>
          </a:prstGeom>
          <a:noFill/>
        </p:spPr>
        <p:txBody>
          <a:bodyPr wrap="square" rtlCol="0">
            <a:spAutoFit/>
          </a:bodyPr>
          <a:lstStyle/>
          <a:p>
            <a:pPr algn="ctr"/>
            <a:r>
              <a:rPr lang="en-CA" sz="4000" dirty="0"/>
              <a:t>PLANNING </a:t>
            </a:r>
          </a:p>
          <a:p>
            <a:pPr algn="ctr"/>
            <a:r>
              <a:rPr lang="en-CA" sz="4000" dirty="0"/>
              <a:t>– KEY MESSAGES</a:t>
            </a:r>
          </a:p>
          <a:p>
            <a:endParaRPr lang="en-CA" dirty="0"/>
          </a:p>
          <a:p>
            <a:pPr marL="285750" indent="-285750">
              <a:buFont typeface="Arial" panose="020B0604020202020204" pitchFamily="34" charset="0"/>
              <a:buChar char="•"/>
            </a:pPr>
            <a:r>
              <a:rPr lang="en-CA" sz="2800" dirty="0"/>
              <a:t>Road locations address present &amp; future plans, operational and legislated requirements</a:t>
            </a:r>
          </a:p>
          <a:p>
            <a:pPr marL="285750" indent="-285750">
              <a:buFont typeface="Arial" panose="020B0604020202020204" pitchFamily="34" charset="0"/>
              <a:buChar char="•"/>
            </a:pPr>
            <a:endParaRPr lang="en-CA" sz="2800" dirty="0"/>
          </a:p>
          <a:p>
            <a:pPr marL="285750" indent="-285750">
              <a:buFont typeface="Arial" panose="020B0604020202020204" pitchFamily="34" charset="0"/>
              <a:buChar char="•"/>
            </a:pPr>
            <a:r>
              <a:rPr lang="en-CA" sz="2800" dirty="0"/>
              <a:t>Road plans examine all options</a:t>
            </a:r>
          </a:p>
          <a:p>
            <a:pPr marL="285750" indent="-285750">
              <a:buFont typeface="Arial" panose="020B0604020202020204" pitchFamily="34" charset="0"/>
              <a:buChar char="•"/>
            </a:pPr>
            <a:endParaRPr lang="en-CA" sz="2800" dirty="0"/>
          </a:p>
          <a:p>
            <a:pPr marL="285750" indent="-285750">
              <a:buFont typeface="Arial" panose="020B0604020202020204" pitchFamily="34" charset="0"/>
              <a:buChar char="•"/>
            </a:pPr>
            <a:r>
              <a:rPr lang="en-CA" sz="2800" dirty="0"/>
              <a:t>Field observations and data collection includes ground conditions and potential hazards and risks</a:t>
            </a:r>
          </a:p>
        </p:txBody>
      </p:sp>
    </p:spTree>
    <p:extLst>
      <p:ext uri="{BB962C8B-B14F-4D97-AF65-F5344CB8AC3E}">
        <p14:creationId xmlns:p14="http://schemas.microsoft.com/office/powerpoint/2010/main" val="30588737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2108" y="2204864"/>
            <a:ext cx="4320480" cy="707886"/>
          </a:xfrm>
          <a:prstGeom prst="rect">
            <a:avLst/>
          </a:prstGeom>
          <a:noFill/>
        </p:spPr>
        <p:txBody>
          <a:bodyPr wrap="square" rtlCol="0">
            <a:spAutoFit/>
          </a:bodyPr>
          <a:lstStyle/>
          <a:p>
            <a:r>
              <a:rPr lang="en-CA" sz="4000" dirty="0">
                <a:latin typeface="Arial" panose="020B0604020202020204" pitchFamily="34" charset="0"/>
                <a:cs typeface="Arial" panose="020B0604020202020204" pitchFamily="34" charset="0"/>
              </a:rPr>
              <a:t>Soils and Terrain</a:t>
            </a:r>
          </a:p>
        </p:txBody>
      </p:sp>
    </p:spTree>
    <p:extLst>
      <p:ext uri="{BB962C8B-B14F-4D97-AF65-F5344CB8AC3E}">
        <p14:creationId xmlns:p14="http://schemas.microsoft.com/office/powerpoint/2010/main" val="17212033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51011" y="908721"/>
            <a:ext cx="6876256" cy="5040560"/>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1515720" y="6237313"/>
            <a:ext cx="5897507" cy="347337"/>
          </a:xfrm>
          <a:prstGeom prst="rect">
            <a:avLst/>
          </a:prstGeom>
          <a:noFill/>
        </p:spPr>
        <p:txBody>
          <a:bodyPr wrap="square" lIns="84899" tIns="42449" rIns="84899" bIns="42449" rtlCol="0">
            <a:spAutoFit/>
          </a:bodyPr>
          <a:lstStyle/>
          <a:p>
            <a:pPr marL="265309" indent="-265309" algn="ctr">
              <a:buFont typeface="Arial" panose="020B0604020202020204" pitchFamily="34" charset="0"/>
              <a:buChar char="•"/>
            </a:pPr>
            <a:r>
              <a:rPr lang="en-CA" dirty="0">
                <a:latin typeface="Arial" panose="020B0604020202020204" pitchFamily="34" charset="0"/>
                <a:cs typeface="Arial" panose="020B0604020202020204" pitchFamily="34" charset="0"/>
              </a:rPr>
              <a:t>Be aware of areas that hold </a:t>
            </a:r>
            <a:r>
              <a:rPr lang="en-CA" dirty="0" smtClean="0">
                <a:latin typeface="Arial" panose="020B0604020202020204" pitchFamily="34" charset="0"/>
                <a:cs typeface="Arial" panose="020B0604020202020204" pitchFamily="34" charset="0"/>
              </a:rPr>
              <a:t>moisture!</a:t>
            </a:r>
            <a:endParaRPr lang="en-CA" dirty="0">
              <a:latin typeface="Arial" panose="020B0604020202020204" pitchFamily="34" charset="0"/>
              <a:cs typeface="Arial" panose="020B0604020202020204" pitchFamily="34" charset="0"/>
            </a:endParaRPr>
          </a:p>
        </p:txBody>
      </p:sp>
      <p:sp>
        <p:nvSpPr>
          <p:cNvPr id="5" name="TextBox 4"/>
          <p:cNvSpPr txBox="1"/>
          <p:nvPr/>
        </p:nvSpPr>
        <p:spPr>
          <a:xfrm>
            <a:off x="2267744" y="4365106"/>
            <a:ext cx="2403286" cy="608947"/>
          </a:xfrm>
          <a:prstGeom prst="rect">
            <a:avLst/>
          </a:prstGeom>
          <a:solidFill>
            <a:schemeClr val="bg1">
              <a:lumMod val="65000"/>
              <a:alpha val="63922"/>
            </a:schemeClr>
          </a:solidFill>
        </p:spPr>
        <p:txBody>
          <a:bodyPr wrap="none" lIns="84899" tIns="42449" rIns="84899" bIns="42449" rtlCol="0">
            <a:spAutoFit/>
          </a:bodyPr>
          <a:lstStyle/>
          <a:p>
            <a:r>
              <a:rPr lang="en-CA" b="1" dirty="0">
                <a:solidFill>
                  <a:schemeClr val="bg1"/>
                </a:solidFill>
              </a:rPr>
              <a:t>Note pistol-butted trees,</a:t>
            </a:r>
          </a:p>
          <a:p>
            <a:pPr algn="ctr"/>
            <a:r>
              <a:rPr lang="en-CA" b="1" dirty="0">
                <a:solidFill>
                  <a:schemeClr val="bg1"/>
                </a:solidFill>
              </a:rPr>
              <a:t>deer fern &amp; soil parting</a:t>
            </a:r>
          </a:p>
        </p:txBody>
      </p:sp>
      <p:sp>
        <p:nvSpPr>
          <p:cNvPr id="6" name="Title 1"/>
          <p:cNvSpPr txBox="1">
            <a:spLocks/>
          </p:cNvSpPr>
          <p:nvPr/>
        </p:nvSpPr>
        <p:spPr>
          <a:xfrm>
            <a:off x="1730774" y="44624"/>
            <a:ext cx="5682453" cy="64807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dirty="0">
                <a:latin typeface="Arial" panose="020B0604020202020204" pitchFamily="34" charset="0"/>
                <a:cs typeface="Arial" panose="020B0604020202020204" pitchFamily="34" charset="0"/>
              </a:rPr>
              <a:t>Soils and Terrain</a:t>
            </a:r>
          </a:p>
        </p:txBody>
      </p:sp>
    </p:spTree>
    <p:extLst>
      <p:ext uri="{BB962C8B-B14F-4D97-AF65-F5344CB8AC3E}">
        <p14:creationId xmlns:p14="http://schemas.microsoft.com/office/powerpoint/2010/main" val="26442191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99592" y="908721"/>
            <a:ext cx="7164288" cy="5112569"/>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2578844" y="6307543"/>
            <a:ext cx="3805784" cy="347337"/>
          </a:xfrm>
          <a:prstGeom prst="rect">
            <a:avLst/>
          </a:prstGeom>
          <a:noFill/>
        </p:spPr>
        <p:txBody>
          <a:bodyPr wrap="none" lIns="84899" tIns="42449" rIns="84899" bIns="42449" rtlCol="0">
            <a:spAutoFit/>
          </a:bodyPr>
          <a:lstStyle/>
          <a:p>
            <a:pPr marL="265309" indent="-265309">
              <a:buFont typeface="Arial" panose="020B0604020202020204" pitchFamily="34" charset="0"/>
              <a:buChar char="•"/>
            </a:pPr>
            <a:r>
              <a:rPr lang="en-CA" dirty="0">
                <a:latin typeface="Arial" panose="020B0604020202020204" pitchFamily="34" charset="0"/>
                <a:cs typeface="Arial" panose="020B0604020202020204" pitchFamily="34" charset="0"/>
              </a:rPr>
              <a:t>Seepage/wet soils/ deformed trees</a:t>
            </a:r>
          </a:p>
        </p:txBody>
      </p:sp>
      <p:sp>
        <p:nvSpPr>
          <p:cNvPr id="4" name="Title 1"/>
          <p:cNvSpPr txBox="1">
            <a:spLocks/>
          </p:cNvSpPr>
          <p:nvPr/>
        </p:nvSpPr>
        <p:spPr>
          <a:xfrm>
            <a:off x="366936" y="116632"/>
            <a:ext cx="8229600" cy="1019174"/>
          </a:xfrm>
          <a:prstGeom prst="rect">
            <a:avLst/>
          </a:prstGeom>
        </p:spPr>
        <p:txBody>
          <a:bodyPr lIns="84899" tIns="42449" rIns="84899" bIns="42449"/>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dirty="0">
                <a:latin typeface="Arial" panose="020B0604020202020204" pitchFamily="34" charset="0"/>
                <a:cs typeface="Arial" panose="020B0604020202020204" pitchFamily="34" charset="0"/>
              </a:rPr>
              <a:t>Soils and Terrain</a:t>
            </a:r>
          </a:p>
        </p:txBody>
      </p:sp>
    </p:spTree>
    <p:extLst>
      <p:ext uri="{BB962C8B-B14F-4D97-AF65-F5344CB8AC3E}">
        <p14:creationId xmlns:p14="http://schemas.microsoft.com/office/powerpoint/2010/main" val="20380387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03918" y="836712"/>
            <a:ext cx="6974912" cy="5184576"/>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2449020" y="6256123"/>
            <a:ext cx="4084707" cy="347337"/>
          </a:xfrm>
          <a:prstGeom prst="rect">
            <a:avLst/>
          </a:prstGeom>
          <a:noFill/>
        </p:spPr>
        <p:txBody>
          <a:bodyPr wrap="none" lIns="84899" tIns="42449" rIns="84899" bIns="42449" rtlCol="0">
            <a:spAutoFit/>
          </a:bodyPr>
          <a:lstStyle/>
          <a:p>
            <a:pPr marL="265309" indent="-265309">
              <a:buFont typeface="Arial" panose="020B0604020202020204" pitchFamily="34" charset="0"/>
              <a:buChar char="•"/>
            </a:pPr>
            <a:r>
              <a:rPr lang="en-CA" dirty="0">
                <a:latin typeface="Arial" panose="020B0604020202020204" pitchFamily="34" charset="0"/>
                <a:cs typeface="Arial" panose="020B0604020202020204" pitchFamily="34" charset="0"/>
              </a:rPr>
              <a:t>Organics over bedrock; ponded water</a:t>
            </a:r>
          </a:p>
        </p:txBody>
      </p:sp>
      <p:sp>
        <p:nvSpPr>
          <p:cNvPr id="5" name="Title 1"/>
          <p:cNvSpPr txBox="1">
            <a:spLocks/>
          </p:cNvSpPr>
          <p:nvPr/>
        </p:nvSpPr>
        <p:spPr>
          <a:xfrm>
            <a:off x="354123" y="151985"/>
            <a:ext cx="8229600" cy="1143000"/>
          </a:xfrm>
          <a:prstGeom prst="rect">
            <a:avLst/>
          </a:prstGeom>
        </p:spPr>
        <p:txBody>
          <a:bodyPr lIns="84899" tIns="42449" rIns="84899" bIns="42449"/>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dirty="0">
                <a:latin typeface="Arial" panose="020B0604020202020204" pitchFamily="34" charset="0"/>
                <a:cs typeface="Arial" panose="020B0604020202020204" pitchFamily="34" charset="0"/>
              </a:rPr>
              <a:t>Soils and Terrain</a:t>
            </a:r>
          </a:p>
        </p:txBody>
      </p:sp>
    </p:spTree>
    <p:extLst>
      <p:ext uri="{BB962C8B-B14F-4D97-AF65-F5344CB8AC3E}">
        <p14:creationId xmlns:p14="http://schemas.microsoft.com/office/powerpoint/2010/main" val="8021811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107504" y="908723"/>
            <a:ext cx="8229600" cy="1128713"/>
          </a:xfrm>
        </p:spPr>
        <p:txBody>
          <a:bodyPr>
            <a:noAutofit/>
          </a:bodyPr>
          <a:lstStyle/>
          <a:p>
            <a:pPr algn="l" eaLnBrk="1" hangingPunct="1">
              <a:defRPr/>
            </a:pPr>
            <a:r>
              <a:rPr lang="en-CA" altLang="en-US" sz="2200" dirty="0">
                <a:latin typeface="Arial" panose="020B0604020202020204" pitchFamily="34" charset="0"/>
                <a:cs typeface="Arial" panose="020B0604020202020204" pitchFamily="34" charset="0"/>
              </a:rPr>
              <a:t>Sediment layers and organic accumulations are commonly greater in draw features and may store significant amounts of water: </a:t>
            </a:r>
            <a:endParaRPr lang="en-US" altLang="en-US" sz="2200" dirty="0">
              <a:latin typeface="Arial" panose="020B0604020202020204" pitchFamily="34" charset="0"/>
              <a:cs typeface="Arial" panose="020B0604020202020204" pitchFamily="34" charset="0"/>
            </a:endParaRPr>
          </a:p>
        </p:txBody>
      </p:sp>
      <p:sp>
        <p:nvSpPr>
          <p:cNvPr id="3" name="Rectangle 3"/>
          <p:cNvSpPr txBox="1">
            <a:spLocks noChangeArrowheads="1"/>
          </p:cNvSpPr>
          <p:nvPr/>
        </p:nvSpPr>
        <p:spPr>
          <a:xfrm>
            <a:off x="435982" y="2527073"/>
            <a:ext cx="2911884" cy="4032449"/>
          </a:xfrm>
          <a:prstGeom prst="rect">
            <a:avLst/>
          </a:prstGeom>
        </p:spPr>
        <p:txBody>
          <a:bodyPr vert="horz" lIns="84899" tIns="42449" rIns="84899" bIns="42449"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01879" indent="0" algn="ctr">
              <a:spcAft>
                <a:spcPts val="1114"/>
              </a:spcAft>
              <a:buNone/>
            </a:pPr>
            <a:r>
              <a:rPr lang="en-CA" altLang="en-US" sz="1700" u="sng" dirty="0">
                <a:latin typeface="Arial" panose="020B0604020202020204" pitchFamily="34" charset="0"/>
                <a:cs typeface="Arial" panose="020B0604020202020204" pitchFamily="34" charset="0"/>
              </a:rPr>
              <a:t>Remember: </a:t>
            </a:r>
          </a:p>
          <a:p>
            <a:pPr marL="101879" indent="0" algn="ctr">
              <a:spcAft>
                <a:spcPts val="1114"/>
              </a:spcAft>
              <a:buNone/>
            </a:pPr>
            <a:r>
              <a:rPr lang="en-CA" altLang="en-US" sz="1700" dirty="0">
                <a:latin typeface="Arial" panose="020B0604020202020204" pitchFamily="34" charset="0"/>
                <a:cs typeface="Arial" panose="020B0604020202020204" pitchFamily="34" charset="0"/>
              </a:rPr>
              <a:t>1</a:t>
            </a:r>
            <a:r>
              <a:rPr lang="en-CA" altLang="en-US" sz="1700" i="1" dirty="0">
                <a:latin typeface="Arial" panose="020B0604020202020204" pitchFamily="34" charset="0"/>
                <a:cs typeface="Arial" panose="020B0604020202020204" pitchFamily="34" charset="0"/>
              </a:rPr>
              <a:t> </a:t>
            </a:r>
            <a:r>
              <a:rPr lang="en-CA" altLang="en-US" sz="1700" dirty="0">
                <a:latin typeface="Arial" panose="020B0604020202020204" pitchFamily="34" charset="0"/>
                <a:cs typeface="Arial" panose="020B0604020202020204" pitchFamily="34" charset="0"/>
              </a:rPr>
              <a:t>bucket of mud </a:t>
            </a:r>
          </a:p>
          <a:p>
            <a:pPr marL="101879" indent="0" algn="ctr">
              <a:spcAft>
                <a:spcPts val="1114"/>
              </a:spcAft>
              <a:buNone/>
            </a:pPr>
            <a:r>
              <a:rPr lang="en-CA" altLang="en-US" sz="1700" dirty="0">
                <a:latin typeface="Arial" panose="020B0604020202020204" pitchFamily="34" charset="0"/>
                <a:cs typeface="Arial" panose="020B0604020202020204" pitchFamily="34" charset="0"/>
              </a:rPr>
              <a:t>mixed with 5 buckets </a:t>
            </a:r>
          </a:p>
          <a:p>
            <a:pPr marL="101879" indent="0" algn="ctr">
              <a:spcAft>
                <a:spcPts val="1114"/>
              </a:spcAft>
              <a:buNone/>
            </a:pPr>
            <a:r>
              <a:rPr lang="en-CA" altLang="en-US" sz="1700" dirty="0">
                <a:latin typeface="Arial" panose="020B0604020202020204" pitchFamily="34" charset="0"/>
                <a:cs typeface="Arial" panose="020B0604020202020204" pitchFamily="34" charset="0"/>
              </a:rPr>
              <a:t>of gravel or sand </a:t>
            </a:r>
          </a:p>
          <a:p>
            <a:pPr marL="101879" indent="0" algn="ctr">
              <a:spcAft>
                <a:spcPts val="1114"/>
              </a:spcAft>
              <a:buNone/>
            </a:pPr>
            <a:r>
              <a:rPr lang="en-CA" altLang="en-US" sz="1700" u="sng" dirty="0">
                <a:latin typeface="Arial" panose="020B0604020202020204" pitchFamily="34" charset="0"/>
                <a:cs typeface="Arial" panose="020B0604020202020204" pitchFamily="34" charset="0"/>
              </a:rPr>
              <a:t>= 6 buckets of mud</a:t>
            </a:r>
            <a:endParaRPr lang="en-US" altLang="en-US" sz="1700" u="sng" dirty="0">
              <a:latin typeface="Arial" panose="020B0604020202020204" pitchFamily="34" charset="0"/>
              <a:cs typeface="Arial" panose="020B0604020202020204" pitchFamily="34" charset="0"/>
            </a:endParaRPr>
          </a:p>
        </p:txBody>
      </p:sp>
      <p:sp>
        <p:nvSpPr>
          <p:cNvPr id="6" name="Title 1"/>
          <p:cNvSpPr txBox="1">
            <a:spLocks/>
          </p:cNvSpPr>
          <p:nvPr/>
        </p:nvSpPr>
        <p:spPr>
          <a:xfrm>
            <a:off x="284664" y="110926"/>
            <a:ext cx="8229600" cy="1024781"/>
          </a:xfrm>
          <a:prstGeom prst="rect">
            <a:avLst/>
          </a:prstGeom>
        </p:spPr>
        <p:txBody>
          <a:bodyPr lIns="84899" tIns="42449" rIns="84899" bIns="42449"/>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dirty="0">
                <a:latin typeface="Arial" panose="020B0604020202020204" pitchFamily="34" charset="0"/>
                <a:cs typeface="Arial" panose="020B0604020202020204" pitchFamily="34" charset="0"/>
              </a:rPr>
              <a:t>Soils and Terrain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3848" y="1933504"/>
            <a:ext cx="5400600" cy="4067246"/>
          </a:xfrm>
          <a:prstGeom prst="rect">
            <a:avLst/>
          </a:prstGeom>
        </p:spPr>
      </p:pic>
    </p:spTree>
    <p:extLst>
      <p:ext uri="{BB962C8B-B14F-4D97-AF65-F5344CB8AC3E}">
        <p14:creationId xmlns:p14="http://schemas.microsoft.com/office/powerpoint/2010/main" val="36933366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43105" y="6278800"/>
            <a:ext cx="7412797" cy="347337"/>
          </a:xfrm>
          <a:prstGeom prst="rect">
            <a:avLst/>
          </a:prstGeom>
          <a:noFill/>
        </p:spPr>
        <p:txBody>
          <a:bodyPr wrap="square" lIns="84899" tIns="42449" rIns="84899" bIns="42449" rtlCol="0">
            <a:spAutoFit/>
          </a:bodyPr>
          <a:lstStyle/>
          <a:p>
            <a:pPr marL="265309" indent="-265309" algn="ctr">
              <a:buFont typeface="Arial" panose="020B0604020202020204" pitchFamily="34" charset="0"/>
              <a:buChar char="•"/>
            </a:pPr>
            <a:r>
              <a:rPr lang="en-CA" dirty="0">
                <a:latin typeface="Arial" panose="020B0604020202020204" pitchFamily="34" charset="0"/>
                <a:cs typeface="Arial" panose="020B0604020202020204" pitchFamily="34" charset="0"/>
              </a:rPr>
              <a:t>Pistol-Butted trees and soil movement indicating slope instability</a:t>
            </a:r>
          </a:p>
        </p:txBody>
      </p:sp>
      <p:sp>
        <p:nvSpPr>
          <p:cNvPr id="5" name="Title 1"/>
          <p:cNvSpPr txBox="1">
            <a:spLocks/>
          </p:cNvSpPr>
          <p:nvPr/>
        </p:nvSpPr>
        <p:spPr>
          <a:xfrm>
            <a:off x="539552" y="124966"/>
            <a:ext cx="8229600" cy="711746"/>
          </a:xfrm>
          <a:prstGeom prst="rect">
            <a:avLst/>
          </a:prstGeom>
        </p:spPr>
        <p:txBody>
          <a:bodyPr lIns="84899" tIns="42449" rIns="84899" bIns="42449"/>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dirty="0">
                <a:latin typeface="Arial" panose="020B0604020202020204" pitchFamily="34" charset="0"/>
                <a:cs typeface="Arial" panose="020B0604020202020204" pitchFamily="34" charset="0"/>
              </a:rPr>
              <a:t>Soils and Terrain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266" y="782705"/>
            <a:ext cx="7328126" cy="5496095"/>
          </a:xfrm>
          <a:prstGeom prst="rect">
            <a:avLst/>
          </a:prstGeom>
        </p:spPr>
      </p:pic>
    </p:spTree>
    <p:extLst>
      <p:ext uri="{BB962C8B-B14F-4D97-AF65-F5344CB8AC3E}">
        <p14:creationId xmlns:p14="http://schemas.microsoft.com/office/powerpoint/2010/main" val="5193700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55578" y="836712"/>
            <a:ext cx="7356309" cy="5184576"/>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2008100" y="6277963"/>
            <a:ext cx="4851263" cy="347337"/>
          </a:xfrm>
          <a:prstGeom prst="rect">
            <a:avLst/>
          </a:prstGeom>
          <a:noFill/>
        </p:spPr>
        <p:txBody>
          <a:bodyPr wrap="none" lIns="84899" tIns="42449" rIns="84899" bIns="42449" rtlCol="0">
            <a:spAutoFit/>
          </a:bodyPr>
          <a:lstStyle/>
          <a:p>
            <a:pPr marL="318372" indent="-318372">
              <a:buFont typeface="Arial" panose="020B0604020202020204" pitchFamily="34" charset="0"/>
              <a:buChar char="•"/>
            </a:pPr>
            <a:r>
              <a:rPr lang="en-CA" dirty="0">
                <a:latin typeface="Arial" panose="020B0604020202020204" pitchFamily="34" charset="0"/>
                <a:cs typeface="Arial" panose="020B0604020202020204" pitchFamily="34" charset="0"/>
              </a:rPr>
              <a:t>Jack-</a:t>
            </a:r>
            <a:r>
              <a:rPr lang="en-CA" dirty="0" err="1">
                <a:latin typeface="Arial" panose="020B0604020202020204" pitchFamily="34" charset="0"/>
                <a:cs typeface="Arial" panose="020B0604020202020204" pitchFamily="34" charset="0"/>
              </a:rPr>
              <a:t>strawed</a:t>
            </a:r>
            <a:r>
              <a:rPr lang="en-CA" dirty="0">
                <a:latin typeface="Arial" panose="020B0604020202020204" pitchFamily="34" charset="0"/>
                <a:cs typeface="Arial" panose="020B0604020202020204" pitchFamily="34" charset="0"/>
              </a:rPr>
              <a:t> trees indicating slope instability</a:t>
            </a:r>
          </a:p>
        </p:txBody>
      </p:sp>
      <p:sp>
        <p:nvSpPr>
          <p:cNvPr id="4" name="Title 1"/>
          <p:cNvSpPr txBox="1">
            <a:spLocks/>
          </p:cNvSpPr>
          <p:nvPr/>
        </p:nvSpPr>
        <p:spPr>
          <a:xfrm>
            <a:off x="539552" y="111344"/>
            <a:ext cx="8229600" cy="1143000"/>
          </a:xfrm>
          <a:prstGeom prst="rect">
            <a:avLst/>
          </a:prstGeom>
        </p:spPr>
        <p:txBody>
          <a:bodyPr lIns="84899" tIns="42449" rIns="84899" bIns="42449"/>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dirty="0">
                <a:latin typeface="Arial" panose="020B0604020202020204" pitchFamily="34" charset="0"/>
                <a:cs typeface="Arial" panose="020B0604020202020204" pitchFamily="34" charset="0"/>
              </a:rPr>
              <a:t>Soils and Terrain</a:t>
            </a:r>
          </a:p>
        </p:txBody>
      </p:sp>
    </p:spTree>
    <p:extLst>
      <p:ext uri="{BB962C8B-B14F-4D97-AF65-F5344CB8AC3E}">
        <p14:creationId xmlns:p14="http://schemas.microsoft.com/office/powerpoint/2010/main" val="1632928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79512" y="647819"/>
            <a:ext cx="8496945" cy="5949533"/>
          </a:xfrm>
          <a:prstGeom prst="rect">
            <a:avLst/>
          </a:prstGeom>
        </p:spPr>
        <p:txBody>
          <a:bodyPr vert="horz" lIns="84899" tIns="42449" rIns="84899" bIns="42449"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2229"/>
              </a:spcBef>
              <a:buNone/>
            </a:pPr>
            <a:endParaRPr lang="en-US" altLang="en-US" sz="2000" dirty="0">
              <a:latin typeface="Arial" panose="020B0604020202020204" pitchFamily="34" charset="0"/>
              <a:cs typeface="Arial" panose="020B0604020202020204" pitchFamily="34" charset="0"/>
            </a:endParaRPr>
          </a:p>
          <a:p>
            <a:pPr lvl="1">
              <a:spcBef>
                <a:spcPts val="2229"/>
              </a:spcBef>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Water</a:t>
            </a:r>
          </a:p>
          <a:p>
            <a:pPr lvl="1">
              <a:spcBef>
                <a:spcPts val="2229"/>
              </a:spcBef>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Soils</a:t>
            </a:r>
          </a:p>
          <a:p>
            <a:pPr lvl="1">
              <a:spcBef>
                <a:spcPts val="2229"/>
              </a:spcBef>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Bedrock </a:t>
            </a:r>
          </a:p>
          <a:p>
            <a:pPr lvl="1">
              <a:spcBef>
                <a:spcPts val="2229"/>
              </a:spcBef>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Planning</a:t>
            </a:r>
          </a:p>
          <a:p>
            <a:pPr lvl="1">
              <a:spcBef>
                <a:spcPts val="2229"/>
              </a:spcBef>
              <a:buFont typeface="Arial" panose="020B0604020202020204" pitchFamily="34" charset="0"/>
              <a:buChar char="•"/>
            </a:pPr>
            <a:r>
              <a:rPr lang="en-US" altLang="en-US" sz="2400" b="1" dirty="0" smtClean="0">
                <a:latin typeface="Arial" panose="020B0604020202020204" pitchFamily="34" charset="0"/>
                <a:cs typeface="Arial" panose="020B0604020202020204" pitchFamily="34" charset="0"/>
              </a:rPr>
              <a:t>Unknown conditions</a:t>
            </a:r>
            <a:endParaRPr lang="en-US" altLang="en-US" sz="2400" b="1" dirty="0">
              <a:latin typeface="Arial" panose="020B0604020202020204" pitchFamily="34" charset="0"/>
              <a:cs typeface="Arial" panose="020B0604020202020204" pitchFamily="34" charset="0"/>
            </a:endParaRPr>
          </a:p>
          <a:p>
            <a:pPr lvl="1">
              <a:spcBef>
                <a:spcPts val="2229"/>
              </a:spcBef>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Production </a:t>
            </a:r>
            <a:r>
              <a:rPr lang="en-US" altLang="en-US" sz="2400" b="1" dirty="0" smtClean="0">
                <a:latin typeface="Arial" panose="020B0604020202020204" pitchFamily="34" charset="0"/>
                <a:cs typeface="Arial" panose="020B0604020202020204" pitchFamily="34" charset="0"/>
              </a:rPr>
              <a:t>Pressure</a:t>
            </a:r>
            <a:endParaRPr lang="en-US" altLang="en-US" sz="2400" b="1" dirty="0">
              <a:latin typeface="Arial" panose="020B0604020202020204" pitchFamily="34" charset="0"/>
              <a:cs typeface="Arial" panose="020B0604020202020204" pitchFamily="34" charset="0"/>
            </a:endParaRPr>
          </a:p>
          <a:p>
            <a:pPr lvl="1">
              <a:spcBef>
                <a:spcPts val="2229"/>
              </a:spcBef>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Weather</a:t>
            </a:r>
          </a:p>
          <a:p>
            <a:pPr lvl="1">
              <a:spcBef>
                <a:spcPts val="2229"/>
              </a:spcBef>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Operator </a:t>
            </a:r>
            <a:r>
              <a:rPr lang="en-US" altLang="en-US" sz="2400" b="1" dirty="0" smtClean="0">
                <a:latin typeface="Arial" panose="020B0604020202020204" pitchFamily="34" charset="0"/>
                <a:cs typeface="Arial" panose="020B0604020202020204" pitchFamily="34" charset="0"/>
              </a:rPr>
              <a:t>Competency</a:t>
            </a:r>
            <a:endParaRPr lang="en-US" altLang="en-US" sz="2400" b="1" dirty="0">
              <a:latin typeface="Arial" panose="020B0604020202020204" pitchFamily="34" charset="0"/>
              <a:cs typeface="Arial" panose="020B0604020202020204" pitchFamily="34" charset="0"/>
            </a:endParaRPr>
          </a:p>
          <a:p>
            <a:pPr marL="457200" lvl="1" indent="0">
              <a:spcBef>
                <a:spcPts val="2229"/>
              </a:spcBef>
              <a:buNone/>
            </a:pPr>
            <a:endParaRPr lang="en-US" altLang="en-US" sz="2400" dirty="0">
              <a:latin typeface="Arial" panose="020B0604020202020204" pitchFamily="34" charset="0"/>
              <a:cs typeface="Arial" panose="020B0604020202020204" pitchFamily="34" charset="0"/>
            </a:endParaRPr>
          </a:p>
          <a:p>
            <a:pPr lvl="1">
              <a:spcBef>
                <a:spcPts val="2229"/>
              </a:spcBef>
            </a:pPr>
            <a:endParaRPr lang="en-US" altLang="en-US" dirty="0" smtClean="0">
              <a:latin typeface="Arial" panose="020B0604020202020204" pitchFamily="34" charset="0"/>
              <a:cs typeface="Arial" panose="020B0604020202020204" pitchFamily="34" charset="0"/>
            </a:endParaRPr>
          </a:p>
          <a:p>
            <a:pPr lvl="1">
              <a:spcBef>
                <a:spcPts val="2229"/>
              </a:spcBef>
            </a:pPr>
            <a:endParaRPr lang="en-US" altLang="en-US" dirty="0" smtClean="0">
              <a:latin typeface="Arial" panose="020B0604020202020204" pitchFamily="34" charset="0"/>
              <a:cs typeface="Arial" panose="020B0604020202020204" pitchFamily="34" charset="0"/>
            </a:endParaRPr>
          </a:p>
        </p:txBody>
      </p:sp>
      <p:pic>
        <p:nvPicPr>
          <p:cNvPr id="4" name="Picture 8" descr="C:\Users\wendy.hamilton\Pictures\TZA Picture3.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812490" y="696271"/>
            <a:ext cx="2880320" cy="2257011"/>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8" descr="C:\Users\wendy.hamilton\Pictures\TZA Picture4.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551548" y="3429000"/>
            <a:ext cx="3836876" cy="2952587"/>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035431" y="134870"/>
            <a:ext cx="6785105" cy="571500"/>
          </a:xfrm>
          <a:prstGeom prst="rect">
            <a:avLst/>
          </a:prstGeom>
        </p:spPr>
        <p:txBody>
          <a:bodyPr lIns="84899" tIns="42449" rIns="84899" bIns="42449"/>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200" b="1" dirty="0">
                <a:latin typeface="Arial" panose="020B0604020202020204" pitchFamily="34" charset="0"/>
                <a:cs typeface="Arial" panose="020B0604020202020204" pitchFamily="34" charset="0"/>
              </a:rPr>
              <a:t>CIS</a:t>
            </a:r>
            <a:r>
              <a:rPr lang="en-US" altLang="en-US" sz="3200" b="1" dirty="0">
                <a:latin typeface="Arial" panose="020B0604020202020204" pitchFamily="34" charset="0"/>
                <a:cs typeface="Arial" panose="020B0604020202020204" pitchFamily="34" charset="0"/>
              </a:rPr>
              <a:t> Contributing Factors</a:t>
            </a:r>
            <a:r>
              <a:rPr lang="en-CA" sz="2800" b="1" dirty="0">
                <a:latin typeface="Arial" panose="020B0604020202020204" pitchFamily="34" charset="0"/>
                <a:cs typeface="Arial" panose="020B0604020202020204" pitchFamily="34" charset="0"/>
              </a:rPr>
              <a:t> </a:t>
            </a:r>
          </a:p>
        </p:txBody>
      </p:sp>
      <p:pic>
        <p:nvPicPr>
          <p:cNvPr id="7" name="Picture 6"/>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373290" y="696270"/>
            <a:ext cx="3103389" cy="2257011"/>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90013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8176" y="908721"/>
            <a:ext cx="7308304" cy="5161252"/>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2123728" y="6255542"/>
            <a:ext cx="4392488" cy="347337"/>
          </a:xfrm>
          <a:prstGeom prst="rect">
            <a:avLst/>
          </a:prstGeom>
          <a:noFill/>
        </p:spPr>
        <p:txBody>
          <a:bodyPr wrap="square" lIns="84899" tIns="42449" rIns="84899" bIns="42449" rtlCol="0">
            <a:spAutoFit/>
          </a:bodyPr>
          <a:lstStyle/>
          <a:p>
            <a:pPr marL="318372" indent="-318372">
              <a:buFont typeface="Arial" panose="020B0604020202020204" pitchFamily="34" charset="0"/>
              <a:buChar char="•"/>
            </a:pPr>
            <a:r>
              <a:rPr lang="en-CA" dirty="0">
                <a:latin typeface="Arial" panose="020B0604020202020204" pitchFamily="34" charset="0"/>
                <a:cs typeface="Arial" panose="020B0604020202020204" pitchFamily="34" charset="0"/>
              </a:rPr>
              <a:t>Hardpan soils acting as a water barrier </a:t>
            </a:r>
          </a:p>
        </p:txBody>
      </p:sp>
      <p:sp>
        <p:nvSpPr>
          <p:cNvPr id="4" name="Title 1"/>
          <p:cNvSpPr txBox="1">
            <a:spLocks/>
          </p:cNvSpPr>
          <p:nvPr/>
        </p:nvSpPr>
        <p:spPr>
          <a:xfrm>
            <a:off x="539552" y="116632"/>
            <a:ext cx="8229600" cy="1026368"/>
          </a:xfrm>
          <a:prstGeom prst="rect">
            <a:avLst/>
          </a:prstGeom>
        </p:spPr>
        <p:txBody>
          <a:bodyPr lIns="84899" tIns="42449" rIns="84899" bIns="42449"/>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dirty="0">
                <a:latin typeface="Arial" panose="020B0604020202020204" pitchFamily="34" charset="0"/>
                <a:cs typeface="Arial" panose="020B0604020202020204" pitchFamily="34" charset="0"/>
              </a:rPr>
              <a:t>Soils and Terrain</a:t>
            </a:r>
          </a:p>
        </p:txBody>
      </p:sp>
    </p:spTree>
    <p:extLst>
      <p:ext uri="{BB962C8B-B14F-4D97-AF65-F5344CB8AC3E}">
        <p14:creationId xmlns:p14="http://schemas.microsoft.com/office/powerpoint/2010/main" val="40107159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27584" y="908722"/>
            <a:ext cx="7092280" cy="5156581"/>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3581119" y="6216094"/>
            <a:ext cx="1948225" cy="347337"/>
          </a:xfrm>
          <a:prstGeom prst="rect">
            <a:avLst/>
          </a:prstGeom>
          <a:noFill/>
        </p:spPr>
        <p:txBody>
          <a:bodyPr wrap="none" lIns="84899" tIns="42449" rIns="84899" bIns="42449" rtlCol="0">
            <a:spAutoFit/>
          </a:bodyPr>
          <a:lstStyle/>
          <a:p>
            <a:pPr marL="318372" indent="-318372">
              <a:buFont typeface="Arial" panose="020B0604020202020204" pitchFamily="34" charset="0"/>
              <a:buChar char="•"/>
            </a:pPr>
            <a:r>
              <a:rPr lang="en-CA" dirty="0">
                <a:latin typeface="Arial" panose="020B0604020202020204" pitchFamily="34" charset="0"/>
                <a:cs typeface="Arial" panose="020B0604020202020204" pitchFamily="34" charset="0"/>
              </a:rPr>
              <a:t>Rock instability</a:t>
            </a:r>
          </a:p>
        </p:txBody>
      </p:sp>
      <p:sp>
        <p:nvSpPr>
          <p:cNvPr id="4" name="Title 1"/>
          <p:cNvSpPr txBox="1">
            <a:spLocks/>
          </p:cNvSpPr>
          <p:nvPr/>
        </p:nvSpPr>
        <p:spPr>
          <a:xfrm>
            <a:off x="440432" y="161874"/>
            <a:ext cx="8229600" cy="1143000"/>
          </a:xfrm>
          <a:prstGeom prst="rect">
            <a:avLst/>
          </a:prstGeom>
        </p:spPr>
        <p:txBody>
          <a:bodyPr lIns="84899" tIns="42449" rIns="84899" bIns="42449"/>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dirty="0">
                <a:latin typeface="Arial" panose="020B0604020202020204" pitchFamily="34" charset="0"/>
                <a:cs typeface="Arial" panose="020B0604020202020204" pitchFamily="34" charset="0"/>
              </a:rPr>
              <a:t>Soils and Terrain</a:t>
            </a:r>
          </a:p>
        </p:txBody>
      </p:sp>
      <p:cxnSp>
        <p:nvCxnSpPr>
          <p:cNvPr id="10" name="Straight Connector 9"/>
          <p:cNvCxnSpPr/>
          <p:nvPr/>
        </p:nvCxnSpPr>
        <p:spPr>
          <a:xfrm>
            <a:off x="4494768" y="2492899"/>
            <a:ext cx="2088232" cy="994112"/>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87510" y="1304877"/>
            <a:ext cx="2545977" cy="608947"/>
          </a:xfrm>
          <a:prstGeom prst="rect">
            <a:avLst/>
          </a:prstGeom>
          <a:solidFill>
            <a:schemeClr val="bg2">
              <a:lumMod val="50000"/>
              <a:alpha val="63922"/>
            </a:schemeClr>
          </a:solidFill>
        </p:spPr>
        <p:txBody>
          <a:bodyPr wrap="square" lIns="84899" tIns="42449" rIns="84899" bIns="42449" rtlCol="0">
            <a:spAutoFit/>
          </a:bodyPr>
          <a:lstStyle/>
          <a:p>
            <a:r>
              <a:rPr lang="en-CA" b="1" dirty="0">
                <a:solidFill>
                  <a:schemeClr val="bg1"/>
                </a:solidFill>
              </a:rPr>
              <a:t>Slip plane with unstable </a:t>
            </a:r>
          </a:p>
          <a:p>
            <a:r>
              <a:rPr lang="en-CA" b="1" dirty="0">
                <a:solidFill>
                  <a:schemeClr val="bg1"/>
                </a:solidFill>
              </a:rPr>
              <a:t>masses remaining on top</a:t>
            </a:r>
          </a:p>
        </p:txBody>
      </p:sp>
      <p:cxnSp>
        <p:nvCxnSpPr>
          <p:cNvPr id="14" name="Straight Arrow Connector 13"/>
          <p:cNvCxnSpPr/>
          <p:nvPr/>
        </p:nvCxnSpPr>
        <p:spPr>
          <a:xfrm>
            <a:off x="3849365" y="1951207"/>
            <a:ext cx="576064" cy="5040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78364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267747" y="764704"/>
            <a:ext cx="4299943" cy="5400600"/>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1969443" y="6367605"/>
            <a:ext cx="4896544" cy="347337"/>
          </a:xfrm>
          <a:prstGeom prst="rect">
            <a:avLst/>
          </a:prstGeom>
          <a:noFill/>
        </p:spPr>
        <p:txBody>
          <a:bodyPr wrap="square" lIns="84899" tIns="42449" rIns="84899" bIns="42449" rtlCol="0">
            <a:spAutoFit/>
          </a:bodyPr>
          <a:lstStyle/>
          <a:p>
            <a:pPr marL="265309" indent="-265309">
              <a:buFont typeface="Arial" panose="020B0604020202020204" pitchFamily="34" charset="0"/>
              <a:buChar char="•"/>
            </a:pPr>
            <a:r>
              <a:rPr lang="en-CA" dirty="0">
                <a:latin typeface="Arial" panose="020B0604020202020204" pitchFamily="34" charset="0"/>
                <a:cs typeface="Arial" panose="020B0604020202020204" pitchFamily="34" charset="0"/>
              </a:rPr>
              <a:t>Fractured bedrock with evidence of instability </a:t>
            </a:r>
          </a:p>
        </p:txBody>
      </p:sp>
      <p:sp>
        <p:nvSpPr>
          <p:cNvPr id="4" name="Title 1"/>
          <p:cNvSpPr txBox="1">
            <a:spLocks/>
          </p:cNvSpPr>
          <p:nvPr/>
        </p:nvSpPr>
        <p:spPr>
          <a:xfrm>
            <a:off x="302915" y="116633"/>
            <a:ext cx="8229600" cy="1143000"/>
          </a:xfrm>
          <a:prstGeom prst="rect">
            <a:avLst/>
          </a:prstGeom>
        </p:spPr>
        <p:txBody>
          <a:bodyPr lIns="84899" tIns="42449" rIns="84899" bIns="42449"/>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dirty="0">
                <a:latin typeface="Arial" panose="020B0604020202020204" pitchFamily="34" charset="0"/>
                <a:cs typeface="Arial" panose="020B0604020202020204" pitchFamily="34" charset="0"/>
              </a:rPr>
              <a:t>Soils and Terrain</a:t>
            </a:r>
          </a:p>
        </p:txBody>
      </p:sp>
    </p:spTree>
    <p:extLst>
      <p:ext uri="{BB962C8B-B14F-4D97-AF65-F5344CB8AC3E}">
        <p14:creationId xmlns:p14="http://schemas.microsoft.com/office/powerpoint/2010/main" val="18337546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41940" y="116633"/>
            <a:ext cx="8229600" cy="1143000"/>
          </a:xfrm>
          <a:prstGeom prst="rect">
            <a:avLst/>
          </a:prstGeom>
        </p:spPr>
        <p:txBody>
          <a:bodyPr lIns="84899" tIns="42449" rIns="84899" bIns="42449"/>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dirty="0">
                <a:latin typeface="Arial" panose="020B0604020202020204" pitchFamily="34" charset="0"/>
                <a:cs typeface="Arial" panose="020B0604020202020204" pitchFamily="34" charset="0"/>
              </a:rPr>
              <a:t>Soils and Terrain</a:t>
            </a:r>
          </a:p>
        </p:txBody>
      </p:sp>
      <p:pic>
        <p:nvPicPr>
          <p:cNvPr id="2050" name="Picture 2" descr="C:\Users\dmeierhofer\AppData\Local\Microsoft\Windows\Temporary Internet Files\Content.Outlook\CIEOLEQZ\P6170005.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99592" y="1137505"/>
            <a:ext cx="3240360" cy="4366666"/>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43608" y="5970336"/>
            <a:ext cx="8208912" cy="347337"/>
          </a:xfrm>
          <a:prstGeom prst="rect">
            <a:avLst/>
          </a:prstGeom>
          <a:noFill/>
        </p:spPr>
        <p:txBody>
          <a:bodyPr wrap="square" lIns="84899" tIns="42449" rIns="84899" bIns="42449" rtlCol="0">
            <a:spAutoFit/>
          </a:bodyPr>
          <a:lstStyle/>
          <a:p>
            <a:pPr marL="265309" indent="-265309">
              <a:buFont typeface="Arial" panose="020B0604020202020204" pitchFamily="34" charset="0"/>
              <a:buChar char="•"/>
            </a:pPr>
            <a:r>
              <a:rPr lang="en-CA" dirty="0">
                <a:latin typeface="Arial" panose="020B0604020202020204" pitchFamily="34" charset="0"/>
                <a:cs typeface="Arial" panose="020B0604020202020204" pitchFamily="34" charset="0"/>
              </a:rPr>
              <a:t>Slides above road depositing organic material within new road prism</a:t>
            </a:r>
          </a:p>
        </p:txBody>
      </p:sp>
      <p:pic>
        <p:nvPicPr>
          <p:cNvPr id="3" name="Picture 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656740" y="1159849"/>
            <a:ext cx="3443653" cy="4366666"/>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60558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7505" y="5997376"/>
            <a:ext cx="8712968" cy="870557"/>
          </a:xfrm>
          <a:prstGeom prst="rect">
            <a:avLst/>
          </a:prstGeom>
          <a:noFill/>
        </p:spPr>
        <p:txBody>
          <a:bodyPr wrap="square" lIns="84899" tIns="42449" rIns="84899" bIns="42449" rtlCol="0">
            <a:spAutoFit/>
          </a:bodyPr>
          <a:lstStyle/>
          <a:p>
            <a:pPr marL="265309" indent="-265309">
              <a:buFont typeface="Arial" panose="020B0604020202020204" pitchFamily="34" charset="0"/>
              <a:buChar char="•"/>
            </a:pPr>
            <a:r>
              <a:rPr lang="en-CA" dirty="0">
                <a:latin typeface="Arial" panose="020B0604020202020204" pitchFamily="34" charset="0"/>
                <a:cs typeface="Arial" panose="020B0604020202020204" pitchFamily="34" charset="0"/>
              </a:rPr>
              <a:t>Clockwise from top right: Skunk Cabbage; False Hellebore; Devils Club; </a:t>
            </a:r>
            <a:r>
              <a:rPr lang="en-CA" dirty="0" err="1">
                <a:latin typeface="Arial" panose="020B0604020202020204" pitchFamily="34" charset="0"/>
                <a:cs typeface="Arial" panose="020B0604020202020204" pitchFamily="34" charset="0"/>
              </a:rPr>
              <a:t>cutslope</a:t>
            </a:r>
            <a:r>
              <a:rPr lang="en-CA" dirty="0">
                <a:latin typeface="Arial" panose="020B0604020202020204" pitchFamily="34" charset="0"/>
                <a:cs typeface="Arial" panose="020B0604020202020204" pitchFamily="34" charset="0"/>
              </a:rPr>
              <a:t> failure with salmon berry &amp; deer fern; All associated with seepage or imperfect drainage</a:t>
            </a:r>
          </a:p>
        </p:txBody>
      </p:sp>
      <p:sp>
        <p:nvSpPr>
          <p:cNvPr id="10" name="Title 1"/>
          <p:cNvSpPr txBox="1">
            <a:spLocks noGrp="1"/>
          </p:cNvSpPr>
          <p:nvPr>
            <p:ph type="title"/>
          </p:nvPr>
        </p:nvSpPr>
        <p:spPr>
          <a:xfrm>
            <a:off x="2735797" y="20322"/>
            <a:ext cx="3456384" cy="76454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2800" dirty="0">
                <a:latin typeface="Arial" panose="020B0604020202020204" pitchFamily="34" charset="0"/>
                <a:cs typeface="Arial" panose="020B0604020202020204" pitchFamily="34" charset="0"/>
              </a:rPr>
              <a:t>Soils and Terrain</a:t>
            </a:r>
          </a:p>
        </p:txBody>
      </p:sp>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07370" y="692696"/>
            <a:ext cx="5328592" cy="5112566"/>
          </a:xfrm>
          <a:prstGeom prst="rect">
            <a:avLst/>
          </a:prstGeom>
          <a:ln>
            <a:solidFill>
              <a:schemeClr val="tx1"/>
            </a:solidFill>
          </a:ln>
          <a:effectLst>
            <a:outerShdw blurRad="292100" dist="139700" dir="2700000" algn="tl" rotWithShape="0">
              <a:srgbClr val="333333">
                <a:alpha val="65000"/>
              </a:srgbClr>
            </a:outerShdw>
          </a:effectLst>
        </p:spPr>
      </p:pic>
      <p:pic>
        <p:nvPicPr>
          <p:cNvPr id="9" name="Picture 2" descr="http://ts1.mm.bing.net/th?&amp;id=JN.ri8AyZDwqjIT6d/FW54XbQ&amp;w=300&amp;h=300&amp;c=0&amp;pid=1.9&amp;rs=0&amp;p=0&amp;r=0"/>
          <p:cNvPicPr>
            <a:picLocks noChangeAspect="1" noChangeArrowheads="1"/>
          </p:cNvPicPr>
          <p:nvPr/>
        </p:nvPicPr>
        <p:blipFill rotWithShape="1">
          <a:blip r:embed="rId4">
            <a:extLst>
              <a:ext uri="{28A0092B-C50C-407E-A947-70E740481C1C}">
                <a14:useLocalDpi xmlns:a14="http://schemas.microsoft.com/office/drawing/2010/main" val="0"/>
              </a:ext>
            </a:extLst>
          </a:blip>
          <a:srcRect l="36233" t="33029"/>
          <a:stretch/>
        </p:blipFill>
        <p:spPr bwMode="auto">
          <a:xfrm>
            <a:off x="6196317" y="298694"/>
            <a:ext cx="2288771" cy="1690146"/>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Devil's Club (Oplopanax horridus) after the rain in Olympic National Park, Washingto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6318" y="4005064"/>
            <a:ext cx="2288771" cy="1800198"/>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50000" t="43737"/>
          <a:stretch/>
        </p:blipFill>
        <p:spPr>
          <a:xfrm>
            <a:off x="6196319" y="2132856"/>
            <a:ext cx="2288770" cy="1728192"/>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0040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539552" y="775725"/>
            <a:ext cx="8229600" cy="868660"/>
          </a:xfrm>
        </p:spPr>
        <p:txBody>
          <a:bodyPr>
            <a:noAutofit/>
          </a:bodyPr>
          <a:lstStyle/>
          <a:p>
            <a:pPr algn="l" eaLnBrk="1" hangingPunct="1">
              <a:defRPr/>
            </a:pPr>
            <a:r>
              <a:rPr lang="en-CA" altLang="en-US" sz="1800" dirty="0">
                <a:effectLst/>
                <a:latin typeface="Arial" panose="020B0604020202020204" pitchFamily="34" charset="0"/>
                <a:cs typeface="Arial" panose="020B0604020202020204" pitchFamily="34" charset="0"/>
              </a:rPr>
              <a:t>Wet sediment pockets and/or organic accumulations are common in draw features, but also on open slopes. These may store significant amounts of water for long periods of time. </a:t>
            </a:r>
            <a:endParaRPr lang="en-US" altLang="en-US" sz="1800" dirty="0">
              <a:effectLst/>
              <a:latin typeface="Arial" panose="020B0604020202020204" pitchFamily="34" charset="0"/>
              <a:cs typeface="Arial" panose="020B0604020202020204" pitchFamily="34" charset="0"/>
            </a:endParaRPr>
          </a:p>
        </p:txBody>
      </p:sp>
      <p:sp>
        <p:nvSpPr>
          <p:cNvPr id="5" name="Title 1"/>
          <p:cNvSpPr txBox="1">
            <a:spLocks/>
          </p:cNvSpPr>
          <p:nvPr/>
        </p:nvSpPr>
        <p:spPr>
          <a:xfrm>
            <a:off x="2915816" y="188640"/>
            <a:ext cx="3096022" cy="5715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dirty="0">
                <a:latin typeface="Arial" panose="020B0604020202020204" pitchFamily="34" charset="0"/>
                <a:cs typeface="Arial" panose="020B0604020202020204" pitchFamily="34" charset="0"/>
              </a:rPr>
              <a:t>Soils and Terrain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1700808"/>
            <a:ext cx="6564568" cy="4923426"/>
          </a:xfrm>
          <a:prstGeom prst="rect">
            <a:avLst/>
          </a:prstGeom>
        </p:spPr>
      </p:pic>
    </p:spTree>
    <p:extLst>
      <p:ext uri="{BB962C8B-B14F-4D97-AF65-F5344CB8AC3E}">
        <p14:creationId xmlns:p14="http://schemas.microsoft.com/office/powerpoint/2010/main" val="10450532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600" y="908720"/>
            <a:ext cx="7272808" cy="4985980"/>
          </a:xfrm>
          <a:prstGeom prst="rect">
            <a:avLst/>
          </a:prstGeom>
          <a:noFill/>
        </p:spPr>
        <p:txBody>
          <a:bodyPr wrap="square" rtlCol="0">
            <a:spAutoFit/>
          </a:bodyPr>
          <a:lstStyle/>
          <a:p>
            <a:pPr algn="ctr"/>
            <a:r>
              <a:rPr lang="en-CA" sz="4000" dirty="0"/>
              <a:t>SOILS &amp; TERRAIN </a:t>
            </a:r>
          </a:p>
          <a:p>
            <a:pPr algn="ctr"/>
            <a:r>
              <a:rPr lang="en-CA" sz="4000" dirty="0"/>
              <a:t>– KEY MESSAGES</a:t>
            </a:r>
          </a:p>
          <a:p>
            <a:endParaRPr lang="en-CA" dirty="0"/>
          </a:p>
          <a:p>
            <a:pPr marL="285750" indent="-285750">
              <a:buFont typeface="Arial" panose="020B0604020202020204" pitchFamily="34" charset="0"/>
              <a:buChar char="•"/>
            </a:pPr>
            <a:r>
              <a:rPr lang="en-CA" sz="2800" dirty="0"/>
              <a:t>Know or seek to learn indicators of slope stability</a:t>
            </a:r>
          </a:p>
          <a:p>
            <a:pPr marL="285750" indent="-285750">
              <a:buFont typeface="Arial" panose="020B0604020202020204" pitchFamily="34" charset="0"/>
              <a:buChar char="•"/>
            </a:pPr>
            <a:endParaRPr lang="en-CA" sz="2800" dirty="0"/>
          </a:p>
          <a:p>
            <a:pPr marL="285750" indent="-285750">
              <a:buFont typeface="Arial" panose="020B0604020202020204" pitchFamily="34" charset="0"/>
              <a:buChar char="•"/>
            </a:pPr>
            <a:r>
              <a:rPr lang="en-CA" sz="2800" dirty="0"/>
              <a:t>Assess and report on ground conditions:</a:t>
            </a:r>
          </a:p>
          <a:p>
            <a:r>
              <a:rPr lang="en-CA" sz="2800" dirty="0" smtClean="0"/>
              <a:t>	Organic </a:t>
            </a:r>
            <a:r>
              <a:rPr lang="en-CA" sz="2800" dirty="0"/>
              <a:t>soils, sediment types, bedrock </a:t>
            </a:r>
            <a:r>
              <a:rPr lang="en-CA" sz="2800" dirty="0" smtClean="0"/>
              <a:t>	characteristics</a:t>
            </a:r>
            <a:r>
              <a:rPr lang="en-CA" sz="2800" dirty="0"/>
              <a:t>, drainage</a:t>
            </a:r>
          </a:p>
          <a:p>
            <a:pPr marL="285750" indent="-285750">
              <a:buFont typeface="Arial" panose="020B0604020202020204" pitchFamily="34" charset="0"/>
              <a:buChar char="•"/>
            </a:pPr>
            <a:endParaRPr lang="en-CA" sz="1800" dirty="0"/>
          </a:p>
          <a:p>
            <a:pPr marL="285750" indent="-285750">
              <a:buFont typeface="Arial" panose="020B0604020202020204" pitchFamily="34" charset="0"/>
              <a:buChar char="•"/>
            </a:pPr>
            <a:endParaRPr lang="en-CA" sz="1800" dirty="0"/>
          </a:p>
          <a:p>
            <a:endParaRPr lang="en-CA" dirty="0"/>
          </a:p>
        </p:txBody>
      </p:sp>
    </p:spTree>
    <p:extLst>
      <p:ext uri="{BB962C8B-B14F-4D97-AF65-F5344CB8AC3E}">
        <p14:creationId xmlns:p14="http://schemas.microsoft.com/office/powerpoint/2010/main" val="11110596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2348880"/>
            <a:ext cx="6717432" cy="1143000"/>
          </a:xfrm>
        </p:spPr>
        <p:txBody>
          <a:bodyPr>
            <a:normAutofit fontScale="90000"/>
          </a:bodyPr>
          <a:lstStyle/>
          <a:p>
            <a:r>
              <a:rPr lang="en-CA" sz="4400" dirty="0">
                <a:latin typeface="Arial" panose="020B0604020202020204" pitchFamily="34" charset="0"/>
                <a:cs typeface="Arial" panose="020B0604020202020204" pitchFamily="34" charset="0"/>
              </a:rPr>
              <a:t>Final</a:t>
            </a:r>
            <a:r>
              <a:rPr lang="en-CA" sz="4400" dirty="0"/>
              <a:t> </a:t>
            </a:r>
            <a:r>
              <a:rPr lang="en-CA" sz="4400" dirty="0">
                <a:latin typeface="Arial" panose="020B0604020202020204" pitchFamily="34" charset="0"/>
                <a:cs typeface="Arial" panose="020B0604020202020204" pitchFamily="34" charset="0"/>
              </a:rPr>
              <a:t>Design </a:t>
            </a:r>
            <a:r>
              <a:rPr lang="en-CA" sz="4900" dirty="0">
                <a:latin typeface="Arial" panose="020B0604020202020204" pitchFamily="34" charset="0"/>
                <a:cs typeface="Arial" panose="020B0604020202020204" pitchFamily="34" charset="0"/>
              </a:rPr>
              <a:t>and</a:t>
            </a:r>
            <a:r>
              <a:rPr lang="en-CA" sz="4400" dirty="0">
                <a:latin typeface="Arial" panose="020B0604020202020204" pitchFamily="34" charset="0"/>
                <a:cs typeface="Arial" panose="020B0604020202020204" pitchFamily="34" charset="0"/>
              </a:rPr>
              <a:t> Road Plan</a:t>
            </a:r>
          </a:p>
        </p:txBody>
      </p:sp>
    </p:spTree>
    <p:extLst>
      <p:ext uri="{BB962C8B-B14F-4D97-AF65-F5344CB8AC3E}">
        <p14:creationId xmlns:p14="http://schemas.microsoft.com/office/powerpoint/2010/main" val="8683751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1124744"/>
            <a:ext cx="7686720" cy="3477875"/>
          </a:xfrm>
          <a:prstGeom prst="rect">
            <a:avLst/>
          </a:prstGeom>
          <a:noFill/>
        </p:spPr>
        <p:txBody>
          <a:bodyPr wrap="none" rtlCol="0">
            <a:spAutoFit/>
          </a:bodyPr>
          <a:lstStyle/>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Should address all alignment concerns – vertical &amp; horizontal</a:t>
            </a:r>
          </a:p>
          <a:p>
            <a:pPr marL="285750" indent="-285750">
              <a:buFont typeface="Arial" panose="020B0604020202020204" pitchFamily="34" charset="0"/>
              <a:buChar char="•"/>
            </a:pPr>
            <a:endParaRPr lang="en-CA"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Should address all drainage concerns</a:t>
            </a:r>
          </a:p>
          <a:p>
            <a:pPr marL="285750" indent="-285750">
              <a:buFont typeface="Arial" panose="020B0604020202020204" pitchFamily="34" charset="0"/>
              <a:buChar char="•"/>
            </a:pPr>
            <a:endParaRPr lang="en-CA"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Should address all </a:t>
            </a:r>
            <a:r>
              <a:rPr lang="en-CA" sz="2000" dirty="0" smtClean="0">
                <a:latin typeface="Arial" panose="020B0604020202020204" pitchFamily="34" charset="0"/>
                <a:cs typeface="Arial" panose="020B0604020202020204" pitchFamily="34" charset="0"/>
              </a:rPr>
              <a:t>terrain </a:t>
            </a:r>
            <a:r>
              <a:rPr lang="en-CA" sz="2000" dirty="0">
                <a:latin typeface="Arial" panose="020B0604020202020204" pitchFamily="34" charset="0"/>
                <a:cs typeface="Arial" panose="020B0604020202020204" pitchFamily="34" charset="0"/>
              </a:rPr>
              <a:t>prescriptions/recommendations</a:t>
            </a:r>
          </a:p>
          <a:p>
            <a:pPr marL="285750" indent="-285750">
              <a:buFont typeface="Arial" panose="020B0604020202020204" pitchFamily="34" charset="0"/>
              <a:buChar char="•"/>
            </a:pPr>
            <a:endParaRPr lang="en-CA"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Plan maps should be an effective visual presentation</a:t>
            </a:r>
          </a:p>
          <a:p>
            <a:pPr marL="285750" indent="-285750">
              <a:buFont typeface="Arial" panose="020B0604020202020204" pitchFamily="34" charset="0"/>
              <a:buChar char="•"/>
            </a:pPr>
            <a:endParaRPr lang="en-CA"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Prescriptions should be on plan map and on profiles, </a:t>
            </a:r>
          </a:p>
          <a:p>
            <a:r>
              <a:rPr lang="en-CA" sz="2000" dirty="0">
                <a:latin typeface="Arial" panose="020B0604020202020204" pitchFamily="34" charset="0"/>
                <a:cs typeface="Arial" panose="020B0604020202020204" pitchFamily="34" charset="0"/>
              </a:rPr>
              <a:t>    with cross-sections representing prescriptions and </a:t>
            </a:r>
          </a:p>
          <a:p>
            <a:r>
              <a:rPr lang="en-CA" sz="2000" dirty="0">
                <a:latin typeface="Arial" panose="020B0604020202020204" pitchFamily="34" charset="0"/>
                <a:cs typeface="Arial" panose="020B0604020202020204" pitchFamily="34" charset="0"/>
              </a:rPr>
              <a:t>    what is seen on the ground with respect to slopes and materials</a:t>
            </a:r>
          </a:p>
        </p:txBody>
      </p:sp>
      <p:sp>
        <p:nvSpPr>
          <p:cNvPr id="5" name="TextBox 4"/>
          <p:cNvSpPr txBox="1"/>
          <p:nvPr/>
        </p:nvSpPr>
        <p:spPr>
          <a:xfrm>
            <a:off x="2087724" y="430037"/>
            <a:ext cx="4968552" cy="784830"/>
          </a:xfrm>
          <a:prstGeom prst="rect">
            <a:avLst/>
          </a:prstGeom>
          <a:noFill/>
        </p:spPr>
        <p:txBody>
          <a:bodyPr wrap="square" rtlCol="0">
            <a:spAutoFit/>
          </a:bodyPr>
          <a:lstStyle/>
          <a:p>
            <a:r>
              <a:rPr lang="en-CA" sz="2800" dirty="0">
                <a:latin typeface="Arial" panose="020B0604020202020204" pitchFamily="34" charset="0"/>
                <a:cs typeface="Arial" panose="020B0604020202020204" pitchFamily="34" charset="0"/>
              </a:rPr>
              <a:t>Final Design and Road Plan </a:t>
            </a:r>
          </a:p>
          <a:p>
            <a:r>
              <a:rPr lang="en-CA" dirty="0"/>
              <a:t> </a:t>
            </a:r>
          </a:p>
        </p:txBody>
      </p:sp>
      <p:pic>
        <p:nvPicPr>
          <p:cNvPr id="8194" name="Picture 2" descr="https://sp.yimg.com/xj/th?id=OIP.Mba58138e991868a95e1663fb62891953o0&amp;pid=15.1&amp;P=0&amp;w=300&amp;h=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5013176"/>
            <a:ext cx="2210042" cy="1664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0712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36079" y="1124744"/>
            <a:ext cx="3765104" cy="1143000"/>
          </a:xfrm>
        </p:spPr>
        <p:txBody>
          <a:bodyPr/>
          <a:lstStyle/>
          <a:p>
            <a:r>
              <a:rPr lang="en-US" dirty="0">
                <a:latin typeface="Arial" panose="020B0604020202020204" pitchFamily="34" charset="0"/>
                <a:cs typeface="Arial" panose="020B0604020202020204" pitchFamily="34" charset="0"/>
              </a:rPr>
              <a:t>Plan Elements – Map</a:t>
            </a:r>
          </a:p>
        </p:txBody>
      </p:sp>
      <p:sp>
        <p:nvSpPr>
          <p:cNvPr id="3" name="Content Placeholder 2"/>
          <p:cNvSpPr>
            <a:spLocks noGrp="1"/>
          </p:cNvSpPr>
          <p:nvPr>
            <p:ph sz="half" idx="2"/>
          </p:nvPr>
        </p:nvSpPr>
        <p:spPr>
          <a:xfrm>
            <a:off x="1333770" y="2230828"/>
            <a:ext cx="6408712" cy="2808312"/>
          </a:xfrm>
        </p:spPr>
        <p:txBody>
          <a:bodyPr>
            <a:normAutofit/>
          </a:bodyPr>
          <a:lstStyle/>
          <a:p>
            <a:pPr>
              <a:lnSpc>
                <a:spcPct val="150000"/>
              </a:lnSpc>
              <a:buClr>
                <a:schemeClr val="tx1"/>
              </a:buClr>
              <a:buFont typeface="Arial" panose="020B0604020202020204" pitchFamily="34" charset="0"/>
              <a:buChar char="•"/>
            </a:pPr>
            <a:r>
              <a:rPr lang="en-US" sz="2000" dirty="0">
                <a:latin typeface="Arial" panose="020B0604020202020204" pitchFamily="34" charset="0"/>
                <a:cs typeface="Arial" panose="020B0604020202020204" pitchFamily="34" charset="0"/>
              </a:rPr>
              <a:t>Main document used by the crews</a:t>
            </a:r>
          </a:p>
          <a:p>
            <a:pPr>
              <a:lnSpc>
                <a:spcPct val="150000"/>
              </a:lnSpc>
              <a:buClr>
                <a:schemeClr val="tx1"/>
              </a:buClr>
              <a:buFont typeface="Arial" panose="020B0604020202020204" pitchFamily="34" charset="0"/>
              <a:buChar char="•"/>
            </a:pPr>
            <a:r>
              <a:rPr lang="en-US" sz="2000" dirty="0">
                <a:latin typeface="Arial" panose="020B0604020202020204" pitchFamily="34" charset="0"/>
                <a:cs typeface="Arial" panose="020B0604020202020204" pitchFamily="34" charset="0"/>
              </a:rPr>
              <a:t>Required by all EMS and FMS systems – all workers</a:t>
            </a:r>
          </a:p>
          <a:p>
            <a:pPr>
              <a:lnSpc>
                <a:spcPct val="150000"/>
              </a:lnSpc>
              <a:buClr>
                <a:schemeClr val="tx1"/>
              </a:buClr>
              <a:buFont typeface="Arial" panose="020B0604020202020204" pitchFamily="34" charset="0"/>
              <a:buChar char="•"/>
            </a:pPr>
            <a:r>
              <a:rPr lang="en-US" sz="2000" dirty="0">
                <a:latin typeface="Arial" panose="020B0604020202020204" pitchFamily="34" charset="0"/>
                <a:cs typeface="Arial" panose="020B0604020202020204" pitchFamily="34" charset="0"/>
              </a:rPr>
              <a:t>Must match geometric designs and </a:t>
            </a:r>
            <a:r>
              <a:rPr lang="en-US" sz="2000" dirty="0" smtClean="0">
                <a:latin typeface="Arial" panose="020B0604020202020204" pitchFamily="34" charset="0"/>
                <a:cs typeface="Arial" panose="020B0604020202020204" pitchFamily="34" charset="0"/>
              </a:rPr>
              <a:t>instructions</a:t>
            </a:r>
            <a:endParaRPr lang="en-US" sz="2000" dirty="0">
              <a:latin typeface="Arial" panose="020B0604020202020204" pitchFamily="34" charset="0"/>
              <a:cs typeface="Arial" panose="020B0604020202020204" pitchFamily="34" charset="0"/>
            </a:endParaRPr>
          </a:p>
          <a:p>
            <a:pPr>
              <a:lnSpc>
                <a:spcPct val="150000"/>
              </a:lnSpc>
              <a:buClr>
                <a:schemeClr val="tx1"/>
              </a:buClr>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Consistency between ground markings and plan documents</a:t>
            </a:r>
          </a:p>
          <a:p>
            <a:pPr>
              <a:buClr>
                <a:schemeClr val="tx1"/>
              </a:buClr>
              <a:buFont typeface="Arial" panose="020B0604020202020204" pitchFamily="34" charset="0"/>
              <a:buChar char="•"/>
            </a:pPr>
            <a:endParaRPr lang="en-US" sz="1800" dirty="0">
              <a:solidFill>
                <a:srgbClr val="FF0000"/>
              </a:solidFill>
              <a:latin typeface="Arial" panose="020B0604020202020204" pitchFamily="34" charset="0"/>
              <a:cs typeface="Arial" panose="020B0604020202020204" pitchFamily="34" charset="0"/>
            </a:endParaRPr>
          </a:p>
        </p:txBody>
      </p:sp>
      <p:sp>
        <p:nvSpPr>
          <p:cNvPr id="4" name="TextBox 3"/>
          <p:cNvSpPr txBox="1"/>
          <p:nvPr/>
        </p:nvSpPr>
        <p:spPr>
          <a:xfrm>
            <a:off x="2189777" y="260648"/>
            <a:ext cx="4764446" cy="784830"/>
          </a:xfrm>
          <a:prstGeom prst="rect">
            <a:avLst/>
          </a:prstGeom>
          <a:noFill/>
        </p:spPr>
        <p:txBody>
          <a:bodyPr wrap="none" rtlCol="0">
            <a:spAutoFit/>
          </a:bodyPr>
          <a:lstStyle/>
          <a:p>
            <a:r>
              <a:rPr lang="en-CA" sz="2800" dirty="0">
                <a:latin typeface="Arial" panose="020B0604020202020204" pitchFamily="34" charset="0"/>
                <a:cs typeface="Arial" panose="020B0604020202020204" pitchFamily="34" charset="0"/>
              </a:rPr>
              <a:t>Final Design and Road Plan </a:t>
            </a:r>
          </a:p>
          <a:p>
            <a:r>
              <a:rPr lang="en-CA" dirty="0"/>
              <a:t> </a:t>
            </a:r>
          </a:p>
        </p:txBody>
      </p:sp>
    </p:spTree>
    <p:extLst>
      <p:ext uri="{BB962C8B-B14F-4D97-AF65-F5344CB8AC3E}">
        <p14:creationId xmlns:p14="http://schemas.microsoft.com/office/powerpoint/2010/main" val="3528993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3768" y="-44067"/>
            <a:ext cx="4069028" cy="592747"/>
          </a:xfrm>
        </p:spPr>
        <p:txBody>
          <a:bodyPr>
            <a:normAutofit/>
          </a:bodyPr>
          <a:lstStyle/>
          <a:p>
            <a:pPr algn="l"/>
            <a:r>
              <a:rPr lang="en-CA" sz="2800" b="1" u="sng" dirty="0">
                <a:latin typeface="Arial" panose="020B0604020202020204" pitchFamily="34" charset="0"/>
                <a:cs typeface="Arial" panose="020B0604020202020204" pitchFamily="34" charset="0"/>
              </a:rPr>
              <a:t>Presentation Outline</a:t>
            </a:r>
          </a:p>
        </p:txBody>
      </p:sp>
      <p:sp>
        <p:nvSpPr>
          <p:cNvPr id="4" name="TextBox 3"/>
          <p:cNvSpPr txBox="1"/>
          <p:nvPr/>
        </p:nvSpPr>
        <p:spPr>
          <a:xfrm>
            <a:off x="0" y="616007"/>
            <a:ext cx="8820472" cy="8213593"/>
          </a:xfrm>
          <a:prstGeom prst="rect">
            <a:avLst/>
          </a:prstGeom>
          <a:noFill/>
        </p:spPr>
        <p:txBody>
          <a:bodyPr wrap="square" lIns="84899" tIns="42449" rIns="84899" bIns="42449" rtlCol="0">
            <a:spAutoFit/>
          </a:bodyPr>
          <a:lstStyle/>
          <a:p>
            <a:pPr marL="265309" indent="-265309">
              <a:spcAft>
                <a:spcPts val="1671"/>
              </a:spcAft>
              <a:buFont typeface="Arial" panose="020B0604020202020204" pitchFamily="34" charset="0"/>
              <a:buChar char="•"/>
            </a:pPr>
            <a:r>
              <a:rPr lang="en-CA" sz="1800" b="1" dirty="0" smtClean="0">
                <a:latin typeface="Arial" panose="020B0604020202020204" pitchFamily="34" charset="0"/>
                <a:cs typeface="Arial" panose="020B0604020202020204" pitchFamily="34" charset="0"/>
              </a:rPr>
              <a:t>Intro to Construction Initiated Slides Working Group (CISWG) </a:t>
            </a:r>
          </a:p>
          <a:p>
            <a:pPr marL="265309" indent="-265309">
              <a:spcAft>
                <a:spcPts val="1671"/>
              </a:spcAft>
              <a:buFont typeface="Arial" panose="020B0604020202020204" pitchFamily="34" charset="0"/>
              <a:buChar char="•"/>
            </a:pPr>
            <a:r>
              <a:rPr lang="en-CA" sz="1800" b="1" dirty="0" smtClean="0">
                <a:latin typeface="Arial" panose="020B0604020202020204" pitchFamily="34" charset="0"/>
                <a:cs typeface="Arial" panose="020B0604020202020204" pitchFamily="34" charset="0"/>
              </a:rPr>
              <a:t>Contributing Factors to Construction Initiated Slides (CIS)</a:t>
            </a:r>
          </a:p>
          <a:p>
            <a:pPr marL="265309" indent="-265309">
              <a:spcAft>
                <a:spcPts val="1671"/>
              </a:spcAft>
              <a:buFont typeface="Arial" panose="020B0604020202020204" pitchFamily="34" charset="0"/>
              <a:buChar char="•"/>
            </a:pPr>
            <a:r>
              <a:rPr lang="en-CA" sz="1800" b="1" dirty="0" smtClean="0">
                <a:latin typeface="Arial" panose="020B0604020202020204" pitchFamily="34" charset="0"/>
                <a:cs typeface="Arial" panose="020B0604020202020204" pitchFamily="34" charset="0"/>
              </a:rPr>
              <a:t>Review 2 Case Studies of landslides</a:t>
            </a:r>
            <a:endParaRPr lang="en-CA" sz="1800" b="1" dirty="0">
              <a:latin typeface="Arial" panose="020B0604020202020204" pitchFamily="34" charset="0"/>
              <a:cs typeface="Arial" panose="020B0604020202020204" pitchFamily="34" charset="0"/>
            </a:endParaRPr>
          </a:p>
          <a:p>
            <a:pPr marL="265309" indent="-265309">
              <a:spcAft>
                <a:spcPts val="1671"/>
              </a:spcAft>
              <a:buFont typeface="Arial" panose="020B0604020202020204" pitchFamily="34" charset="0"/>
              <a:buChar char="•"/>
            </a:pPr>
            <a:r>
              <a:rPr lang="en-CA" sz="1800" b="1" dirty="0" smtClean="0">
                <a:latin typeface="Arial" panose="020B0604020202020204" pitchFamily="34" charset="0"/>
                <a:cs typeface="Arial" panose="020B0604020202020204" pitchFamily="34" charset="0"/>
              </a:rPr>
              <a:t>General Safety</a:t>
            </a:r>
          </a:p>
          <a:p>
            <a:pPr marL="265309" indent="-265309">
              <a:spcAft>
                <a:spcPts val="1671"/>
              </a:spcAft>
              <a:buFont typeface="Arial" panose="020B0604020202020204" pitchFamily="34" charset="0"/>
              <a:buChar char="•"/>
            </a:pPr>
            <a:r>
              <a:rPr lang="en-CA" sz="1800" b="1" dirty="0" smtClean="0">
                <a:latin typeface="Arial" panose="020B0604020202020204" pitchFamily="34" charset="0"/>
                <a:cs typeface="Arial" panose="020B0604020202020204" pitchFamily="34" charset="0"/>
              </a:rPr>
              <a:t>Regulations</a:t>
            </a:r>
          </a:p>
          <a:p>
            <a:pPr marL="265309" indent="-265309">
              <a:spcAft>
                <a:spcPts val="1671"/>
              </a:spcAft>
              <a:buFont typeface="Arial" panose="020B0604020202020204" pitchFamily="34" charset="0"/>
              <a:buChar char="•"/>
            </a:pPr>
            <a:r>
              <a:rPr lang="en-CA" sz="1800" b="1" dirty="0" smtClean="0">
                <a:latin typeface="Arial" panose="020B0604020202020204" pitchFamily="34" charset="0"/>
                <a:cs typeface="Arial" panose="020B0604020202020204" pitchFamily="34" charset="0"/>
              </a:rPr>
              <a:t>Communications</a:t>
            </a:r>
            <a:endParaRPr lang="en-CA" sz="1800" b="1" dirty="0">
              <a:latin typeface="Arial" panose="020B0604020202020204" pitchFamily="34" charset="0"/>
              <a:cs typeface="Arial" panose="020B0604020202020204" pitchFamily="34" charset="0"/>
            </a:endParaRPr>
          </a:p>
          <a:p>
            <a:pPr marL="265309" indent="-265309">
              <a:spcAft>
                <a:spcPts val="1671"/>
              </a:spcAft>
              <a:buFont typeface="Arial" panose="020B0604020202020204" pitchFamily="34" charset="0"/>
              <a:buChar char="•"/>
            </a:pPr>
            <a:r>
              <a:rPr lang="en-CA" sz="1800" b="1" dirty="0" smtClean="0">
                <a:latin typeface="Arial" panose="020B0604020202020204" pitchFamily="34" charset="0"/>
                <a:cs typeface="Arial" panose="020B0604020202020204" pitchFamily="34" charset="0"/>
              </a:rPr>
              <a:t>The Plan</a:t>
            </a:r>
            <a:endParaRPr lang="en-CA" sz="1800" b="1" dirty="0">
              <a:latin typeface="Arial" panose="020B0604020202020204" pitchFamily="34" charset="0"/>
              <a:cs typeface="Arial" panose="020B0604020202020204" pitchFamily="34" charset="0"/>
            </a:endParaRPr>
          </a:p>
          <a:p>
            <a:pPr marL="265309" indent="-265309">
              <a:spcAft>
                <a:spcPts val="1671"/>
              </a:spcAft>
              <a:buFont typeface="Arial" panose="020B0604020202020204" pitchFamily="34" charset="0"/>
              <a:buChar char="•"/>
            </a:pPr>
            <a:r>
              <a:rPr lang="en-CA" sz="1800" b="1" dirty="0" smtClean="0">
                <a:latin typeface="Arial" panose="020B0604020202020204" pitchFamily="34" charset="0"/>
                <a:cs typeface="Arial" panose="020B0604020202020204" pitchFamily="34" charset="0"/>
              </a:rPr>
              <a:t>Final Design and Road Plan</a:t>
            </a:r>
            <a:endParaRPr lang="en-CA" sz="1800" b="1" dirty="0">
              <a:latin typeface="Arial" panose="020B0604020202020204" pitchFamily="34" charset="0"/>
              <a:cs typeface="Arial" panose="020B0604020202020204" pitchFamily="34" charset="0"/>
            </a:endParaRPr>
          </a:p>
          <a:p>
            <a:pPr marL="265309" indent="-265309">
              <a:spcAft>
                <a:spcPts val="1671"/>
              </a:spcAft>
              <a:buFont typeface="Arial" panose="020B0604020202020204" pitchFamily="34" charset="0"/>
              <a:buChar char="•"/>
            </a:pPr>
            <a:r>
              <a:rPr lang="en-CA" sz="1800" b="1" dirty="0" smtClean="0">
                <a:latin typeface="Arial" panose="020B0604020202020204" pitchFamily="34" charset="0"/>
                <a:cs typeface="Arial" panose="020B0604020202020204" pitchFamily="34" charset="0"/>
              </a:rPr>
              <a:t>Road Construction</a:t>
            </a:r>
            <a:endParaRPr lang="en-CA" sz="1800" b="1" dirty="0">
              <a:latin typeface="Arial" panose="020B0604020202020204" pitchFamily="34" charset="0"/>
              <a:cs typeface="Arial" panose="020B0604020202020204" pitchFamily="34" charset="0"/>
            </a:endParaRPr>
          </a:p>
          <a:p>
            <a:pPr marL="265309" indent="-265309">
              <a:spcAft>
                <a:spcPts val="1671"/>
              </a:spcAft>
              <a:buFont typeface="Arial" panose="020B0604020202020204" pitchFamily="34" charset="0"/>
              <a:buChar char="•"/>
            </a:pPr>
            <a:r>
              <a:rPr lang="en-CA" sz="1800" b="1" dirty="0" smtClean="0">
                <a:latin typeface="Arial" panose="020B0604020202020204" pitchFamily="34" charset="0"/>
                <a:cs typeface="Arial" panose="020B0604020202020204" pitchFamily="34" charset="0"/>
              </a:rPr>
              <a:t>Road Deactivation/Maintenance/Reactivation </a:t>
            </a:r>
          </a:p>
          <a:p>
            <a:pPr marL="265309" indent="-265309">
              <a:spcAft>
                <a:spcPts val="1671"/>
              </a:spcAft>
              <a:buFont typeface="Arial" panose="020B0604020202020204" pitchFamily="34" charset="0"/>
              <a:buChar char="•"/>
            </a:pPr>
            <a:r>
              <a:rPr lang="en-CA" sz="1800" b="1" dirty="0" smtClean="0">
                <a:latin typeface="Arial" panose="020B0604020202020204" pitchFamily="34" charset="0"/>
                <a:cs typeface="Arial" panose="020B0604020202020204" pitchFamily="34" charset="0"/>
              </a:rPr>
              <a:t>Road Inspections</a:t>
            </a:r>
          </a:p>
          <a:p>
            <a:pPr marL="265309" indent="-265309">
              <a:spcAft>
                <a:spcPts val="1671"/>
              </a:spcAft>
              <a:buFont typeface="Arial" panose="020B0604020202020204" pitchFamily="34" charset="0"/>
              <a:buChar char="•"/>
            </a:pPr>
            <a:r>
              <a:rPr lang="en-CA" sz="1800" b="1" dirty="0" smtClean="0">
                <a:latin typeface="Arial" panose="020B0604020202020204" pitchFamily="34" charset="0"/>
                <a:cs typeface="Arial" panose="020B0604020202020204" pitchFamily="34" charset="0"/>
              </a:rPr>
              <a:t>Technology</a:t>
            </a:r>
            <a:endParaRPr lang="en-CA" sz="1800" b="1" dirty="0">
              <a:latin typeface="Arial" panose="020B0604020202020204" pitchFamily="34" charset="0"/>
              <a:cs typeface="Arial" panose="020B0604020202020204" pitchFamily="34" charset="0"/>
            </a:endParaRPr>
          </a:p>
          <a:p>
            <a:pPr marL="265309" indent="-265309">
              <a:spcAft>
                <a:spcPts val="1671"/>
              </a:spcAft>
              <a:buFont typeface="Arial" panose="020B0604020202020204" pitchFamily="34" charset="0"/>
              <a:buChar char="•"/>
            </a:pPr>
            <a:r>
              <a:rPr lang="en-CA" sz="1800" b="1" dirty="0" smtClean="0">
                <a:latin typeface="Arial" panose="020B0604020202020204" pitchFamily="34" charset="0"/>
                <a:cs typeface="Arial" panose="020B0604020202020204" pitchFamily="34" charset="0"/>
              </a:rPr>
              <a:t>Conclusion</a:t>
            </a:r>
          </a:p>
          <a:p>
            <a:pPr marL="265309" indent="-265309">
              <a:buFont typeface="Arial" panose="020B0604020202020204" pitchFamily="34" charset="0"/>
              <a:buChar char="•"/>
            </a:pPr>
            <a:endParaRPr lang="en-CA" dirty="0"/>
          </a:p>
          <a:p>
            <a:pPr marL="265309" indent="-265309">
              <a:buFont typeface="Arial" panose="020B0604020202020204" pitchFamily="34" charset="0"/>
              <a:buChar char="•"/>
            </a:pPr>
            <a:endParaRPr lang="en-CA" dirty="0"/>
          </a:p>
          <a:p>
            <a:pPr marL="265309" indent="-265309">
              <a:buFont typeface="Arial" panose="020B0604020202020204" pitchFamily="34" charset="0"/>
              <a:buChar char="•"/>
            </a:pPr>
            <a:endParaRPr lang="en-CA" sz="1900" dirty="0"/>
          </a:p>
          <a:p>
            <a:pPr marL="265309" indent="-265309">
              <a:buFont typeface="Arial" panose="020B0604020202020204" pitchFamily="34" charset="0"/>
              <a:buChar char="•"/>
            </a:pPr>
            <a:endParaRPr lang="en-CA" sz="1900" dirty="0"/>
          </a:p>
          <a:p>
            <a:pPr marL="265309" indent="-265309">
              <a:buFont typeface="Arial" panose="020B0604020202020204" pitchFamily="34" charset="0"/>
              <a:buChar char="•"/>
            </a:pPr>
            <a:endParaRPr lang="en-CA" sz="1900" dirty="0"/>
          </a:p>
          <a:p>
            <a:endParaRPr lang="en-CA" sz="1900" dirty="0"/>
          </a:p>
        </p:txBody>
      </p:sp>
      <p:pic>
        <p:nvPicPr>
          <p:cNvPr id="2050" name="Picture 2" descr="C:\Users\mbmccull\AppData\Local\Microsoft\Windows\Temporary Internet Files\Content.IE5\IXUF2RRF\check[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616007"/>
            <a:ext cx="295622" cy="29562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mbmccull\AppData\Local\Microsoft\Windows\Temporary Internet Files\Content.IE5\IXUF2RRF\check[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96658" y="1116197"/>
            <a:ext cx="295622" cy="295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6040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27584" y="1052737"/>
            <a:ext cx="3341779" cy="576063"/>
          </a:xfrm>
        </p:spPr>
        <p:txBody>
          <a:bodyPr/>
          <a:lstStyle/>
          <a:p>
            <a:r>
              <a:rPr lang="en-US" dirty="0">
                <a:latin typeface="Arial" panose="020B0604020202020204" pitchFamily="34" charset="0"/>
                <a:cs typeface="Arial" panose="020B0604020202020204" pitchFamily="34" charset="0"/>
              </a:rPr>
              <a:t>Plan Elements – Map</a:t>
            </a:r>
          </a:p>
        </p:txBody>
      </p:sp>
      <p:sp>
        <p:nvSpPr>
          <p:cNvPr id="2" name="Content Placeholder 1"/>
          <p:cNvSpPr>
            <a:spLocks noGrp="1"/>
          </p:cNvSpPr>
          <p:nvPr>
            <p:ph sz="half" idx="1"/>
          </p:nvPr>
        </p:nvSpPr>
        <p:spPr>
          <a:xfrm>
            <a:off x="1331640" y="1124744"/>
            <a:ext cx="6336704" cy="5733256"/>
          </a:xfrm>
        </p:spPr>
        <p:txBody>
          <a:bodyPr>
            <a:noAutofit/>
          </a:bodyPr>
          <a:lstStyle/>
          <a:p>
            <a:pPr marL="0" indent="0">
              <a:lnSpc>
                <a:spcPct val="170000"/>
              </a:lnSpc>
              <a:buNone/>
            </a:pPr>
            <a:r>
              <a:rPr lang="en-US" sz="1600" b="1" dirty="0">
                <a:latin typeface="Arial" panose="020B0604020202020204" pitchFamily="34" charset="0"/>
                <a:cs typeface="Arial" panose="020B0604020202020204" pitchFamily="34" charset="0"/>
              </a:rPr>
              <a:t>Critical Map Elements</a:t>
            </a:r>
          </a:p>
          <a:p>
            <a:pPr>
              <a:lnSpc>
                <a:spcPct val="170000"/>
              </a:lnSpc>
              <a:buClrTx/>
              <a:buFont typeface="Arial" panose="020B0604020202020204" pitchFamily="34" charset="0"/>
              <a:buChar char="•"/>
            </a:pPr>
            <a:r>
              <a:rPr lang="en-US" sz="1600" dirty="0" smtClean="0">
                <a:latin typeface="Arial" panose="020B0604020202020204" pitchFamily="34" charset="0"/>
                <a:cs typeface="Arial" panose="020B0604020202020204" pitchFamily="34" charset="0"/>
              </a:rPr>
              <a:t>Construction </a:t>
            </a:r>
            <a:r>
              <a:rPr lang="en-US" sz="1600" dirty="0">
                <a:latin typeface="Arial" panose="020B0604020202020204" pitchFamily="34" charset="0"/>
                <a:cs typeface="Arial" panose="020B0604020202020204" pitchFamily="34" charset="0"/>
              </a:rPr>
              <a:t>techniques</a:t>
            </a:r>
          </a:p>
          <a:p>
            <a:pPr>
              <a:lnSpc>
                <a:spcPct val="170000"/>
              </a:lnSpc>
              <a:buClrTx/>
              <a:buFont typeface="Arial" panose="020B0604020202020204" pitchFamily="34" charset="0"/>
              <a:buChar char="•"/>
            </a:pPr>
            <a:r>
              <a:rPr lang="en-US" sz="1600" dirty="0">
                <a:latin typeface="Arial" panose="020B0604020202020204" pitchFamily="34" charset="0"/>
                <a:cs typeface="Arial" panose="020B0604020202020204" pitchFamily="34" charset="0"/>
              </a:rPr>
              <a:t>Known hazards and other safety requirements</a:t>
            </a:r>
          </a:p>
          <a:p>
            <a:pPr>
              <a:lnSpc>
                <a:spcPct val="170000"/>
              </a:lnSpc>
              <a:buClrTx/>
              <a:buFont typeface="Arial" panose="020B0604020202020204" pitchFamily="34" charset="0"/>
              <a:buChar char="•"/>
            </a:pPr>
            <a:r>
              <a:rPr lang="en-US" sz="1600" dirty="0">
                <a:latin typeface="Arial" panose="020B0604020202020204" pitchFamily="34" charset="0"/>
                <a:cs typeface="Arial" panose="020B0604020202020204" pitchFamily="34" charset="0"/>
              </a:rPr>
              <a:t>All roads, stations and field markings</a:t>
            </a:r>
          </a:p>
          <a:p>
            <a:pPr>
              <a:lnSpc>
                <a:spcPct val="170000"/>
              </a:lnSpc>
              <a:buClrTx/>
              <a:buFont typeface="Arial" panose="020B0604020202020204" pitchFamily="34" charset="0"/>
              <a:buChar char="•"/>
            </a:pPr>
            <a:r>
              <a:rPr lang="en-US" sz="1600" dirty="0">
                <a:latin typeface="Arial" panose="020B0604020202020204" pitchFamily="34" charset="0"/>
                <a:cs typeface="Arial" panose="020B0604020202020204" pitchFamily="34" charset="0"/>
              </a:rPr>
              <a:t>All drainage structures (stationing and sizes)</a:t>
            </a:r>
          </a:p>
          <a:p>
            <a:pPr>
              <a:lnSpc>
                <a:spcPct val="170000"/>
              </a:lnSpc>
              <a:buClrTx/>
              <a:buFont typeface="Arial" panose="020B0604020202020204" pitchFamily="34" charset="0"/>
              <a:buChar char="•"/>
            </a:pPr>
            <a:r>
              <a:rPr lang="en-US" sz="1600" dirty="0" err="1">
                <a:latin typeface="Arial" panose="020B0604020202020204" pitchFamily="34" charset="0"/>
                <a:cs typeface="Arial" panose="020B0604020202020204" pitchFamily="34" charset="0"/>
              </a:rPr>
              <a:t>Endhaul</a:t>
            </a:r>
            <a:r>
              <a:rPr lang="en-US" sz="1600" dirty="0">
                <a:latin typeface="Arial" panose="020B0604020202020204" pitchFamily="34" charset="0"/>
                <a:cs typeface="Arial" panose="020B0604020202020204" pitchFamily="34" charset="0"/>
              </a:rPr>
              <a:t>, special construction, reactivation sections, spoil sites</a:t>
            </a:r>
          </a:p>
          <a:p>
            <a:pPr>
              <a:lnSpc>
                <a:spcPct val="170000"/>
              </a:lnSpc>
              <a:buClrTx/>
              <a:buFont typeface="Arial" panose="020B0604020202020204" pitchFamily="34" charset="0"/>
              <a:buChar char="•"/>
            </a:pPr>
            <a:r>
              <a:rPr lang="en-US" sz="1600" dirty="0">
                <a:latin typeface="Arial" panose="020B0604020202020204" pitchFamily="34" charset="0"/>
                <a:cs typeface="Arial" panose="020B0604020202020204" pitchFamily="34" charset="0"/>
              </a:rPr>
              <a:t>Sensitive terrain and other local information</a:t>
            </a:r>
          </a:p>
          <a:p>
            <a:pPr>
              <a:lnSpc>
                <a:spcPct val="170000"/>
              </a:lnSpc>
              <a:buClrTx/>
              <a:buFont typeface="Arial" panose="020B0604020202020204" pitchFamily="34" charset="0"/>
              <a:buChar char="•"/>
            </a:pPr>
            <a:r>
              <a:rPr lang="en-US" sz="1600" dirty="0">
                <a:latin typeface="Arial" panose="020B0604020202020204" pitchFamily="34" charset="0"/>
                <a:cs typeface="Arial" panose="020B0604020202020204" pitchFamily="34" charset="0"/>
              </a:rPr>
              <a:t>Block boundaries / other reference points</a:t>
            </a:r>
          </a:p>
          <a:p>
            <a:pPr>
              <a:lnSpc>
                <a:spcPct val="170000"/>
              </a:lnSpc>
              <a:buClrTx/>
              <a:buFont typeface="Arial" panose="020B0604020202020204" pitchFamily="34" charset="0"/>
              <a:buChar char="•"/>
            </a:pPr>
            <a:r>
              <a:rPr lang="en-US" sz="1600" dirty="0">
                <a:latin typeface="Arial" panose="020B0604020202020204" pitchFamily="34" charset="0"/>
                <a:cs typeface="Arial" panose="020B0604020202020204" pitchFamily="34" charset="0"/>
              </a:rPr>
              <a:t>Legend describing all map features including location (Lat/Long/UTM coordinates)</a:t>
            </a:r>
          </a:p>
        </p:txBody>
      </p:sp>
      <p:sp>
        <p:nvSpPr>
          <p:cNvPr id="4" name="TextBox 3"/>
          <p:cNvSpPr txBox="1"/>
          <p:nvPr/>
        </p:nvSpPr>
        <p:spPr>
          <a:xfrm>
            <a:off x="2224533" y="306666"/>
            <a:ext cx="4764446" cy="784830"/>
          </a:xfrm>
          <a:prstGeom prst="rect">
            <a:avLst/>
          </a:prstGeom>
          <a:noFill/>
        </p:spPr>
        <p:txBody>
          <a:bodyPr wrap="none" rtlCol="0">
            <a:spAutoFit/>
          </a:bodyPr>
          <a:lstStyle/>
          <a:p>
            <a:r>
              <a:rPr lang="en-CA" sz="2800" dirty="0">
                <a:latin typeface="Arial" panose="020B0604020202020204" pitchFamily="34" charset="0"/>
                <a:cs typeface="Arial" panose="020B0604020202020204" pitchFamily="34" charset="0"/>
              </a:rPr>
              <a:t>Final Design and Road Plan </a:t>
            </a:r>
          </a:p>
          <a:p>
            <a:r>
              <a:rPr lang="en-CA" dirty="0"/>
              <a:t> </a:t>
            </a:r>
          </a:p>
        </p:txBody>
      </p:sp>
    </p:spTree>
    <p:extLst>
      <p:ext uri="{BB962C8B-B14F-4D97-AF65-F5344CB8AC3E}">
        <p14:creationId xmlns:p14="http://schemas.microsoft.com/office/powerpoint/2010/main" val="30084338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7561" y="6165304"/>
            <a:ext cx="5472608" cy="461665"/>
          </a:xfrm>
          <a:prstGeom prst="rect">
            <a:avLst/>
          </a:prstGeom>
          <a:noFill/>
        </p:spPr>
        <p:txBody>
          <a:bodyPr wrap="square" rtlCol="0">
            <a:spAutoFit/>
          </a:bodyPr>
          <a:lstStyle/>
          <a:p>
            <a:pPr algn="ctr"/>
            <a:r>
              <a:rPr lang="en-CA" sz="2400" dirty="0">
                <a:latin typeface="Arial" panose="020B0604020202020204" pitchFamily="34" charset="0"/>
                <a:cs typeface="Arial" panose="020B0604020202020204" pitchFamily="34" charset="0"/>
              </a:rPr>
              <a:t>The plan can be complicated</a:t>
            </a:r>
          </a:p>
        </p:txBody>
      </p:sp>
      <p:sp>
        <p:nvSpPr>
          <p:cNvPr id="4" name="TextBox 3"/>
          <p:cNvSpPr txBox="1"/>
          <p:nvPr/>
        </p:nvSpPr>
        <p:spPr>
          <a:xfrm>
            <a:off x="3570187" y="35220"/>
            <a:ext cx="288862" cy="646331"/>
          </a:xfrm>
          <a:prstGeom prst="rect">
            <a:avLst/>
          </a:prstGeom>
          <a:noFill/>
        </p:spPr>
        <p:txBody>
          <a:bodyPr wrap="none" rtlCol="0">
            <a:spAutoFit/>
          </a:bodyPr>
          <a:lstStyle/>
          <a:p>
            <a:r>
              <a:rPr lang="en-CA" sz="3600" dirty="0"/>
              <a:t> </a:t>
            </a:r>
          </a:p>
        </p:txBody>
      </p:sp>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3406" y="671690"/>
            <a:ext cx="8377188" cy="5352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192983" y="-2314"/>
            <a:ext cx="4758034" cy="846386"/>
          </a:xfrm>
          <a:prstGeom prst="rect">
            <a:avLst/>
          </a:prstGeom>
          <a:noFill/>
        </p:spPr>
        <p:txBody>
          <a:bodyPr wrap="none" rtlCol="0">
            <a:spAutoFit/>
          </a:bodyPr>
          <a:lstStyle/>
          <a:p>
            <a:r>
              <a:rPr lang="en-CA" sz="2800" dirty="0">
                <a:latin typeface="Arial" panose="020B0604020202020204" pitchFamily="34" charset="0"/>
                <a:cs typeface="Arial" panose="020B0604020202020204" pitchFamily="34" charset="0"/>
              </a:rPr>
              <a:t>Final Design and Road Plan</a:t>
            </a:r>
            <a:r>
              <a:rPr lang="en-CA" sz="3200" dirty="0"/>
              <a:t> </a:t>
            </a:r>
          </a:p>
          <a:p>
            <a:r>
              <a:rPr lang="en-CA" dirty="0"/>
              <a:t> </a:t>
            </a:r>
          </a:p>
        </p:txBody>
      </p:sp>
    </p:spTree>
    <p:extLst>
      <p:ext uri="{BB962C8B-B14F-4D97-AF65-F5344CB8AC3E}">
        <p14:creationId xmlns:p14="http://schemas.microsoft.com/office/powerpoint/2010/main" val="40296796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89777" y="0"/>
            <a:ext cx="4764446" cy="784830"/>
          </a:xfrm>
          <a:prstGeom prst="rect">
            <a:avLst/>
          </a:prstGeom>
          <a:noFill/>
        </p:spPr>
        <p:txBody>
          <a:bodyPr wrap="none" rtlCol="0">
            <a:spAutoFit/>
          </a:bodyPr>
          <a:lstStyle/>
          <a:p>
            <a:r>
              <a:rPr lang="en-CA" sz="2800" dirty="0">
                <a:latin typeface="Arial" panose="020B0604020202020204" pitchFamily="34" charset="0"/>
                <a:cs typeface="Arial" panose="020B0604020202020204" pitchFamily="34" charset="0"/>
              </a:rPr>
              <a:t>Final Design and Road Plan </a:t>
            </a:r>
          </a:p>
          <a:p>
            <a:r>
              <a:rPr lang="en-CA" dirty="0"/>
              <a:t> </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767374"/>
            <a:ext cx="8605445"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47189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7624" y="1700808"/>
            <a:ext cx="7322838" cy="3739485"/>
          </a:xfrm>
          <a:prstGeom prst="rect">
            <a:avLst/>
          </a:prstGeom>
          <a:noFill/>
        </p:spPr>
        <p:txBody>
          <a:bodyPr wrap="none" rtlCol="0">
            <a:spAutoFit/>
          </a:bodyPr>
          <a:lstStyle/>
          <a:p>
            <a:r>
              <a:rPr lang="en-CA" sz="2000" b="1" dirty="0">
                <a:latin typeface="Arial" panose="020B0604020202020204" pitchFamily="34" charset="0"/>
                <a:cs typeface="Arial" panose="020B0604020202020204" pitchFamily="34" charset="0"/>
              </a:rPr>
              <a:t>Design needs to: </a:t>
            </a:r>
          </a:p>
          <a:p>
            <a:endParaRPr lang="en-CA" sz="20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CA" sz="2000" dirty="0">
                <a:latin typeface="Arial" panose="020B0604020202020204" pitchFamily="34" charset="0"/>
                <a:cs typeface="Arial" panose="020B0604020202020204" pitchFamily="34" charset="0"/>
              </a:rPr>
              <a:t>Accurately reflect ground conditions</a:t>
            </a:r>
          </a:p>
          <a:p>
            <a:pPr marL="342900" indent="-342900">
              <a:lnSpc>
                <a:spcPct val="150000"/>
              </a:lnSpc>
              <a:buFont typeface="Arial" panose="020B0604020202020204" pitchFamily="34" charset="0"/>
              <a:buChar char="•"/>
            </a:pPr>
            <a:r>
              <a:rPr lang="en-CA" sz="2000" dirty="0">
                <a:latin typeface="Arial" panose="020B0604020202020204" pitchFamily="34" charset="0"/>
                <a:cs typeface="Arial" panose="020B0604020202020204" pitchFamily="34" charset="0"/>
              </a:rPr>
              <a:t>Be easy to read and understand</a:t>
            </a:r>
          </a:p>
          <a:p>
            <a:pPr marL="342900" indent="-342900">
              <a:lnSpc>
                <a:spcPct val="150000"/>
              </a:lnSpc>
              <a:buFont typeface="Arial" panose="020B0604020202020204" pitchFamily="34" charset="0"/>
              <a:buChar char="•"/>
            </a:pPr>
            <a:r>
              <a:rPr lang="en-CA" sz="2000" dirty="0">
                <a:latin typeface="Arial" panose="020B0604020202020204" pitchFamily="34" charset="0"/>
                <a:cs typeface="Arial" panose="020B0604020202020204" pitchFamily="34" charset="0"/>
              </a:rPr>
              <a:t>Highlight road construction prescriptions </a:t>
            </a:r>
          </a:p>
          <a:p>
            <a:pPr marL="342900" indent="-342900">
              <a:lnSpc>
                <a:spcPct val="150000"/>
              </a:lnSpc>
              <a:buFont typeface="Arial" panose="020B0604020202020204" pitchFamily="34" charset="0"/>
              <a:buChar char="•"/>
            </a:pPr>
            <a:r>
              <a:rPr lang="en-CA" sz="2000" dirty="0">
                <a:latin typeface="Arial" panose="020B0604020202020204" pitchFamily="34" charset="0"/>
                <a:cs typeface="Arial" panose="020B0604020202020204" pitchFamily="34" charset="0"/>
              </a:rPr>
              <a:t>Highlight potential worker safety hazards</a:t>
            </a:r>
          </a:p>
          <a:p>
            <a:pPr marL="342900" indent="-342900">
              <a:lnSpc>
                <a:spcPct val="150000"/>
              </a:lnSpc>
              <a:buFont typeface="Arial" panose="020B0604020202020204" pitchFamily="34" charset="0"/>
              <a:buChar char="•"/>
            </a:pPr>
            <a:r>
              <a:rPr lang="en-CA" sz="2000" dirty="0">
                <a:latin typeface="Arial" panose="020B0604020202020204" pitchFamily="34" charset="0"/>
                <a:cs typeface="Arial" panose="020B0604020202020204" pitchFamily="34" charset="0"/>
              </a:rPr>
              <a:t>Be a useful tool for road construction crews and supervisors</a:t>
            </a:r>
          </a:p>
          <a:p>
            <a:pPr marL="342900" indent="-342900">
              <a:lnSpc>
                <a:spcPct val="150000"/>
              </a:lnSpc>
              <a:buFont typeface="Arial" panose="020B0604020202020204" pitchFamily="34" charset="0"/>
              <a:buChar char="•"/>
            </a:pPr>
            <a:r>
              <a:rPr lang="en-CA" sz="2000" dirty="0">
                <a:latin typeface="Arial" panose="020B0604020202020204" pitchFamily="34" charset="0"/>
                <a:cs typeface="Arial" panose="020B0604020202020204" pitchFamily="34" charset="0"/>
              </a:rPr>
              <a:t>Needs to be followed to be effective</a:t>
            </a:r>
          </a:p>
          <a:p>
            <a:pPr marL="285750" indent="-285750">
              <a:buFont typeface="Wingdings" panose="05000000000000000000" pitchFamily="2" charset="2"/>
              <a:buChar char="Ø"/>
            </a:pPr>
            <a:endParaRPr lang="en-CA" dirty="0"/>
          </a:p>
        </p:txBody>
      </p:sp>
      <p:sp>
        <p:nvSpPr>
          <p:cNvPr id="5" name="TextBox 4"/>
          <p:cNvSpPr txBox="1"/>
          <p:nvPr/>
        </p:nvSpPr>
        <p:spPr>
          <a:xfrm>
            <a:off x="2189777" y="360517"/>
            <a:ext cx="4764446" cy="784830"/>
          </a:xfrm>
          <a:prstGeom prst="rect">
            <a:avLst/>
          </a:prstGeom>
          <a:noFill/>
        </p:spPr>
        <p:txBody>
          <a:bodyPr wrap="none" rtlCol="0">
            <a:spAutoFit/>
          </a:bodyPr>
          <a:lstStyle/>
          <a:p>
            <a:r>
              <a:rPr lang="en-CA" sz="2800" dirty="0">
                <a:latin typeface="Arial" panose="020B0604020202020204" pitchFamily="34" charset="0"/>
                <a:cs typeface="Arial" panose="020B0604020202020204" pitchFamily="34" charset="0"/>
              </a:rPr>
              <a:t>Final Design and Road Plan </a:t>
            </a:r>
          </a:p>
          <a:p>
            <a:r>
              <a:rPr lang="en-CA" dirty="0"/>
              <a:t> </a:t>
            </a:r>
          </a:p>
        </p:txBody>
      </p:sp>
    </p:spTree>
    <p:extLst>
      <p:ext uri="{BB962C8B-B14F-4D97-AF65-F5344CB8AC3E}">
        <p14:creationId xmlns:p14="http://schemas.microsoft.com/office/powerpoint/2010/main" val="6697477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11560" y="1196752"/>
            <a:ext cx="4968552" cy="638398"/>
          </a:xfrm>
        </p:spPr>
        <p:txBody>
          <a:bodyPr/>
          <a:lstStyle/>
          <a:p>
            <a:pPr algn="ctr"/>
            <a:r>
              <a:rPr lang="en-US" dirty="0">
                <a:latin typeface="Arial" panose="020B0604020202020204" pitchFamily="34" charset="0"/>
                <a:cs typeface="Arial" panose="020B0604020202020204" pitchFamily="34" charset="0"/>
              </a:rPr>
              <a:t>Plan Elements – Road Design</a:t>
            </a:r>
          </a:p>
        </p:txBody>
      </p:sp>
      <p:sp>
        <p:nvSpPr>
          <p:cNvPr id="7" name="Content Placeholder 6"/>
          <p:cNvSpPr>
            <a:spLocks noGrp="1"/>
          </p:cNvSpPr>
          <p:nvPr>
            <p:ph idx="1"/>
          </p:nvPr>
        </p:nvSpPr>
        <p:spPr>
          <a:xfrm>
            <a:off x="1043608" y="1124744"/>
            <a:ext cx="6923112" cy="4525963"/>
          </a:xfrm>
        </p:spPr>
        <p:txBody>
          <a:bodyPr>
            <a:normAutofit/>
          </a:bodyPr>
          <a:lstStyle/>
          <a:p>
            <a:pPr marL="0" indent="0">
              <a:buNone/>
            </a:pPr>
            <a:endParaRPr lang="en-US" dirty="0"/>
          </a:p>
          <a:p>
            <a:pPr>
              <a:buClrTx/>
              <a:buFont typeface="Arial" panose="020B0604020202020204" pitchFamily="34" charset="0"/>
              <a:buChar char="•"/>
            </a:pPr>
            <a:r>
              <a:rPr lang="en-US" sz="2000" dirty="0">
                <a:latin typeface="Arial" panose="020B0604020202020204" pitchFamily="34" charset="0"/>
                <a:cs typeface="Arial" panose="020B0604020202020204" pitchFamily="34" charset="0"/>
              </a:rPr>
              <a:t>Geometric (</a:t>
            </a:r>
            <a:r>
              <a:rPr lang="en-US" sz="2000" dirty="0" err="1">
                <a:latin typeface="Arial" panose="020B0604020202020204" pitchFamily="34" charset="0"/>
                <a:cs typeface="Arial" panose="020B0604020202020204" pitchFamily="34" charset="0"/>
              </a:rPr>
              <a:t>Roadeng</a:t>
            </a:r>
            <a:r>
              <a:rPr lang="en-US" sz="2000" dirty="0">
                <a:latin typeface="Arial" panose="020B0604020202020204" pitchFamily="34" charset="0"/>
                <a:cs typeface="Arial" panose="020B0604020202020204" pitchFamily="34" charset="0"/>
              </a:rPr>
              <a:t>) road design incorporates:</a:t>
            </a:r>
          </a:p>
          <a:p>
            <a:pPr lvl="2">
              <a:buClrTx/>
              <a:buFont typeface="Arial" panose="020B0604020202020204" pitchFamily="34" charset="0"/>
              <a:buChar char="•"/>
            </a:pPr>
            <a:r>
              <a:rPr lang="en-US" sz="2000" dirty="0">
                <a:latin typeface="Arial" panose="020B0604020202020204" pitchFamily="34" charset="0"/>
                <a:cs typeface="Arial" panose="020B0604020202020204" pitchFamily="34" charset="0"/>
              </a:rPr>
              <a:t>Design specifications</a:t>
            </a:r>
          </a:p>
          <a:p>
            <a:pPr lvl="2">
              <a:buClrTx/>
              <a:buFont typeface="Arial" panose="020B0604020202020204" pitchFamily="34" charset="0"/>
              <a:buChar char="•"/>
            </a:pPr>
            <a:r>
              <a:rPr lang="en-US" sz="2000" dirty="0">
                <a:latin typeface="Arial" panose="020B0604020202020204" pitchFamily="34" charset="0"/>
                <a:cs typeface="Arial" panose="020B0604020202020204" pitchFamily="34" charset="0"/>
              </a:rPr>
              <a:t>Identified ground conditions – bedrock, soils, organics</a:t>
            </a:r>
          </a:p>
          <a:p>
            <a:pPr lvl="2">
              <a:buClrTx/>
              <a:buFont typeface="Arial" panose="020B0604020202020204" pitchFamily="34" charset="0"/>
              <a:buChar char="•"/>
            </a:pPr>
            <a:r>
              <a:rPr lang="en-US" sz="2000" dirty="0">
                <a:latin typeface="Arial" panose="020B0604020202020204" pitchFamily="34" charset="0"/>
                <a:cs typeface="Arial" panose="020B0604020202020204" pitchFamily="34" charset="0"/>
              </a:rPr>
              <a:t>Special limitations – ground conditions</a:t>
            </a:r>
          </a:p>
          <a:p>
            <a:pPr lvl="2">
              <a:buClrTx/>
              <a:buFont typeface="Arial" panose="020B0604020202020204" pitchFamily="34" charset="0"/>
              <a:buChar char="•"/>
            </a:pPr>
            <a:r>
              <a:rPr lang="en-US" sz="2000" dirty="0">
                <a:latin typeface="Arial" panose="020B0604020202020204" pitchFamily="34" charset="0"/>
                <a:cs typeface="Arial" panose="020B0604020202020204" pitchFamily="34" charset="0"/>
              </a:rPr>
              <a:t>Specialist recommendations</a:t>
            </a:r>
          </a:p>
          <a:p>
            <a:pPr lvl="2">
              <a:buClrTx/>
              <a:buFont typeface="Arial" panose="020B0604020202020204" pitchFamily="34" charset="0"/>
              <a:buChar char="•"/>
            </a:pPr>
            <a:r>
              <a:rPr lang="en-US" sz="2000" dirty="0">
                <a:latin typeface="Arial" panose="020B0604020202020204" pitchFamily="34" charset="0"/>
                <a:cs typeface="Arial" panose="020B0604020202020204" pitchFamily="34" charset="0"/>
              </a:rPr>
              <a:t>All other required information</a:t>
            </a:r>
          </a:p>
          <a:p>
            <a:pPr marL="914400" lvl="2" indent="0">
              <a:buNone/>
            </a:pPr>
            <a:endParaRPr lang="en-US"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Geometric road design is critical to allow successful construction of road without issues</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4" name="TextBox 3"/>
          <p:cNvSpPr txBox="1"/>
          <p:nvPr/>
        </p:nvSpPr>
        <p:spPr>
          <a:xfrm>
            <a:off x="2189777" y="0"/>
            <a:ext cx="4764446" cy="784830"/>
          </a:xfrm>
          <a:prstGeom prst="rect">
            <a:avLst/>
          </a:prstGeom>
          <a:noFill/>
        </p:spPr>
        <p:txBody>
          <a:bodyPr wrap="none" rtlCol="0">
            <a:spAutoFit/>
          </a:bodyPr>
          <a:lstStyle/>
          <a:p>
            <a:r>
              <a:rPr lang="en-CA" sz="2800" dirty="0">
                <a:latin typeface="Arial" panose="020B0604020202020204" pitchFamily="34" charset="0"/>
                <a:cs typeface="Arial" panose="020B0604020202020204" pitchFamily="34" charset="0"/>
              </a:rPr>
              <a:t>Final Design and Road Plan </a:t>
            </a:r>
          </a:p>
          <a:p>
            <a:r>
              <a:rPr lang="en-CA" dirty="0"/>
              <a:t> </a:t>
            </a:r>
          </a:p>
        </p:txBody>
      </p:sp>
    </p:spTree>
    <p:extLst>
      <p:ext uri="{BB962C8B-B14F-4D97-AF65-F5344CB8AC3E}">
        <p14:creationId xmlns:p14="http://schemas.microsoft.com/office/powerpoint/2010/main" val="22177809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55869" y="-2431"/>
            <a:ext cx="288862" cy="646331"/>
          </a:xfrm>
          <a:prstGeom prst="rect">
            <a:avLst/>
          </a:prstGeom>
          <a:noFill/>
        </p:spPr>
        <p:txBody>
          <a:bodyPr wrap="none" rtlCol="0">
            <a:spAutoFit/>
          </a:bodyPr>
          <a:lstStyle/>
          <a:p>
            <a:r>
              <a:rPr lang="en-CA" sz="3600" dirty="0"/>
              <a:t> </a:t>
            </a:r>
          </a:p>
        </p:txBody>
      </p:sp>
      <p:sp>
        <p:nvSpPr>
          <p:cNvPr id="6" name="TextBox 5"/>
          <p:cNvSpPr txBox="1"/>
          <p:nvPr/>
        </p:nvSpPr>
        <p:spPr>
          <a:xfrm>
            <a:off x="2192983" y="206350"/>
            <a:ext cx="4758034" cy="846386"/>
          </a:xfrm>
          <a:prstGeom prst="rect">
            <a:avLst/>
          </a:prstGeom>
          <a:noFill/>
        </p:spPr>
        <p:txBody>
          <a:bodyPr wrap="none" rtlCol="0">
            <a:spAutoFit/>
          </a:bodyPr>
          <a:lstStyle/>
          <a:p>
            <a:r>
              <a:rPr lang="en-CA" sz="2800" dirty="0">
                <a:latin typeface="Arial" panose="020B0604020202020204" pitchFamily="34" charset="0"/>
                <a:cs typeface="Arial" panose="020B0604020202020204" pitchFamily="34" charset="0"/>
              </a:rPr>
              <a:t>Final Design and Road Plan</a:t>
            </a:r>
            <a:r>
              <a:rPr lang="en-CA" sz="3200" dirty="0"/>
              <a:t> </a:t>
            </a:r>
          </a:p>
          <a:p>
            <a:r>
              <a:rPr lang="en-CA" dirty="0"/>
              <a:t> </a:t>
            </a:r>
          </a:p>
        </p:txBody>
      </p:sp>
      <p:graphicFrame>
        <p:nvGraphicFramePr>
          <p:cNvPr id="2" name="Object 1"/>
          <p:cNvGraphicFramePr>
            <a:graphicFrameLocks noChangeAspect="1"/>
          </p:cNvGraphicFramePr>
          <p:nvPr>
            <p:extLst>
              <p:ext uri="{D42A27DB-BD31-4B8C-83A1-F6EECF244321}">
                <p14:modId xmlns:p14="http://schemas.microsoft.com/office/powerpoint/2010/main" val="3419510332"/>
              </p:ext>
            </p:extLst>
          </p:nvPr>
        </p:nvGraphicFramePr>
        <p:xfrm>
          <a:off x="308464" y="1340768"/>
          <a:ext cx="8396727" cy="4536504"/>
        </p:xfrm>
        <a:graphic>
          <a:graphicData uri="http://schemas.openxmlformats.org/presentationml/2006/ole">
            <mc:AlternateContent xmlns:mc="http://schemas.openxmlformats.org/markup-compatibility/2006">
              <mc:Choice xmlns:v="urn:schemas-microsoft-com:vml" Requires="v">
                <p:oleObj spid="_x0000_s7188" name="CorelDRAW" r:id="rId4" imgW="4927500" imgH="2662925" progId="CorelDraw.Graphic.17">
                  <p:embed/>
                </p:oleObj>
              </mc:Choice>
              <mc:Fallback>
                <p:oleObj name="CorelDRAW" r:id="rId4" imgW="4927500" imgH="2662925" progId="CorelDraw.Graphic.17">
                  <p:embed/>
                  <p:pic>
                    <p:nvPicPr>
                      <p:cNvPr id="0" name=""/>
                      <p:cNvPicPr/>
                      <p:nvPr/>
                    </p:nvPicPr>
                    <p:blipFill>
                      <a:blip r:embed="rId5"/>
                      <a:stretch>
                        <a:fillRect/>
                      </a:stretch>
                    </p:blipFill>
                    <p:spPr>
                      <a:xfrm>
                        <a:off x="308464" y="1340768"/>
                        <a:ext cx="8396727" cy="4536504"/>
                      </a:xfrm>
                      <a:prstGeom prst="rect">
                        <a:avLst/>
                      </a:prstGeom>
                    </p:spPr>
                  </p:pic>
                </p:oleObj>
              </mc:Fallback>
            </mc:AlternateContent>
          </a:graphicData>
        </a:graphic>
      </p:graphicFrame>
    </p:spTree>
    <p:extLst>
      <p:ext uri="{BB962C8B-B14F-4D97-AF65-F5344CB8AC3E}">
        <p14:creationId xmlns:p14="http://schemas.microsoft.com/office/powerpoint/2010/main" val="28927743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151652808"/>
              </p:ext>
            </p:extLst>
          </p:nvPr>
        </p:nvGraphicFramePr>
        <p:xfrm>
          <a:off x="254636" y="1052737"/>
          <a:ext cx="8421819" cy="4635344"/>
        </p:xfrm>
        <a:graphic>
          <a:graphicData uri="http://schemas.openxmlformats.org/presentationml/2006/ole">
            <mc:AlternateContent xmlns:mc="http://schemas.openxmlformats.org/markup-compatibility/2006">
              <mc:Choice xmlns:v="urn:schemas-microsoft-com:vml" Requires="v">
                <p:oleObj spid="_x0000_s8211" name="CorelDRAW" r:id="rId4" imgW="5197301" imgH="2859987" progId="CorelDraw.Graphic.17">
                  <p:embed/>
                </p:oleObj>
              </mc:Choice>
              <mc:Fallback>
                <p:oleObj name="CorelDRAW" r:id="rId4" imgW="5197301" imgH="2859987" progId="CorelDraw.Graphic.17">
                  <p:embed/>
                  <p:pic>
                    <p:nvPicPr>
                      <p:cNvPr id="0" name=""/>
                      <p:cNvPicPr/>
                      <p:nvPr/>
                    </p:nvPicPr>
                    <p:blipFill>
                      <a:blip r:embed="rId5"/>
                      <a:stretch>
                        <a:fillRect/>
                      </a:stretch>
                    </p:blipFill>
                    <p:spPr>
                      <a:xfrm>
                        <a:off x="254636" y="1052737"/>
                        <a:ext cx="8421819" cy="4635344"/>
                      </a:xfrm>
                      <a:prstGeom prst="rect">
                        <a:avLst/>
                      </a:prstGeom>
                    </p:spPr>
                  </p:pic>
                </p:oleObj>
              </mc:Fallback>
            </mc:AlternateContent>
          </a:graphicData>
        </a:graphic>
      </p:graphicFrame>
    </p:spTree>
    <p:extLst>
      <p:ext uri="{BB962C8B-B14F-4D97-AF65-F5344CB8AC3E}">
        <p14:creationId xmlns:p14="http://schemas.microsoft.com/office/powerpoint/2010/main" val="19664556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611894977"/>
              </p:ext>
            </p:extLst>
          </p:nvPr>
        </p:nvGraphicFramePr>
        <p:xfrm>
          <a:off x="272637" y="980727"/>
          <a:ext cx="8331811" cy="4743013"/>
        </p:xfrm>
        <a:graphic>
          <a:graphicData uri="http://schemas.openxmlformats.org/presentationml/2006/ole">
            <mc:AlternateContent xmlns:mc="http://schemas.openxmlformats.org/markup-compatibility/2006">
              <mc:Choice xmlns:v="urn:schemas-microsoft-com:vml" Requires="v">
                <p:oleObj spid="_x0000_s9235" name="CorelDRAW" r:id="rId4" imgW="4927500" imgH="2805536" progId="CorelDraw.Graphic.17">
                  <p:embed/>
                </p:oleObj>
              </mc:Choice>
              <mc:Fallback>
                <p:oleObj name="CorelDRAW" r:id="rId4" imgW="4927500" imgH="2805536" progId="CorelDraw.Graphic.17">
                  <p:embed/>
                  <p:pic>
                    <p:nvPicPr>
                      <p:cNvPr id="0" name=""/>
                      <p:cNvPicPr/>
                      <p:nvPr/>
                    </p:nvPicPr>
                    <p:blipFill>
                      <a:blip r:embed="rId5"/>
                      <a:stretch>
                        <a:fillRect/>
                      </a:stretch>
                    </p:blipFill>
                    <p:spPr>
                      <a:xfrm>
                        <a:off x="272637" y="980727"/>
                        <a:ext cx="8331811" cy="4743013"/>
                      </a:xfrm>
                      <a:prstGeom prst="rect">
                        <a:avLst/>
                      </a:prstGeom>
                    </p:spPr>
                  </p:pic>
                </p:oleObj>
              </mc:Fallback>
            </mc:AlternateContent>
          </a:graphicData>
        </a:graphic>
      </p:graphicFrame>
    </p:spTree>
    <p:extLst>
      <p:ext uri="{BB962C8B-B14F-4D97-AF65-F5344CB8AC3E}">
        <p14:creationId xmlns:p14="http://schemas.microsoft.com/office/powerpoint/2010/main" val="5119188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15616" y="980728"/>
            <a:ext cx="4492352" cy="595533"/>
          </a:xfrm>
        </p:spPr>
        <p:txBody>
          <a:bodyPr>
            <a:normAutofit fontScale="90000"/>
          </a:bodyPr>
          <a:lstStyle/>
          <a:p>
            <a:r>
              <a:rPr lang="en-US" dirty="0">
                <a:latin typeface="Arial" panose="020B0604020202020204" pitchFamily="34" charset="0"/>
                <a:cs typeface="Arial" panose="020B0604020202020204" pitchFamily="34" charset="0"/>
              </a:rPr>
              <a:t>Plan Elements – Road Design</a:t>
            </a:r>
          </a:p>
        </p:txBody>
      </p:sp>
      <p:sp>
        <p:nvSpPr>
          <p:cNvPr id="2" name="Content Placeholder 1"/>
          <p:cNvSpPr>
            <a:spLocks noGrp="1"/>
          </p:cNvSpPr>
          <p:nvPr>
            <p:ph sz="half" idx="1"/>
          </p:nvPr>
        </p:nvSpPr>
        <p:spPr>
          <a:xfrm>
            <a:off x="511696" y="2203512"/>
            <a:ext cx="4060304" cy="2739008"/>
          </a:xfrm>
        </p:spPr>
        <p:txBody>
          <a:bodyPr>
            <a:noAutofit/>
          </a:bodyPr>
          <a:lstStyle/>
          <a:p>
            <a:pPr marL="0" indent="0">
              <a:buNone/>
            </a:pPr>
            <a:r>
              <a:rPr lang="en-US" sz="1800" dirty="0">
                <a:latin typeface="Arial" panose="020B0604020202020204" pitchFamily="34" charset="0"/>
                <a:cs typeface="Arial" panose="020B0604020202020204" pitchFamily="34" charset="0"/>
              </a:rPr>
              <a:t>Critical Profile Elements</a:t>
            </a:r>
          </a:p>
          <a:p>
            <a:pPr marL="0" indent="0">
              <a:buNone/>
            </a:pPr>
            <a:endParaRPr lang="en-US" sz="1800" dirty="0">
              <a:latin typeface="Arial" panose="020B0604020202020204" pitchFamily="34" charset="0"/>
              <a:cs typeface="Arial" panose="020B0604020202020204" pitchFamily="34" charset="0"/>
            </a:endParaRPr>
          </a:p>
          <a:p>
            <a:pPr lvl="1">
              <a:buClrTx/>
              <a:buFont typeface="Arial" panose="020B0604020202020204" pitchFamily="34" charset="0"/>
              <a:buChar char="•"/>
            </a:pPr>
            <a:r>
              <a:rPr lang="en-US" sz="1800" dirty="0">
                <a:latin typeface="Arial" panose="020B0604020202020204" pitchFamily="34" charset="0"/>
                <a:cs typeface="Arial" panose="020B0604020202020204" pitchFamily="34" charset="0"/>
              </a:rPr>
              <a:t>Grades</a:t>
            </a:r>
          </a:p>
          <a:p>
            <a:pPr lvl="1">
              <a:buClrTx/>
              <a:buFont typeface="Arial" panose="020B0604020202020204" pitchFamily="34" charset="0"/>
              <a:buChar char="•"/>
            </a:pPr>
            <a:r>
              <a:rPr lang="en-US" sz="1800" dirty="0">
                <a:latin typeface="Arial" panose="020B0604020202020204" pitchFamily="34" charset="0"/>
                <a:cs typeface="Arial" panose="020B0604020202020204" pitchFamily="34" charset="0"/>
              </a:rPr>
              <a:t>Culverts</a:t>
            </a:r>
          </a:p>
          <a:p>
            <a:pPr lvl="1">
              <a:buClrTx/>
              <a:buFont typeface="Arial" panose="020B0604020202020204" pitchFamily="34" charset="0"/>
              <a:buChar char="•"/>
            </a:pPr>
            <a:r>
              <a:rPr lang="en-US" sz="1800" dirty="0">
                <a:latin typeface="Arial" panose="020B0604020202020204" pitchFamily="34" charset="0"/>
                <a:cs typeface="Arial" panose="020B0604020202020204" pitchFamily="34" charset="0"/>
              </a:rPr>
              <a:t>Ground types</a:t>
            </a:r>
          </a:p>
          <a:p>
            <a:pPr lvl="1">
              <a:buClrTx/>
              <a:buFont typeface="Arial" panose="020B0604020202020204" pitchFamily="34" charset="0"/>
              <a:buChar char="•"/>
            </a:pPr>
            <a:r>
              <a:rPr lang="en-US" sz="1800" dirty="0">
                <a:latin typeface="Arial" panose="020B0604020202020204" pitchFamily="34" charset="0"/>
                <a:cs typeface="Arial" panose="020B0604020202020204" pitchFamily="34" charset="0"/>
              </a:rPr>
              <a:t>Stationing including </a:t>
            </a:r>
            <a:r>
              <a:rPr lang="en-US" sz="1800" dirty="0" err="1">
                <a:latin typeface="Arial" panose="020B0604020202020204" pitchFamily="34" charset="0"/>
                <a:cs typeface="Arial" panose="020B0604020202020204" pitchFamily="34" charset="0"/>
              </a:rPr>
              <a:t>Endhaul</a:t>
            </a:r>
            <a:r>
              <a:rPr lang="en-US" sz="1800" dirty="0">
                <a:latin typeface="Arial" panose="020B0604020202020204" pitchFamily="34" charset="0"/>
                <a:cs typeface="Arial" panose="020B0604020202020204" pitchFamily="34" charset="0"/>
              </a:rPr>
              <a:t> </a:t>
            </a:r>
          </a:p>
          <a:p>
            <a:pPr marL="212248" lvl="1" indent="0">
              <a:buClrTx/>
              <a:buNone/>
            </a:pPr>
            <a:r>
              <a:rPr lang="en-US" sz="1800" dirty="0">
                <a:latin typeface="Arial" panose="020B0604020202020204" pitchFamily="34" charset="0"/>
                <a:cs typeface="Arial" panose="020B0604020202020204" pitchFamily="34" charset="0"/>
              </a:rPr>
              <a:t>or Special Construction</a:t>
            </a:r>
          </a:p>
          <a:p>
            <a:pPr lvl="1">
              <a:buClrTx/>
              <a:buFont typeface="Arial" panose="020B0604020202020204" pitchFamily="34" charset="0"/>
              <a:buChar char="•"/>
            </a:pPr>
            <a:r>
              <a:rPr lang="en-US" sz="1800" dirty="0">
                <a:latin typeface="Arial" panose="020B0604020202020204" pitchFamily="34" charset="0"/>
                <a:cs typeface="Arial" panose="020B0604020202020204" pitchFamily="34" charset="0"/>
              </a:rPr>
              <a:t>Design specifications</a:t>
            </a:r>
          </a:p>
          <a:p>
            <a:pPr lvl="1">
              <a:buClrTx/>
              <a:buFont typeface="Arial" panose="020B0604020202020204" pitchFamily="34" charset="0"/>
              <a:buChar char="•"/>
            </a:pPr>
            <a:r>
              <a:rPr lang="en-US" sz="1800" dirty="0">
                <a:latin typeface="Arial" panose="020B0604020202020204" pitchFamily="34" charset="0"/>
                <a:cs typeface="Arial" panose="020B0604020202020204" pitchFamily="34" charset="0"/>
              </a:rPr>
              <a:t>Scale and grid for reference</a:t>
            </a:r>
          </a:p>
        </p:txBody>
      </p:sp>
      <p:sp>
        <p:nvSpPr>
          <p:cNvPr id="5" name="TextBox 4"/>
          <p:cNvSpPr txBox="1"/>
          <p:nvPr/>
        </p:nvSpPr>
        <p:spPr>
          <a:xfrm>
            <a:off x="2189777" y="188640"/>
            <a:ext cx="4764446" cy="784830"/>
          </a:xfrm>
          <a:prstGeom prst="rect">
            <a:avLst/>
          </a:prstGeom>
          <a:noFill/>
        </p:spPr>
        <p:txBody>
          <a:bodyPr wrap="none" rtlCol="0">
            <a:spAutoFit/>
          </a:bodyPr>
          <a:lstStyle/>
          <a:p>
            <a:r>
              <a:rPr lang="en-CA" sz="2800" dirty="0">
                <a:latin typeface="Arial" panose="020B0604020202020204" pitchFamily="34" charset="0"/>
                <a:cs typeface="Arial" panose="020B0604020202020204" pitchFamily="34" charset="0"/>
              </a:rPr>
              <a:t>Final Design and Road Plan </a:t>
            </a:r>
          </a:p>
          <a:p>
            <a:r>
              <a:rPr lang="en-CA" dirty="0"/>
              <a:t> </a:t>
            </a:r>
          </a:p>
        </p:txBody>
      </p:sp>
      <p:pic>
        <p:nvPicPr>
          <p:cNvPr id="1028" name="Picture 4" descr="http://www.softree.com/images/LocationForestr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132856"/>
            <a:ext cx="3681814" cy="2747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7265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83247" y="6021288"/>
            <a:ext cx="5677456" cy="461665"/>
          </a:xfrm>
          <a:prstGeom prst="rect">
            <a:avLst/>
          </a:prstGeom>
          <a:noFill/>
        </p:spPr>
        <p:txBody>
          <a:bodyPr wrap="square" rtlCol="0">
            <a:spAutoFit/>
          </a:bodyPr>
          <a:lstStyle/>
          <a:p>
            <a:pPr algn="ctr"/>
            <a:r>
              <a:rPr lang="en-CA" sz="2400" dirty="0">
                <a:latin typeface="Arial" panose="020B0604020202020204" pitchFamily="34" charset="0"/>
                <a:cs typeface="Arial" panose="020B0604020202020204" pitchFamily="34" charset="0"/>
              </a:rPr>
              <a:t>Typical road design plans and profiles</a:t>
            </a:r>
          </a:p>
        </p:txBody>
      </p:sp>
      <p:sp>
        <p:nvSpPr>
          <p:cNvPr id="4" name="TextBox 3"/>
          <p:cNvSpPr txBox="1"/>
          <p:nvPr/>
        </p:nvSpPr>
        <p:spPr>
          <a:xfrm>
            <a:off x="3355869" y="-2431"/>
            <a:ext cx="288862" cy="646331"/>
          </a:xfrm>
          <a:prstGeom prst="rect">
            <a:avLst/>
          </a:prstGeom>
          <a:noFill/>
        </p:spPr>
        <p:txBody>
          <a:bodyPr wrap="none" rtlCol="0">
            <a:spAutoFit/>
          </a:bodyPr>
          <a:lstStyle/>
          <a:p>
            <a:r>
              <a:rPr lang="en-CA" sz="3600" dirty="0"/>
              <a:t> </a:t>
            </a:r>
          </a:p>
        </p:txBody>
      </p:sp>
      <p:sp>
        <p:nvSpPr>
          <p:cNvPr id="5" name="TextBox 4"/>
          <p:cNvSpPr txBox="1"/>
          <p:nvPr/>
        </p:nvSpPr>
        <p:spPr>
          <a:xfrm>
            <a:off x="2339752" y="-88973"/>
            <a:ext cx="4764446" cy="784830"/>
          </a:xfrm>
          <a:prstGeom prst="rect">
            <a:avLst/>
          </a:prstGeom>
          <a:noFill/>
        </p:spPr>
        <p:txBody>
          <a:bodyPr wrap="none" rtlCol="0">
            <a:spAutoFit/>
          </a:bodyPr>
          <a:lstStyle/>
          <a:p>
            <a:r>
              <a:rPr lang="en-CA" sz="2800" dirty="0">
                <a:latin typeface="Arial" panose="020B0604020202020204" pitchFamily="34" charset="0"/>
                <a:cs typeface="Arial" panose="020B0604020202020204" pitchFamily="34" charset="0"/>
              </a:rPr>
              <a:t>Final Design and Road Plan </a:t>
            </a:r>
          </a:p>
          <a:p>
            <a:r>
              <a:rPr lang="en-CA" dirty="0"/>
              <a:t>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363" y="470647"/>
            <a:ext cx="8384086" cy="5424997"/>
          </a:xfrm>
          <a:prstGeom prst="rect">
            <a:avLst/>
          </a:prstGeom>
        </p:spPr>
      </p:pic>
    </p:spTree>
    <p:extLst>
      <p:ext uri="{BB962C8B-B14F-4D97-AF65-F5344CB8AC3E}">
        <p14:creationId xmlns:p14="http://schemas.microsoft.com/office/powerpoint/2010/main" val="3634520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991.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29742" y="705254"/>
            <a:ext cx="8476009" cy="5403894"/>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823331" y="6290511"/>
            <a:ext cx="7488832" cy="362726"/>
          </a:xfrm>
          <a:prstGeom prst="rect">
            <a:avLst/>
          </a:prstGeom>
          <a:noFill/>
        </p:spPr>
        <p:txBody>
          <a:bodyPr wrap="square" lIns="84899" tIns="42449" rIns="84899" bIns="42449" rtlCol="0">
            <a:spAutoFit/>
          </a:bodyPr>
          <a:lstStyle/>
          <a:p>
            <a:pPr marL="265309" indent="-265309" algn="ctr">
              <a:buFont typeface="Arial" panose="020B0604020202020204" pitchFamily="34" charset="0"/>
              <a:buChar char="•"/>
            </a:pPr>
            <a:r>
              <a:rPr lang="en-CA" b="1" dirty="0" smtClean="0">
                <a:latin typeface="Arial" panose="020B0604020202020204" pitchFamily="34" charset="0"/>
                <a:cs typeface="Arial" panose="020B0604020202020204" pitchFamily="34" charset="0"/>
              </a:rPr>
              <a:t>Road Construction in Central Coast; dry summer conditions</a:t>
            </a:r>
          </a:p>
        </p:txBody>
      </p:sp>
      <p:sp>
        <p:nvSpPr>
          <p:cNvPr id="5" name="TextBox 4"/>
          <p:cNvSpPr txBox="1"/>
          <p:nvPr/>
        </p:nvSpPr>
        <p:spPr>
          <a:xfrm>
            <a:off x="2318285" y="188640"/>
            <a:ext cx="4671471" cy="578170"/>
          </a:xfrm>
          <a:prstGeom prst="rect">
            <a:avLst/>
          </a:prstGeom>
          <a:noFill/>
        </p:spPr>
        <p:txBody>
          <a:bodyPr wrap="none" lIns="84899" tIns="42449" rIns="84899" bIns="42449" rtlCol="0">
            <a:spAutoFit/>
          </a:bodyPr>
          <a:lstStyle/>
          <a:p>
            <a:r>
              <a:rPr lang="en-CA" sz="3200" b="1" dirty="0" smtClean="0">
                <a:latin typeface="Arial" panose="020B0604020202020204" pitchFamily="34" charset="0"/>
                <a:cs typeface="Arial" panose="020B0604020202020204" pitchFamily="34" charset="0"/>
              </a:rPr>
              <a:t>Case Study: Yeo </a:t>
            </a:r>
            <a:r>
              <a:rPr lang="en-CA" sz="3200" b="1" dirty="0">
                <a:latin typeface="Arial" panose="020B0604020202020204" pitchFamily="34" charset="0"/>
                <a:cs typeface="Arial" panose="020B0604020202020204" pitchFamily="34" charset="0"/>
              </a:rPr>
              <a:t>Island</a:t>
            </a:r>
          </a:p>
        </p:txBody>
      </p:sp>
      <p:sp>
        <p:nvSpPr>
          <p:cNvPr id="6" name="TextBox 5"/>
          <p:cNvSpPr txBox="1"/>
          <p:nvPr/>
        </p:nvSpPr>
        <p:spPr>
          <a:xfrm>
            <a:off x="1835696" y="2060847"/>
            <a:ext cx="1080120" cy="362726"/>
          </a:xfrm>
          <a:prstGeom prst="rect">
            <a:avLst/>
          </a:prstGeom>
          <a:solidFill>
            <a:schemeClr val="bg1"/>
          </a:solidFill>
        </p:spPr>
        <p:txBody>
          <a:bodyPr wrap="square" lIns="84899" tIns="42449" rIns="84899" bIns="42449" rtlCol="0">
            <a:spAutoFit/>
          </a:bodyPr>
          <a:lstStyle/>
          <a:p>
            <a:r>
              <a:rPr lang="en-CA" b="1" dirty="0" smtClean="0"/>
              <a:t>Excavator</a:t>
            </a:r>
            <a:endParaRPr lang="en-CA" b="1" dirty="0"/>
          </a:p>
        </p:txBody>
      </p:sp>
      <p:cxnSp>
        <p:nvCxnSpPr>
          <p:cNvPr id="8" name="Straight Arrow Connector 7"/>
          <p:cNvCxnSpPr/>
          <p:nvPr/>
        </p:nvCxnSpPr>
        <p:spPr>
          <a:xfrm>
            <a:off x="3059832" y="2430182"/>
            <a:ext cx="432048" cy="4227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08104" y="5229201"/>
            <a:ext cx="1728192" cy="347337"/>
          </a:xfrm>
          <a:prstGeom prst="rect">
            <a:avLst/>
          </a:prstGeom>
          <a:solidFill>
            <a:schemeClr val="bg1"/>
          </a:solidFill>
        </p:spPr>
        <p:txBody>
          <a:bodyPr wrap="square" lIns="84899" tIns="42449" rIns="84899" bIns="42449" rtlCol="0">
            <a:spAutoFit/>
          </a:bodyPr>
          <a:lstStyle/>
          <a:p>
            <a:pPr algn="ctr"/>
            <a:r>
              <a:rPr lang="en-CA" b="1" dirty="0" smtClean="0"/>
              <a:t>Top of Landslide</a:t>
            </a:r>
            <a:endParaRPr lang="en-CA" b="1" dirty="0"/>
          </a:p>
        </p:txBody>
      </p:sp>
    </p:spTree>
    <p:extLst>
      <p:ext uri="{BB962C8B-B14F-4D97-AF65-F5344CB8AC3E}">
        <p14:creationId xmlns:p14="http://schemas.microsoft.com/office/powerpoint/2010/main" val="25998307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189777" y="908720"/>
            <a:ext cx="4276328" cy="576064"/>
          </a:xfrm>
        </p:spPr>
        <p:txBody>
          <a:bodyPr>
            <a:normAutofit/>
          </a:bodyPr>
          <a:lstStyle/>
          <a:p>
            <a:r>
              <a:rPr lang="en-US" sz="2300" dirty="0">
                <a:latin typeface="Arial" panose="020B0604020202020204" pitchFamily="34" charset="0"/>
                <a:cs typeface="Arial" panose="020B0604020202020204" pitchFamily="34" charset="0"/>
              </a:rPr>
              <a:t>Plan Elements – Road Design</a:t>
            </a:r>
          </a:p>
        </p:txBody>
      </p:sp>
      <p:sp>
        <p:nvSpPr>
          <p:cNvPr id="2" name="Content Placeholder 1"/>
          <p:cNvSpPr>
            <a:spLocks noGrp="1"/>
          </p:cNvSpPr>
          <p:nvPr>
            <p:ph sz="half" idx="1"/>
          </p:nvPr>
        </p:nvSpPr>
        <p:spPr>
          <a:xfrm>
            <a:off x="378902" y="1628800"/>
            <a:ext cx="4204320" cy="5085184"/>
          </a:xfrm>
        </p:spPr>
        <p:txBody>
          <a:bodyPr>
            <a:noAutofit/>
          </a:bodyPr>
          <a:lstStyle/>
          <a:p>
            <a:pPr marL="0" indent="0">
              <a:lnSpc>
                <a:spcPct val="150000"/>
              </a:lnSpc>
              <a:buNone/>
            </a:pPr>
            <a:r>
              <a:rPr lang="en-US" sz="1800" dirty="0">
                <a:latin typeface="Arial" panose="020B0604020202020204" pitchFamily="34" charset="0"/>
                <a:cs typeface="Arial" panose="020B0604020202020204" pitchFamily="34" charset="0"/>
              </a:rPr>
              <a:t>Critical X-section Elements</a:t>
            </a:r>
          </a:p>
          <a:p>
            <a:pPr marL="0" indent="0">
              <a:lnSpc>
                <a:spcPct val="150000"/>
              </a:lnSpc>
              <a:buNone/>
            </a:pPr>
            <a:endParaRPr lang="en-US" sz="1800" dirty="0">
              <a:latin typeface="Arial" panose="020B0604020202020204" pitchFamily="34" charset="0"/>
              <a:cs typeface="Arial" panose="020B0604020202020204" pitchFamily="34" charset="0"/>
            </a:endParaRPr>
          </a:p>
          <a:p>
            <a:pPr lvl="1">
              <a:lnSpc>
                <a:spcPct val="150000"/>
              </a:lnSpc>
              <a:buClrTx/>
              <a:buFont typeface="Arial" panose="020B0604020202020204" pitchFamily="34" charset="0"/>
              <a:buChar char="•"/>
            </a:pPr>
            <a:r>
              <a:rPr lang="en-US" sz="1800" dirty="0">
                <a:latin typeface="Arial" panose="020B0604020202020204" pitchFamily="34" charset="0"/>
                <a:cs typeface="Arial" panose="020B0604020202020204" pitchFamily="34" charset="0"/>
              </a:rPr>
              <a:t>Station (distinguish P line vs L line)</a:t>
            </a:r>
          </a:p>
          <a:p>
            <a:pPr lvl="1">
              <a:lnSpc>
                <a:spcPct val="150000"/>
              </a:lnSpc>
              <a:buClrTx/>
              <a:buFont typeface="Arial" panose="020B0604020202020204" pitchFamily="34" charset="0"/>
              <a:buChar char="•"/>
            </a:pPr>
            <a:r>
              <a:rPr lang="en-US" sz="1800" dirty="0">
                <a:latin typeface="Arial" panose="020B0604020202020204" pitchFamily="34" charset="0"/>
                <a:cs typeface="Arial" panose="020B0604020202020204" pitchFamily="34" charset="0"/>
              </a:rPr>
              <a:t>Field marking </a:t>
            </a:r>
          </a:p>
          <a:p>
            <a:pPr lvl="1">
              <a:lnSpc>
                <a:spcPct val="150000"/>
              </a:lnSpc>
              <a:buClrTx/>
              <a:buFont typeface="Arial" panose="020B0604020202020204" pitchFamily="34" charset="0"/>
              <a:buChar char="•"/>
            </a:pPr>
            <a:r>
              <a:rPr lang="en-US" sz="1800" dirty="0">
                <a:latin typeface="Arial" panose="020B0604020202020204" pitchFamily="34" charset="0"/>
                <a:cs typeface="Arial" panose="020B0604020202020204" pitchFamily="34" charset="0"/>
              </a:rPr>
              <a:t>Elevation</a:t>
            </a:r>
          </a:p>
          <a:p>
            <a:pPr lvl="1">
              <a:lnSpc>
                <a:spcPct val="150000"/>
              </a:lnSpc>
              <a:buClrTx/>
              <a:buFont typeface="Arial" panose="020B0604020202020204" pitchFamily="34" charset="0"/>
              <a:buChar char="•"/>
            </a:pPr>
            <a:r>
              <a:rPr lang="en-US" sz="1800" dirty="0">
                <a:latin typeface="Arial" panose="020B0604020202020204" pitchFamily="34" charset="0"/>
                <a:cs typeface="Arial" panose="020B0604020202020204" pitchFamily="34" charset="0"/>
              </a:rPr>
              <a:t>H and V offsets</a:t>
            </a:r>
          </a:p>
          <a:p>
            <a:pPr lvl="1">
              <a:lnSpc>
                <a:spcPct val="150000"/>
              </a:lnSpc>
              <a:buClrTx/>
              <a:buFont typeface="Arial" panose="020B0604020202020204" pitchFamily="34" charset="0"/>
              <a:buChar char="•"/>
            </a:pPr>
            <a:r>
              <a:rPr lang="en-US" sz="1800" dirty="0">
                <a:latin typeface="Arial" panose="020B0604020202020204" pitchFamily="34" charset="0"/>
                <a:cs typeface="Arial" panose="020B0604020202020204" pitchFamily="34" charset="0"/>
              </a:rPr>
              <a:t>Side slope information</a:t>
            </a:r>
          </a:p>
          <a:p>
            <a:pPr lvl="1">
              <a:lnSpc>
                <a:spcPct val="150000"/>
              </a:lnSpc>
              <a:buClrTx/>
              <a:buFont typeface="Arial" panose="020B0604020202020204" pitchFamily="34" charset="0"/>
              <a:buChar char="•"/>
            </a:pPr>
            <a:r>
              <a:rPr lang="en-US" sz="1800" dirty="0">
                <a:latin typeface="Arial" panose="020B0604020202020204" pitchFamily="34" charset="0"/>
                <a:cs typeface="Arial" panose="020B0604020202020204" pitchFamily="34" charset="0"/>
              </a:rPr>
              <a:t>Grades (Next and Last)</a:t>
            </a:r>
          </a:p>
          <a:p>
            <a:pPr lvl="1">
              <a:lnSpc>
                <a:spcPct val="150000"/>
              </a:lnSpc>
              <a:buClrTx/>
              <a:buFont typeface="Arial" panose="020B0604020202020204" pitchFamily="34" charset="0"/>
              <a:buChar char="•"/>
            </a:pPr>
            <a:r>
              <a:rPr lang="en-US" sz="1800" dirty="0">
                <a:latin typeface="Arial" panose="020B0604020202020204" pitchFamily="34" charset="0"/>
                <a:cs typeface="Arial" panose="020B0604020202020204" pitchFamily="34" charset="0"/>
              </a:rPr>
              <a:t>Sufficient cross sections to accurately reflect intended design</a:t>
            </a:r>
            <a:endParaRPr lang="en-US" sz="1800" dirty="0">
              <a:solidFill>
                <a:srgbClr val="FF0000"/>
              </a:solidFill>
              <a:latin typeface="Arial" panose="020B0604020202020204" pitchFamily="34" charset="0"/>
              <a:cs typeface="Arial" panose="020B0604020202020204" pitchFamily="34" charset="0"/>
            </a:endParaRPr>
          </a:p>
        </p:txBody>
      </p:sp>
      <p:sp>
        <p:nvSpPr>
          <p:cNvPr id="5" name="TextBox 4"/>
          <p:cNvSpPr txBox="1"/>
          <p:nvPr/>
        </p:nvSpPr>
        <p:spPr>
          <a:xfrm>
            <a:off x="2189777" y="0"/>
            <a:ext cx="4764446" cy="784830"/>
          </a:xfrm>
          <a:prstGeom prst="rect">
            <a:avLst/>
          </a:prstGeom>
          <a:noFill/>
        </p:spPr>
        <p:txBody>
          <a:bodyPr wrap="none" rtlCol="0">
            <a:spAutoFit/>
          </a:bodyPr>
          <a:lstStyle/>
          <a:p>
            <a:r>
              <a:rPr lang="en-CA" sz="2800" dirty="0">
                <a:latin typeface="Arial" panose="020B0604020202020204" pitchFamily="34" charset="0"/>
                <a:cs typeface="Arial" panose="020B0604020202020204" pitchFamily="34" charset="0"/>
              </a:rPr>
              <a:t>Final Design and Road Plan </a:t>
            </a:r>
          </a:p>
          <a:p>
            <a:r>
              <a:rPr lang="en-CA" dirty="0"/>
              <a:t> </a:t>
            </a:r>
          </a:p>
        </p:txBody>
      </p:sp>
      <p:pic>
        <p:nvPicPr>
          <p:cNvPr id="2050" name="Picture 2" descr="http://www.softree.com/images/Civil_Features11_Larg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6740" y="2348880"/>
            <a:ext cx="3557708"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6866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Screen Clipping"/>
          <p:cNvPicPr>
            <a:picLocks noGrp="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131094"/>
            <a:ext cx="3581400" cy="459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979783" y="6004686"/>
            <a:ext cx="5184433" cy="461665"/>
          </a:xfrm>
          <a:prstGeom prst="rect">
            <a:avLst/>
          </a:prstGeom>
          <a:noFill/>
        </p:spPr>
        <p:txBody>
          <a:bodyPr wrap="none" rtlCol="0">
            <a:spAutoFit/>
          </a:bodyPr>
          <a:lstStyle/>
          <a:p>
            <a:r>
              <a:rPr lang="en-CA" sz="2400" dirty="0">
                <a:latin typeface="Arial" panose="020B0604020202020204" pitchFamily="34" charset="0"/>
                <a:cs typeface="Arial" panose="020B0604020202020204" pitchFamily="34" charset="0"/>
              </a:rPr>
              <a:t>Full bench road design cross section</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2584" y="1166812"/>
            <a:ext cx="3504073" cy="4560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192982" y="188640"/>
            <a:ext cx="4758034" cy="846386"/>
          </a:xfrm>
          <a:prstGeom prst="rect">
            <a:avLst/>
          </a:prstGeom>
          <a:noFill/>
        </p:spPr>
        <p:txBody>
          <a:bodyPr wrap="none" rtlCol="0">
            <a:spAutoFit/>
          </a:bodyPr>
          <a:lstStyle/>
          <a:p>
            <a:r>
              <a:rPr lang="en-CA" sz="2800" dirty="0">
                <a:latin typeface="Arial" panose="020B0604020202020204" pitchFamily="34" charset="0"/>
                <a:cs typeface="Arial" panose="020B0604020202020204" pitchFamily="34" charset="0"/>
              </a:rPr>
              <a:t>Final Design and Road Plan</a:t>
            </a:r>
            <a:r>
              <a:rPr lang="en-CA" sz="3200" dirty="0"/>
              <a:t> </a:t>
            </a:r>
          </a:p>
          <a:p>
            <a:r>
              <a:rPr lang="en-CA" dirty="0"/>
              <a:t> </a:t>
            </a:r>
          </a:p>
        </p:txBody>
      </p:sp>
    </p:spTree>
    <p:extLst>
      <p:ext uri="{BB962C8B-B14F-4D97-AF65-F5344CB8AC3E}">
        <p14:creationId xmlns:p14="http://schemas.microsoft.com/office/powerpoint/2010/main" val="19822100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051720" y="794108"/>
            <a:ext cx="4752528" cy="595533"/>
          </a:xfrm>
        </p:spPr>
        <p:txBody>
          <a:bodyPr>
            <a:normAutofit/>
          </a:bodyPr>
          <a:lstStyle/>
          <a:p>
            <a:pPr algn="ctr"/>
            <a:r>
              <a:rPr lang="en-US" sz="2300" dirty="0">
                <a:latin typeface="Arial" panose="020B0604020202020204" pitchFamily="34" charset="0"/>
                <a:cs typeface="Arial" panose="020B0604020202020204" pitchFamily="34" charset="0"/>
              </a:rPr>
              <a:t>Plan </a:t>
            </a:r>
            <a:r>
              <a:rPr lang="en-US" sz="2300" dirty="0" smtClean="0">
                <a:latin typeface="Arial" panose="020B0604020202020204" pitchFamily="34" charset="0"/>
                <a:cs typeface="Arial" panose="020B0604020202020204" pitchFamily="34" charset="0"/>
              </a:rPr>
              <a:t>elements </a:t>
            </a:r>
            <a:r>
              <a:rPr lang="en-US" sz="2300" dirty="0">
                <a:latin typeface="Arial" panose="020B0604020202020204" pitchFamily="34" charset="0"/>
                <a:cs typeface="Arial" panose="020B0604020202020204" pitchFamily="34" charset="0"/>
              </a:rPr>
              <a:t>– Instructions</a:t>
            </a:r>
          </a:p>
        </p:txBody>
      </p:sp>
      <p:sp>
        <p:nvSpPr>
          <p:cNvPr id="2" name="Content Placeholder 1"/>
          <p:cNvSpPr>
            <a:spLocks noGrp="1"/>
          </p:cNvSpPr>
          <p:nvPr>
            <p:ph sz="half" idx="1"/>
          </p:nvPr>
        </p:nvSpPr>
        <p:spPr>
          <a:xfrm>
            <a:off x="1393304" y="1484784"/>
            <a:ext cx="7139136" cy="4896544"/>
          </a:xfrm>
        </p:spPr>
        <p:txBody>
          <a:bodyPr>
            <a:normAutofit/>
          </a:bodyPr>
          <a:lstStyle/>
          <a:p>
            <a:pPr marL="0" indent="0">
              <a:lnSpc>
                <a:spcPct val="150000"/>
              </a:lnSpc>
              <a:buNone/>
            </a:pPr>
            <a:r>
              <a:rPr lang="en-US" sz="2000" dirty="0">
                <a:latin typeface="Arial" panose="020B0604020202020204" pitchFamily="34" charset="0"/>
                <a:cs typeface="Arial" panose="020B0604020202020204" pitchFamily="34" charset="0"/>
              </a:rPr>
              <a:t>Critical </a:t>
            </a:r>
            <a:r>
              <a:rPr lang="en-US" sz="2000" dirty="0" smtClean="0">
                <a:latin typeface="Arial" panose="020B0604020202020204" pitchFamily="34" charset="0"/>
                <a:cs typeface="Arial" panose="020B0604020202020204" pitchFamily="34" charset="0"/>
              </a:rPr>
              <a:t>elements/sections</a:t>
            </a:r>
            <a:endParaRPr lang="en-US" sz="2000" dirty="0">
              <a:latin typeface="Arial" panose="020B0604020202020204" pitchFamily="34" charset="0"/>
              <a:cs typeface="Arial" panose="020B0604020202020204" pitchFamily="34" charset="0"/>
            </a:endParaRPr>
          </a:p>
          <a:p>
            <a:pPr>
              <a:lnSpc>
                <a:spcPct val="150000"/>
              </a:lnSpc>
              <a:buClrTx/>
              <a:buFont typeface="Arial" panose="020B0604020202020204" pitchFamily="34" charset="0"/>
              <a:buChar char="•"/>
            </a:pPr>
            <a:r>
              <a:rPr lang="en-US" sz="2000" dirty="0">
                <a:latin typeface="Arial" panose="020B0604020202020204" pitchFamily="34" charset="0"/>
                <a:cs typeface="Arial" panose="020B0604020202020204" pitchFamily="34" charset="0"/>
              </a:rPr>
              <a:t>Safety – link to Workplace Safety Plan</a:t>
            </a:r>
          </a:p>
          <a:p>
            <a:pPr>
              <a:lnSpc>
                <a:spcPct val="150000"/>
              </a:lnSpc>
              <a:buClr>
                <a:schemeClr val="tx1"/>
              </a:buClr>
              <a:buFont typeface="Arial" panose="020B0604020202020204" pitchFamily="34" charset="0"/>
              <a:buChar char="•"/>
            </a:pPr>
            <a:r>
              <a:rPr lang="en-US" sz="2000" dirty="0">
                <a:latin typeface="Arial" panose="020B0604020202020204" pitchFamily="34" charset="0"/>
                <a:cs typeface="Arial" panose="020B0604020202020204" pitchFamily="34" charset="0"/>
              </a:rPr>
              <a:t>Summary of roads and instruction for each section</a:t>
            </a:r>
          </a:p>
          <a:p>
            <a:pPr>
              <a:lnSpc>
                <a:spcPct val="150000"/>
              </a:lnSpc>
              <a:buClrTx/>
              <a:buFont typeface="Arial" panose="020B0604020202020204" pitchFamily="34" charset="0"/>
              <a:buChar char="•"/>
            </a:pPr>
            <a:r>
              <a:rPr lang="en-US" sz="2000" dirty="0">
                <a:latin typeface="Arial" panose="020B0604020202020204" pitchFamily="34" charset="0"/>
                <a:cs typeface="Arial" panose="020B0604020202020204" pitchFamily="34" charset="0"/>
              </a:rPr>
              <a:t>Drainage structures, including all stream info</a:t>
            </a:r>
          </a:p>
          <a:p>
            <a:pPr>
              <a:lnSpc>
                <a:spcPct val="150000"/>
              </a:lnSpc>
              <a:buClrTx/>
              <a:buFont typeface="Arial" panose="020B0604020202020204" pitchFamily="34" charset="0"/>
              <a:buChar char="•"/>
            </a:pPr>
            <a:r>
              <a:rPr lang="en-US" sz="2000" dirty="0">
                <a:latin typeface="Arial" panose="020B0604020202020204" pitchFamily="34" charset="0"/>
                <a:cs typeface="Arial" panose="020B0604020202020204" pitchFamily="34" charset="0"/>
              </a:rPr>
              <a:t>Instructions for all </a:t>
            </a:r>
            <a:r>
              <a:rPr lang="en-US" sz="2000" dirty="0" err="1">
                <a:latin typeface="Arial" panose="020B0604020202020204" pitchFamily="34" charset="0"/>
                <a:cs typeface="Arial" panose="020B0604020202020204" pitchFamily="34" charset="0"/>
              </a:rPr>
              <a:t>Endhaul</a:t>
            </a:r>
            <a:r>
              <a:rPr lang="en-US" sz="2000" dirty="0">
                <a:latin typeface="Arial" panose="020B0604020202020204" pitchFamily="34" charset="0"/>
                <a:cs typeface="Arial" panose="020B0604020202020204" pitchFamily="34" charset="0"/>
              </a:rPr>
              <a:t>, special construction sections,</a:t>
            </a:r>
          </a:p>
          <a:p>
            <a:pPr marL="42449" indent="0">
              <a:lnSpc>
                <a:spcPct val="150000"/>
              </a:lnSpc>
              <a:buClrTx/>
              <a:buNone/>
            </a:pPr>
            <a:r>
              <a:rPr lang="en-US" sz="2000" dirty="0">
                <a:latin typeface="Arial" panose="020B0604020202020204" pitchFamily="34" charset="0"/>
                <a:cs typeface="Arial" panose="020B0604020202020204" pitchFamily="34" charset="0"/>
              </a:rPr>
              <a:t>   spoil sites etc.</a:t>
            </a:r>
          </a:p>
          <a:p>
            <a:pPr>
              <a:lnSpc>
                <a:spcPct val="150000"/>
              </a:lnSpc>
              <a:buClrTx/>
              <a:buFont typeface="Arial" panose="020B0604020202020204" pitchFamily="34" charset="0"/>
              <a:buChar char="•"/>
            </a:pPr>
            <a:r>
              <a:rPr lang="en-US" sz="2000" dirty="0">
                <a:latin typeface="Arial" panose="020B0604020202020204" pitchFamily="34" charset="0"/>
                <a:cs typeface="Arial" panose="020B0604020202020204" pitchFamily="34" charset="0"/>
              </a:rPr>
              <a:t>Instructions on dealing with all other resources</a:t>
            </a:r>
          </a:p>
          <a:p>
            <a:pPr>
              <a:lnSpc>
                <a:spcPct val="150000"/>
              </a:lnSpc>
              <a:buClrTx/>
              <a:buFont typeface="Arial" panose="020B0604020202020204" pitchFamily="34" charset="0"/>
              <a:buChar char="•"/>
            </a:pPr>
            <a:r>
              <a:rPr lang="en-US" sz="2000" dirty="0">
                <a:latin typeface="Arial" panose="020B0604020202020204" pitchFamily="34" charset="0"/>
                <a:cs typeface="Arial" panose="020B0604020202020204" pitchFamily="34" charset="0"/>
              </a:rPr>
              <a:t>Operational component (ribbon colors, etc.)</a:t>
            </a:r>
          </a:p>
        </p:txBody>
      </p:sp>
      <p:sp>
        <p:nvSpPr>
          <p:cNvPr id="4" name="TextBox 3"/>
          <p:cNvSpPr txBox="1"/>
          <p:nvPr/>
        </p:nvSpPr>
        <p:spPr>
          <a:xfrm>
            <a:off x="2189777" y="0"/>
            <a:ext cx="4764446" cy="784830"/>
          </a:xfrm>
          <a:prstGeom prst="rect">
            <a:avLst/>
          </a:prstGeom>
          <a:noFill/>
        </p:spPr>
        <p:txBody>
          <a:bodyPr wrap="none" rtlCol="0">
            <a:spAutoFit/>
          </a:bodyPr>
          <a:lstStyle/>
          <a:p>
            <a:r>
              <a:rPr lang="en-CA" sz="2800" dirty="0">
                <a:latin typeface="Arial" panose="020B0604020202020204" pitchFamily="34" charset="0"/>
                <a:cs typeface="Arial" panose="020B0604020202020204" pitchFamily="34" charset="0"/>
              </a:rPr>
              <a:t>Final Design and Road Plan </a:t>
            </a:r>
          </a:p>
          <a:p>
            <a:r>
              <a:rPr lang="en-CA" dirty="0"/>
              <a:t> </a:t>
            </a:r>
          </a:p>
        </p:txBody>
      </p:sp>
    </p:spTree>
    <p:extLst>
      <p:ext uri="{BB962C8B-B14F-4D97-AF65-F5344CB8AC3E}">
        <p14:creationId xmlns:p14="http://schemas.microsoft.com/office/powerpoint/2010/main" val="35994376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55576" y="1412776"/>
            <a:ext cx="5256584" cy="504056"/>
          </a:xfrm>
        </p:spPr>
        <p:txBody>
          <a:bodyPr>
            <a:normAutofit/>
          </a:bodyPr>
          <a:lstStyle/>
          <a:p>
            <a:pPr algn="ctr"/>
            <a:r>
              <a:rPr lang="en-US" sz="2300" dirty="0">
                <a:latin typeface="Arial" panose="020B0604020202020204" pitchFamily="34" charset="0"/>
                <a:cs typeface="Arial" panose="020B0604020202020204" pitchFamily="34" charset="0"/>
              </a:rPr>
              <a:t>Plan Elements – Instructions</a:t>
            </a:r>
          </a:p>
        </p:txBody>
      </p:sp>
      <p:sp>
        <p:nvSpPr>
          <p:cNvPr id="2" name="Content Placeholder 1"/>
          <p:cNvSpPr>
            <a:spLocks noGrp="1"/>
          </p:cNvSpPr>
          <p:nvPr>
            <p:ph sz="half" idx="1"/>
          </p:nvPr>
        </p:nvSpPr>
        <p:spPr>
          <a:xfrm>
            <a:off x="827584" y="1484785"/>
            <a:ext cx="7571184" cy="2016224"/>
          </a:xfrm>
        </p:spPr>
        <p:txBody>
          <a:bodyPr>
            <a:normAutofit/>
          </a:bodyPr>
          <a:lstStyle/>
          <a:p>
            <a:pPr marL="0" indent="0">
              <a:buNone/>
            </a:pPr>
            <a:endParaRPr lang="en-US" sz="1800" dirty="0"/>
          </a:p>
          <a:p>
            <a:pPr marL="0" indent="0">
              <a:buNone/>
            </a:pPr>
            <a:endParaRPr lang="en-US" sz="1800" dirty="0"/>
          </a:p>
          <a:p>
            <a:pPr marL="0" indent="0">
              <a:buNone/>
            </a:pPr>
            <a:endParaRPr lang="en-US" sz="1800" dirty="0"/>
          </a:p>
        </p:txBody>
      </p:sp>
      <p:sp>
        <p:nvSpPr>
          <p:cNvPr id="3" name="Content Placeholder 2"/>
          <p:cNvSpPr>
            <a:spLocks noGrp="1"/>
          </p:cNvSpPr>
          <p:nvPr>
            <p:ph sz="half" idx="2"/>
          </p:nvPr>
        </p:nvSpPr>
        <p:spPr>
          <a:xfrm>
            <a:off x="1547664" y="5274987"/>
            <a:ext cx="6552728" cy="1224136"/>
          </a:xfrm>
        </p:spPr>
        <p:txBody>
          <a:bodyPr>
            <a:normAutofit/>
          </a:bodyPr>
          <a:lstStyle/>
          <a:p>
            <a:pPr>
              <a:buClrTx/>
              <a:buFont typeface="Arial" panose="020B0604020202020204" pitchFamily="34" charset="0"/>
              <a:buChar char="•"/>
            </a:pPr>
            <a:r>
              <a:rPr lang="en-US" sz="2400" dirty="0">
                <a:latin typeface="Arial" panose="020B0604020202020204" pitchFamily="34" charset="0"/>
                <a:cs typeface="Arial" panose="020B0604020202020204" pitchFamily="34" charset="0"/>
              </a:rPr>
              <a:t>Instructions should be on back of Road Map</a:t>
            </a:r>
          </a:p>
        </p:txBody>
      </p:sp>
      <p:sp>
        <p:nvSpPr>
          <p:cNvPr id="5" name="TextBox 4"/>
          <p:cNvSpPr txBox="1"/>
          <p:nvPr/>
        </p:nvSpPr>
        <p:spPr>
          <a:xfrm>
            <a:off x="2189777" y="0"/>
            <a:ext cx="4764446" cy="784830"/>
          </a:xfrm>
          <a:prstGeom prst="rect">
            <a:avLst/>
          </a:prstGeom>
          <a:noFill/>
        </p:spPr>
        <p:txBody>
          <a:bodyPr wrap="none" rtlCol="0">
            <a:spAutoFit/>
          </a:bodyPr>
          <a:lstStyle/>
          <a:p>
            <a:r>
              <a:rPr lang="en-CA" sz="2800" dirty="0">
                <a:latin typeface="Arial" panose="020B0604020202020204" pitchFamily="34" charset="0"/>
                <a:cs typeface="Arial" panose="020B0604020202020204" pitchFamily="34" charset="0"/>
              </a:rPr>
              <a:t>Final Design and Road Plan </a:t>
            </a:r>
          </a:p>
          <a:p>
            <a:r>
              <a:rPr lang="en-CA" dirty="0"/>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784831"/>
            <a:ext cx="8424936" cy="1268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120899"/>
            <a:ext cx="8409249" cy="3153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58772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43608" y="980728"/>
            <a:ext cx="3943672" cy="739552"/>
          </a:xfrm>
        </p:spPr>
        <p:txBody>
          <a:bodyPr>
            <a:normAutofit/>
          </a:bodyPr>
          <a:lstStyle/>
          <a:p>
            <a:r>
              <a:rPr lang="en-US" sz="2300" dirty="0">
                <a:latin typeface="Arial" panose="020B0604020202020204" pitchFamily="34" charset="0"/>
                <a:cs typeface="Arial" panose="020B0604020202020204" pitchFamily="34" charset="0"/>
              </a:rPr>
              <a:t>Essential Plan Elements</a:t>
            </a:r>
          </a:p>
        </p:txBody>
      </p:sp>
      <p:sp>
        <p:nvSpPr>
          <p:cNvPr id="7" name="Content Placeholder 6"/>
          <p:cNvSpPr>
            <a:spLocks noGrp="1"/>
          </p:cNvSpPr>
          <p:nvPr>
            <p:ph idx="1"/>
          </p:nvPr>
        </p:nvSpPr>
        <p:spPr>
          <a:xfrm>
            <a:off x="2267744" y="1484784"/>
            <a:ext cx="4881736" cy="4183362"/>
          </a:xfrm>
        </p:spPr>
        <p:txBody>
          <a:bodyPr>
            <a:normAutofit/>
          </a:bodyPr>
          <a:lstStyle/>
          <a:p>
            <a:pPr>
              <a:buClrTx/>
              <a:buFont typeface="Arial" panose="020B0604020202020204" pitchFamily="34" charset="0"/>
              <a:buChar char="•"/>
            </a:pPr>
            <a:r>
              <a:rPr lang="en-US" sz="1800" dirty="0">
                <a:latin typeface="Arial" panose="020B0604020202020204" pitchFamily="34" charset="0"/>
                <a:cs typeface="Arial" panose="020B0604020202020204" pitchFamily="34" charset="0"/>
              </a:rPr>
              <a:t>Sufficient information to allow construction to the plan (function of risk and complexity)</a:t>
            </a:r>
          </a:p>
          <a:p>
            <a:endParaRPr lang="en-US" sz="1800" dirty="0">
              <a:latin typeface="Arial" panose="020B0604020202020204" pitchFamily="34" charset="0"/>
              <a:cs typeface="Arial" panose="020B0604020202020204" pitchFamily="34" charset="0"/>
            </a:endParaRPr>
          </a:p>
          <a:p>
            <a:pPr>
              <a:buClrTx/>
              <a:buFont typeface="Arial" panose="020B0604020202020204" pitchFamily="34" charset="0"/>
              <a:buChar char="•"/>
            </a:pPr>
            <a:r>
              <a:rPr lang="en-US" sz="1800" dirty="0">
                <a:latin typeface="Arial" panose="020B0604020202020204" pitchFamily="34" charset="0"/>
                <a:cs typeface="Arial" panose="020B0604020202020204" pitchFamily="34" charset="0"/>
              </a:rPr>
              <a:t>Must have a link to standards (government, professional, corporate)</a:t>
            </a:r>
          </a:p>
          <a:p>
            <a:endParaRPr lang="en-US" sz="1800" dirty="0">
              <a:latin typeface="Arial" panose="020B0604020202020204" pitchFamily="34" charset="0"/>
              <a:cs typeface="Arial" panose="020B0604020202020204" pitchFamily="34" charset="0"/>
            </a:endParaRPr>
          </a:p>
          <a:p>
            <a:pPr>
              <a:buClrTx/>
              <a:buFont typeface="Arial" panose="020B0604020202020204" pitchFamily="34" charset="0"/>
              <a:buChar char="•"/>
            </a:pPr>
            <a:r>
              <a:rPr lang="en-US" sz="1800" dirty="0">
                <a:latin typeface="Arial" panose="020B0604020202020204" pitchFamily="34" charset="0"/>
                <a:cs typeface="Arial" panose="020B0604020202020204" pitchFamily="34" charset="0"/>
              </a:rPr>
              <a:t>Sufficient documentation and rationale</a:t>
            </a:r>
          </a:p>
          <a:p>
            <a:endParaRPr lang="en-US" sz="1800" dirty="0">
              <a:latin typeface="Arial" panose="020B0604020202020204" pitchFamily="34" charset="0"/>
              <a:cs typeface="Arial" panose="020B0604020202020204" pitchFamily="34" charset="0"/>
            </a:endParaRPr>
          </a:p>
          <a:p>
            <a:pPr>
              <a:buClrTx/>
              <a:buFont typeface="Arial" panose="020B0604020202020204" pitchFamily="34" charset="0"/>
              <a:buChar char="•"/>
            </a:pPr>
            <a:r>
              <a:rPr lang="en-US" sz="1800" dirty="0">
                <a:latin typeface="Arial" panose="020B0604020202020204" pitchFamily="34" charset="0"/>
                <a:cs typeface="Arial" panose="020B0604020202020204" pitchFamily="34" charset="0"/>
              </a:rPr>
              <a:t>Signed and sealed by the appropriate qualified registered professional</a:t>
            </a:r>
          </a:p>
          <a:p>
            <a:pPr marL="0" indent="0">
              <a:buClrTx/>
              <a:buNone/>
            </a:pPr>
            <a:endParaRPr lang="en-US" sz="1800" dirty="0">
              <a:latin typeface="Arial" panose="020B0604020202020204" pitchFamily="34" charset="0"/>
              <a:cs typeface="Arial" panose="020B0604020202020204" pitchFamily="34" charset="0"/>
            </a:endParaRPr>
          </a:p>
          <a:p>
            <a:pPr>
              <a:buClrTx/>
              <a:buFont typeface="Arial" panose="020B0604020202020204" pitchFamily="34" charset="0"/>
              <a:buChar char="•"/>
            </a:pPr>
            <a:r>
              <a:rPr lang="en-US" sz="1800" dirty="0">
                <a:latin typeface="Arial" panose="020B0604020202020204" pitchFamily="34" charset="0"/>
                <a:cs typeface="Arial" panose="020B0604020202020204" pitchFamily="34" charset="0"/>
              </a:rPr>
              <a:t>Team concept – professionals, specialists, road crew</a:t>
            </a:r>
          </a:p>
        </p:txBody>
      </p:sp>
      <p:sp>
        <p:nvSpPr>
          <p:cNvPr id="4" name="TextBox 3"/>
          <p:cNvSpPr txBox="1"/>
          <p:nvPr/>
        </p:nvSpPr>
        <p:spPr>
          <a:xfrm>
            <a:off x="2189777" y="0"/>
            <a:ext cx="4764446" cy="784830"/>
          </a:xfrm>
          <a:prstGeom prst="rect">
            <a:avLst/>
          </a:prstGeom>
          <a:noFill/>
        </p:spPr>
        <p:txBody>
          <a:bodyPr wrap="none" rtlCol="0">
            <a:spAutoFit/>
          </a:bodyPr>
          <a:lstStyle/>
          <a:p>
            <a:r>
              <a:rPr lang="en-CA" sz="2800" dirty="0">
                <a:latin typeface="Arial" panose="020B0604020202020204" pitchFamily="34" charset="0"/>
                <a:cs typeface="Arial" panose="020B0604020202020204" pitchFamily="34" charset="0"/>
              </a:rPr>
              <a:t>Final Design and Road Plan </a:t>
            </a:r>
          </a:p>
          <a:p>
            <a:r>
              <a:rPr lang="en-CA" dirty="0"/>
              <a:t> </a:t>
            </a:r>
          </a:p>
        </p:txBody>
      </p:sp>
    </p:spTree>
    <p:extLst>
      <p:ext uri="{BB962C8B-B14F-4D97-AF65-F5344CB8AC3E}">
        <p14:creationId xmlns:p14="http://schemas.microsoft.com/office/powerpoint/2010/main" val="21810036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11560" y="1340768"/>
            <a:ext cx="4420344" cy="595536"/>
          </a:xfrm>
        </p:spPr>
        <p:txBody>
          <a:bodyPr>
            <a:normAutofit fontScale="90000"/>
          </a:bodyPr>
          <a:lstStyle/>
          <a:p>
            <a:r>
              <a:rPr lang="en-US" dirty="0">
                <a:latin typeface="Arial" panose="020B0604020202020204" pitchFamily="34" charset="0"/>
                <a:cs typeface="Arial" panose="020B0604020202020204" pitchFamily="34" charset="0"/>
              </a:rPr>
              <a:t>Plan Elements – Road Design</a:t>
            </a:r>
          </a:p>
        </p:txBody>
      </p:sp>
      <p:sp>
        <p:nvSpPr>
          <p:cNvPr id="7" name="Content Placeholder 6"/>
          <p:cNvSpPr>
            <a:spLocks noGrp="1"/>
          </p:cNvSpPr>
          <p:nvPr>
            <p:ph idx="1"/>
          </p:nvPr>
        </p:nvSpPr>
        <p:spPr>
          <a:xfrm>
            <a:off x="1763688" y="1484784"/>
            <a:ext cx="6779096" cy="4525963"/>
          </a:xfrm>
        </p:spPr>
        <p:txBody>
          <a:bodyPr>
            <a:normAutofit/>
          </a:bodyPr>
          <a:lstStyle/>
          <a:p>
            <a:pPr>
              <a:buClrTx/>
              <a:buFont typeface="Arial" panose="020B0604020202020204" pitchFamily="34" charset="0"/>
              <a:buChar char="•"/>
            </a:pPr>
            <a:r>
              <a:rPr lang="en-US" sz="1800" dirty="0">
                <a:latin typeface="Arial" panose="020B0604020202020204" pitchFamily="34" charset="0"/>
                <a:cs typeface="Arial" panose="020B0604020202020204" pitchFamily="34" charset="0"/>
              </a:rPr>
              <a:t>Road crew must have all the information they need to be successful</a:t>
            </a:r>
          </a:p>
          <a:p>
            <a:pPr>
              <a:buClrTx/>
              <a:buFont typeface="Arial" panose="020B0604020202020204" pitchFamily="34" charset="0"/>
              <a:buChar char="•"/>
            </a:pPr>
            <a:r>
              <a:rPr lang="en-US" sz="1800" dirty="0">
                <a:latin typeface="Arial" panose="020B0604020202020204" pitchFamily="34" charset="0"/>
                <a:cs typeface="Arial" panose="020B0604020202020204" pitchFamily="34" charset="0"/>
              </a:rPr>
              <a:t>Link to safety required within all portions of the design</a:t>
            </a:r>
          </a:p>
          <a:p>
            <a:pPr>
              <a:buClrTx/>
              <a:buFont typeface="Arial" panose="020B0604020202020204" pitchFamily="34" charset="0"/>
              <a:buChar char="•"/>
            </a:pPr>
            <a:r>
              <a:rPr lang="en-US" sz="1800" dirty="0">
                <a:latin typeface="Arial" panose="020B0604020202020204" pitchFamily="34" charset="0"/>
                <a:cs typeface="Arial" panose="020B0604020202020204" pitchFamily="34" charset="0"/>
              </a:rPr>
              <a:t>Geometric design ties it all together:</a:t>
            </a:r>
          </a:p>
          <a:p>
            <a:pPr lvl="2">
              <a:buClrTx/>
              <a:buFont typeface="Arial" panose="020B0604020202020204" pitchFamily="34" charset="0"/>
              <a:buChar char="•"/>
            </a:pPr>
            <a:r>
              <a:rPr lang="en-US" sz="1800" dirty="0">
                <a:latin typeface="Arial" panose="020B0604020202020204" pitchFamily="34" charset="0"/>
                <a:cs typeface="Arial" panose="020B0604020202020204" pitchFamily="34" charset="0"/>
              </a:rPr>
              <a:t>Drainage structures</a:t>
            </a:r>
          </a:p>
          <a:p>
            <a:pPr lvl="2">
              <a:buClrTx/>
              <a:buFont typeface="Arial" panose="020B0604020202020204" pitchFamily="34" charset="0"/>
              <a:buChar char="•"/>
            </a:pPr>
            <a:r>
              <a:rPr lang="en-US" sz="1800" dirty="0">
                <a:latin typeface="Arial" panose="020B0604020202020204" pitchFamily="34" charset="0"/>
                <a:cs typeface="Arial" panose="020B0604020202020204" pitchFamily="34" charset="0"/>
              </a:rPr>
              <a:t>Specialist requirements</a:t>
            </a:r>
          </a:p>
          <a:p>
            <a:pPr lvl="2">
              <a:buClrTx/>
              <a:buFont typeface="Arial" panose="020B0604020202020204" pitchFamily="34" charset="0"/>
              <a:buChar char="•"/>
            </a:pPr>
            <a:r>
              <a:rPr lang="en-US" sz="1800" dirty="0">
                <a:latin typeface="Arial" panose="020B0604020202020204" pitchFamily="34" charset="0"/>
                <a:cs typeface="Arial" panose="020B0604020202020204" pitchFamily="34" charset="0"/>
              </a:rPr>
              <a:t>Design specifications</a:t>
            </a:r>
          </a:p>
          <a:p>
            <a:pPr lvl="2">
              <a:buClrTx/>
              <a:buFont typeface="Arial" panose="020B0604020202020204" pitchFamily="34" charset="0"/>
              <a:buChar char="•"/>
            </a:pPr>
            <a:r>
              <a:rPr lang="en-US" sz="1800" dirty="0">
                <a:latin typeface="Arial" panose="020B0604020202020204" pitchFamily="34" charset="0"/>
                <a:cs typeface="Arial" panose="020B0604020202020204" pitchFamily="34" charset="0"/>
              </a:rPr>
              <a:t>Other special limitations</a:t>
            </a:r>
          </a:p>
          <a:p>
            <a:pPr lvl="2"/>
            <a:endParaRPr lang="en-US" dirty="0"/>
          </a:p>
          <a:p>
            <a:pPr marL="914400" lvl="2" indent="0">
              <a:buNone/>
            </a:pPr>
            <a:endParaRPr lang="en-US" dirty="0"/>
          </a:p>
        </p:txBody>
      </p:sp>
      <p:sp>
        <p:nvSpPr>
          <p:cNvPr id="4" name="TextBox 3"/>
          <p:cNvSpPr txBox="1"/>
          <p:nvPr/>
        </p:nvSpPr>
        <p:spPr>
          <a:xfrm>
            <a:off x="2189777" y="0"/>
            <a:ext cx="4764446" cy="784830"/>
          </a:xfrm>
          <a:prstGeom prst="rect">
            <a:avLst/>
          </a:prstGeom>
          <a:noFill/>
        </p:spPr>
        <p:txBody>
          <a:bodyPr wrap="none" rtlCol="0">
            <a:spAutoFit/>
          </a:bodyPr>
          <a:lstStyle/>
          <a:p>
            <a:r>
              <a:rPr lang="en-CA" sz="2800" dirty="0">
                <a:latin typeface="Arial" panose="020B0604020202020204" pitchFamily="34" charset="0"/>
                <a:cs typeface="Arial" panose="020B0604020202020204" pitchFamily="34" charset="0"/>
              </a:rPr>
              <a:t>Final Design and Road Plan </a:t>
            </a:r>
          </a:p>
          <a:p>
            <a:r>
              <a:rPr lang="en-CA" dirty="0"/>
              <a:t> </a:t>
            </a:r>
          </a:p>
        </p:txBody>
      </p:sp>
    </p:spTree>
    <p:extLst>
      <p:ext uri="{BB962C8B-B14F-4D97-AF65-F5344CB8AC3E}">
        <p14:creationId xmlns:p14="http://schemas.microsoft.com/office/powerpoint/2010/main" val="42477820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188640"/>
            <a:ext cx="7776864" cy="6278642"/>
          </a:xfrm>
          <a:prstGeom prst="rect">
            <a:avLst/>
          </a:prstGeom>
          <a:noFill/>
        </p:spPr>
        <p:txBody>
          <a:bodyPr wrap="square" rtlCol="0">
            <a:spAutoFit/>
          </a:bodyPr>
          <a:lstStyle/>
          <a:p>
            <a:pPr algn="ctr"/>
            <a:r>
              <a:rPr lang="en-CA" sz="4000" dirty="0"/>
              <a:t>FINAL DESIGN &amp; ROAD PLAN</a:t>
            </a:r>
          </a:p>
          <a:p>
            <a:pPr algn="ctr"/>
            <a:r>
              <a:rPr lang="en-CA" sz="4000" dirty="0"/>
              <a:t>– KEY MESSAGES</a:t>
            </a:r>
          </a:p>
          <a:p>
            <a:endParaRPr lang="en-CA" dirty="0"/>
          </a:p>
          <a:p>
            <a:pPr marL="285750" indent="-285750">
              <a:buFont typeface="Arial" panose="020B0604020202020204" pitchFamily="34" charset="0"/>
              <a:buChar char="•"/>
            </a:pPr>
            <a:r>
              <a:rPr lang="en-CA" sz="3200" dirty="0"/>
              <a:t>Addresses safety, alignment, drainage &amp; terrain</a:t>
            </a:r>
          </a:p>
          <a:p>
            <a:pPr marL="285750" indent="-285750">
              <a:buFont typeface="Arial" panose="020B0604020202020204" pitchFamily="34" charset="0"/>
              <a:buChar char="•"/>
            </a:pPr>
            <a:r>
              <a:rPr lang="en-CA" sz="3200" dirty="0"/>
              <a:t>Produces effective &amp; representative plan maps, profiles and cross-sections</a:t>
            </a:r>
          </a:p>
          <a:p>
            <a:pPr marL="285750" indent="-285750">
              <a:buFont typeface="Arial" panose="020B0604020202020204" pitchFamily="34" charset="0"/>
              <a:buChar char="•"/>
            </a:pPr>
            <a:r>
              <a:rPr lang="en-CA" sz="3200" dirty="0"/>
              <a:t>Includes all information required by supervisors and crews</a:t>
            </a:r>
          </a:p>
          <a:p>
            <a:pPr marL="285750" indent="-285750">
              <a:buFont typeface="Arial" panose="020B0604020202020204" pitchFamily="34" charset="0"/>
              <a:buChar char="•"/>
            </a:pPr>
            <a:r>
              <a:rPr lang="en-CA" sz="3200" dirty="0"/>
              <a:t>Is </a:t>
            </a:r>
            <a:r>
              <a:rPr lang="en-CA" sz="3200" b="1" dirty="0"/>
              <a:t>understood</a:t>
            </a:r>
            <a:r>
              <a:rPr lang="en-CA" sz="3200" dirty="0"/>
              <a:t> by  supervisors &amp; crews</a:t>
            </a:r>
          </a:p>
          <a:p>
            <a:pPr marL="285750" indent="-285750">
              <a:buFont typeface="Arial" panose="020B0604020202020204" pitchFamily="34" charset="0"/>
              <a:buChar char="•"/>
            </a:pPr>
            <a:r>
              <a:rPr lang="en-CA" sz="3200" dirty="0"/>
              <a:t>Feedback is </a:t>
            </a:r>
            <a:r>
              <a:rPr lang="en-CA" sz="3200" dirty="0" smtClean="0"/>
              <a:t>encouraged</a:t>
            </a:r>
            <a:endParaRPr lang="en-CA" sz="3200" dirty="0"/>
          </a:p>
          <a:p>
            <a:pPr marL="285750" indent="-285750">
              <a:buFont typeface="Arial" panose="020B0604020202020204" pitchFamily="34" charset="0"/>
              <a:buChar char="•"/>
            </a:pPr>
            <a:endParaRPr lang="en-CA" sz="3200" dirty="0"/>
          </a:p>
          <a:p>
            <a:endParaRPr lang="en-CA" dirty="0"/>
          </a:p>
        </p:txBody>
      </p:sp>
    </p:spTree>
    <p:extLst>
      <p:ext uri="{BB962C8B-B14F-4D97-AF65-F5344CB8AC3E}">
        <p14:creationId xmlns:p14="http://schemas.microsoft.com/office/powerpoint/2010/main" val="21594589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7584" y="2060848"/>
            <a:ext cx="7344816" cy="1143000"/>
          </a:xfrm>
        </p:spPr>
        <p:txBody>
          <a:bodyPr>
            <a:normAutofit/>
          </a:bodyPr>
          <a:lstStyle/>
          <a:p>
            <a:pPr algn="ctr"/>
            <a:r>
              <a:rPr lang="en-CA" sz="4000" dirty="0">
                <a:latin typeface="Arial" panose="020B0604020202020204" pitchFamily="34" charset="0"/>
                <a:cs typeface="Arial" panose="020B0604020202020204" pitchFamily="34" charset="0"/>
              </a:rPr>
              <a:t>Road Construction</a:t>
            </a:r>
          </a:p>
        </p:txBody>
      </p:sp>
    </p:spTree>
    <p:extLst>
      <p:ext uri="{BB962C8B-B14F-4D97-AF65-F5344CB8AC3E}">
        <p14:creationId xmlns:p14="http://schemas.microsoft.com/office/powerpoint/2010/main" val="20302801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1143000"/>
          </a:xfrm>
        </p:spPr>
        <p:txBody>
          <a:bodyPr>
            <a:normAutofit/>
          </a:bodyPr>
          <a:lstStyle/>
          <a:p>
            <a:pPr algn="ctr"/>
            <a:r>
              <a:rPr lang="en-CA" sz="2800" dirty="0">
                <a:latin typeface="Arial" panose="020B0604020202020204" pitchFamily="34" charset="0"/>
                <a:cs typeface="Arial" panose="020B0604020202020204" pitchFamily="34" charset="0"/>
              </a:rPr>
              <a:t>Road Builder Selection</a:t>
            </a:r>
          </a:p>
        </p:txBody>
      </p:sp>
      <p:sp>
        <p:nvSpPr>
          <p:cNvPr id="3" name="Content Placeholder 2"/>
          <p:cNvSpPr>
            <a:spLocks noGrp="1"/>
          </p:cNvSpPr>
          <p:nvPr>
            <p:ph idx="4294967295"/>
          </p:nvPr>
        </p:nvSpPr>
        <p:spPr>
          <a:xfrm>
            <a:off x="1403648" y="1484784"/>
            <a:ext cx="6156176" cy="5373216"/>
          </a:xfrm>
        </p:spPr>
        <p:txBody>
          <a:bodyPr>
            <a:normAutofit fontScale="92500" lnSpcReduction="10000"/>
          </a:bodyPr>
          <a:lstStyle/>
          <a:p>
            <a:pPr marL="0" indent="0">
              <a:buClrTx/>
              <a:buNone/>
            </a:pPr>
            <a:endParaRPr lang="en-CA" sz="2000" dirty="0" smtClean="0">
              <a:latin typeface="Arial" panose="020B0604020202020204" pitchFamily="34" charset="0"/>
              <a:cs typeface="Arial" panose="020B0604020202020204" pitchFamily="34" charset="0"/>
            </a:endParaRPr>
          </a:p>
          <a:p>
            <a:pPr marL="0" indent="0">
              <a:buClrTx/>
              <a:buNone/>
            </a:pPr>
            <a:r>
              <a:rPr lang="en-CA" sz="2000" dirty="0" smtClean="0">
                <a:latin typeface="Arial" panose="020B0604020202020204" pitchFamily="34" charset="0"/>
                <a:cs typeface="Arial" panose="020B0604020202020204" pitchFamily="34" charset="0"/>
              </a:rPr>
              <a:t>Many </a:t>
            </a:r>
            <a:r>
              <a:rPr lang="en-CA" sz="2000" dirty="0">
                <a:latin typeface="Arial" panose="020B0604020202020204" pitchFamily="34" charset="0"/>
                <a:cs typeface="Arial" panose="020B0604020202020204" pitchFamily="34" charset="0"/>
              </a:rPr>
              <a:t>factors in selection.  </a:t>
            </a:r>
          </a:p>
          <a:p>
            <a:pPr marL="0" indent="0">
              <a:buClrTx/>
              <a:buNone/>
            </a:pPr>
            <a:endParaRPr lang="en-CA" sz="2000" dirty="0">
              <a:latin typeface="Arial" panose="020B0604020202020204" pitchFamily="34" charset="0"/>
              <a:cs typeface="Arial" panose="020B0604020202020204" pitchFamily="34" charset="0"/>
            </a:endParaRPr>
          </a:p>
          <a:p>
            <a:pPr marL="0" indent="0">
              <a:lnSpc>
                <a:spcPct val="150000"/>
              </a:lnSpc>
              <a:buNone/>
            </a:pPr>
            <a:r>
              <a:rPr lang="en-CA" sz="2000" dirty="0">
                <a:latin typeface="Arial" panose="020B0604020202020204" pitchFamily="34" charset="0"/>
                <a:cs typeface="Arial" panose="020B0604020202020204" pitchFamily="34" charset="0"/>
              </a:rPr>
              <a:t>Has the contractor completed similar projects?</a:t>
            </a:r>
          </a:p>
          <a:p>
            <a:pPr>
              <a:lnSpc>
                <a:spcPct val="150000"/>
              </a:lnSpc>
              <a:buClrTx/>
              <a:buFont typeface="Arial" panose="020B0604020202020204" pitchFamily="34" charset="0"/>
              <a:buChar char="•"/>
            </a:pPr>
            <a:r>
              <a:rPr lang="en-CA" sz="2000" dirty="0">
                <a:latin typeface="Arial" panose="020B0604020202020204" pitchFamily="34" charset="0"/>
                <a:cs typeface="Arial" panose="020B0604020202020204" pitchFamily="34" charset="0"/>
              </a:rPr>
              <a:t>Similar size?</a:t>
            </a:r>
          </a:p>
          <a:p>
            <a:pPr>
              <a:lnSpc>
                <a:spcPct val="150000"/>
              </a:lnSpc>
              <a:buClrTx/>
              <a:buFont typeface="Arial" panose="020B0604020202020204" pitchFamily="34" charset="0"/>
              <a:buChar char="•"/>
            </a:pPr>
            <a:r>
              <a:rPr lang="en-CA" sz="2000" dirty="0">
                <a:latin typeface="Arial" panose="020B0604020202020204" pitchFamily="34" charset="0"/>
                <a:cs typeface="Arial" panose="020B0604020202020204" pitchFamily="34" charset="0"/>
              </a:rPr>
              <a:t>Similar terrain?</a:t>
            </a:r>
          </a:p>
          <a:p>
            <a:pPr>
              <a:lnSpc>
                <a:spcPct val="150000"/>
              </a:lnSpc>
              <a:buClrTx/>
              <a:buFont typeface="Arial" panose="020B0604020202020204" pitchFamily="34" charset="0"/>
              <a:buChar char="•"/>
            </a:pPr>
            <a:r>
              <a:rPr lang="en-CA" sz="2000" dirty="0">
                <a:latin typeface="Arial" panose="020B0604020202020204" pitchFamily="34" charset="0"/>
                <a:cs typeface="Arial" panose="020B0604020202020204" pitchFamily="34" charset="0"/>
              </a:rPr>
              <a:t>Similar challenges? </a:t>
            </a:r>
          </a:p>
          <a:p>
            <a:pPr>
              <a:lnSpc>
                <a:spcPct val="150000"/>
              </a:lnSpc>
              <a:buClrTx/>
              <a:buFont typeface="Arial" panose="020B0604020202020204" pitchFamily="34" charset="0"/>
              <a:buChar char="•"/>
            </a:pPr>
            <a:r>
              <a:rPr lang="en-CA" sz="2000" dirty="0" smtClean="0">
                <a:latin typeface="Arial" panose="020B0604020202020204" pitchFamily="34" charset="0"/>
                <a:cs typeface="Arial" panose="020B0604020202020204" pitchFamily="34" charset="0"/>
              </a:rPr>
              <a:t>Is </a:t>
            </a:r>
            <a:r>
              <a:rPr lang="en-CA" sz="2000" dirty="0">
                <a:latin typeface="Arial" panose="020B0604020202020204" pitchFamily="34" charset="0"/>
                <a:cs typeface="Arial" panose="020B0604020202020204" pitchFamily="34" charset="0"/>
              </a:rPr>
              <a:t>the road builder suitable for the project?</a:t>
            </a:r>
          </a:p>
          <a:p>
            <a:pPr>
              <a:lnSpc>
                <a:spcPct val="150000"/>
              </a:lnSpc>
              <a:buClrTx/>
              <a:buFont typeface="Arial" panose="020B0604020202020204" pitchFamily="34" charset="0"/>
              <a:buChar char="•"/>
            </a:pPr>
            <a:r>
              <a:rPr lang="en-CA" sz="2000" dirty="0">
                <a:latin typeface="Arial" panose="020B0604020202020204" pitchFamily="34" charset="0"/>
                <a:cs typeface="Arial" panose="020B0604020202020204" pitchFamily="34" charset="0"/>
              </a:rPr>
              <a:t>Does the builder have the capacity to complete the work on time? If </a:t>
            </a:r>
            <a:r>
              <a:rPr lang="en-CA" sz="2000" dirty="0" smtClean="0">
                <a:latin typeface="Arial" panose="020B0604020202020204" pitchFamily="34" charset="0"/>
                <a:cs typeface="Arial" panose="020B0604020202020204" pitchFamily="34" charset="0"/>
              </a:rPr>
              <a:t>not</a:t>
            </a:r>
            <a:r>
              <a:rPr lang="en-CA" sz="2000" dirty="0">
                <a:latin typeface="Arial" panose="020B0604020202020204" pitchFamily="34" charset="0"/>
                <a:cs typeface="Arial" panose="020B0604020202020204" pitchFamily="34" charset="0"/>
              </a:rPr>
              <a:t>, they may end up rushing, cutting corners, and increasing the risk of a slide.</a:t>
            </a:r>
          </a:p>
          <a:p>
            <a:pPr>
              <a:lnSpc>
                <a:spcPct val="150000"/>
              </a:lnSpc>
              <a:buClrTx/>
              <a:buFont typeface="Arial" panose="020B0604020202020204" pitchFamily="34" charset="0"/>
              <a:buChar char="•"/>
            </a:pPr>
            <a:r>
              <a:rPr lang="en-CA" sz="2000" dirty="0">
                <a:latin typeface="Arial" panose="020B0604020202020204" pitchFamily="34" charset="0"/>
                <a:cs typeface="Arial" panose="020B0604020202020204" pitchFamily="34" charset="0"/>
              </a:rPr>
              <a:t>Contactor safety performance?</a:t>
            </a:r>
          </a:p>
          <a:p>
            <a:pPr marL="0" indent="0">
              <a:buClrTx/>
              <a:buNone/>
            </a:pPr>
            <a:endParaRPr lang="en-CA" dirty="0">
              <a:latin typeface="Arial" panose="020B0604020202020204" pitchFamily="34" charset="0"/>
              <a:cs typeface="Arial" panose="020B0604020202020204" pitchFamily="34" charset="0"/>
            </a:endParaRPr>
          </a:p>
          <a:p>
            <a:pPr>
              <a:buClrTx/>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0" indent="0">
              <a:buNone/>
            </a:pPr>
            <a:endParaRPr lang="en-CA" dirty="0"/>
          </a:p>
        </p:txBody>
      </p:sp>
    </p:spTree>
    <p:extLst>
      <p:ext uri="{BB962C8B-B14F-4D97-AF65-F5344CB8AC3E}">
        <p14:creationId xmlns:p14="http://schemas.microsoft.com/office/powerpoint/2010/main" val="39925483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Road Construction - Supervision</a:t>
            </a:r>
          </a:p>
        </p:txBody>
      </p:sp>
      <p:pic>
        <p:nvPicPr>
          <p:cNvPr id="4" name="Picture 17"/>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95536" y="1700808"/>
            <a:ext cx="8147050" cy="3962987"/>
          </a:xfrm>
          <a:noFill/>
        </p:spPr>
      </p:pic>
      <p:sp>
        <p:nvSpPr>
          <p:cNvPr id="2" name="TextBox 1"/>
          <p:cNvSpPr txBox="1"/>
          <p:nvPr/>
        </p:nvSpPr>
        <p:spPr>
          <a:xfrm>
            <a:off x="683568" y="273323"/>
            <a:ext cx="7344816" cy="830997"/>
          </a:xfrm>
          <a:prstGeom prst="rect">
            <a:avLst/>
          </a:prstGeom>
          <a:noFill/>
        </p:spPr>
        <p:txBody>
          <a:bodyPr wrap="square" rtlCol="0">
            <a:spAutoFit/>
          </a:bodyPr>
          <a:lstStyle/>
          <a:p>
            <a:pPr algn="ctr"/>
            <a:r>
              <a:rPr lang="en-CA" sz="2800" dirty="0">
                <a:latin typeface="Arial" panose="020B0604020202020204" pitchFamily="34" charset="0"/>
                <a:cs typeface="Arial" panose="020B0604020202020204" pitchFamily="34" charset="0"/>
              </a:rPr>
              <a:t>Road Construction</a:t>
            </a:r>
          </a:p>
          <a:p>
            <a:pPr algn="ctr"/>
            <a:r>
              <a:rPr lang="en-CA" sz="2000" dirty="0">
                <a:latin typeface="Arial" panose="020B0604020202020204" pitchFamily="34" charset="0"/>
                <a:cs typeface="Arial" panose="020B0604020202020204" pitchFamily="34" charset="0"/>
              </a:rPr>
              <a:t>(New construction, reactivation, maintenance and deactivation)  </a:t>
            </a:r>
          </a:p>
        </p:txBody>
      </p:sp>
    </p:spTree>
    <p:extLst>
      <p:ext uri="{BB962C8B-B14F-4D97-AF65-F5344CB8AC3E}">
        <p14:creationId xmlns:p14="http://schemas.microsoft.com/office/powerpoint/2010/main" val="892670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3848" y="764704"/>
            <a:ext cx="8726975" cy="5313392"/>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854928" y="6218275"/>
            <a:ext cx="7344816" cy="639725"/>
          </a:xfrm>
          <a:prstGeom prst="rect">
            <a:avLst/>
          </a:prstGeom>
          <a:noFill/>
        </p:spPr>
        <p:txBody>
          <a:bodyPr wrap="square" lIns="84899" tIns="42449" rIns="84899" bIns="42449" rtlCol="0">
            <a:spAutoFit/>
          </a:bodyPr>
          <a:lstStyle/>
          <a:p>
            <a:pPr marL="265309" indent="-265309">
              <a:buFont typeface="Arial" panose="020B0604020202020204" pitchFamily="34" charset="0"/>
              <a:buChar char="•"/>
            </a:pPr>
            <a:r>
              <a:rPr lang="en-CA" b="1" u="sng" dirty="0" smtClean="0">
                <a:latin typeface="Arial" panose="020B0604020202020204" pitchFamily="34" charset="0"/>
                <a:cs typeface="Arial" panose="020B0604020202020204" pitchFamily="34" charset="0"/>
              </a:rPr>
              <a:t>Result:</a:t>
            </a:r>
            <a:r>
              <a:rPr lang="en-CA" b="1" dirty="0" smtClean="0">
                <a:latin typeface="Arial" panose="020B0604020202020204" pitchFamily="34" charset="0"/>
                <a:cs typeface="Arial" panose="020B0604020202020204" pitchFamily="34" charset="0"/>
              </a:rPr>
              <a:t>  Expensive, dangerous and potentially avoidable landslide.  </a:t>
            </a:r>
            <a:endParaRPr lang="en-CA" b="1" dirty="0">
              <a:latin typeface="Arial" panose="020B0604020202020204" pitchFamily="34" charset="0"/>
              <a:cs typeface="Arial" panose="020B0604020202020204" pitchFamily="34" charset="0"/>
            </a:endParaRPr>
          </a:p>
        </p:txBody>
      </p:sp>
      <p:sp>
        <p:nvSpPr>
          <p:cNvPr id="5" name="TextBox 4"/>
          <p:cNvSpPr txBox="1"/>
          <p:nvPr/>
        </p:nvSpPr>
        <p:spPr>
          <a:xfrm>
            <a:off x="3371813" y="188640"/>
            <a:ext cx="2197460" cy="578170"/>
          </a:xfrm>
          <a:prstGeom prst="rect">
            <a:avLst/>
          </a:prstGeom>
          <a:noFill/>
        </p:spPr>
        <p:txBody>
          <a:bodyPr wrap="none" lIns="84899" tIns="42449" rIns="84899" bIns="42449" rtlCol="0">
            <a:spAutoFit/>
          </a:bodyPr>
          <a:lstStyle/>
          <a:p>
            <a:r>
              <a:rPr lang="en-CA" sz="3200" b="1" dirty="0">
                <a:latin typeface="Arial" panose="020B0604020202020204" pitchFamily="34" charset="0"/>
                <a:cs typeface="Arial" panose="020B0604020202020204" pitchFamily="34" charset="0"/>
              </a:rPr>
              <a:t>Yeo Island</a:t>
            </a:r>
          </a:p>
        </p:txBody>
      </p:sp>
    </p:spTree>
    <p:extLst>
      <p:ext uri="{BB962C8B-B14F-4D97-AF65-F5344CB8AC3E}">
        <p14:creationId xmlns:p14="http://schemas.microsoft.com/office/powerpoint/2010/main" val="170984886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887960" y="434142"/>
            <a:ext cx="3412232" cy="739549"/>
          </a:xfrm>
        </p:spPr>
        <p:txBody>
          <a:bodyPr>
            <a:noAutofit/>
          </a:bodyPr>
          <a:lstStyle/>
          <a:p>
            <a:r>
              <a:rPr lang="en-US" sz="2800" dirty="0">
                <a:latin typeface="Arial" panose="020B0604020202020204" pitchFamily="34" charset="0"/>
                <a:cs typeface="Arial" panose="020B0604020202020204" pitchFamily="34" charset="0"/>
              </a:rPr>
              <a:t>Road Construction</a:t>
            </a:r>
          </a:p>
        </p:txBody>
      </p:sp>
      <p:sp>
        <p:nvSpPr>
          <p:cNvPr id="2" name="Content Placeholder 1"/>
          <p:cNvSpPr>
            <a:spLocks noGrp="1"/>
          </p:cNvSpPr>
          <p:nvPr>
            <p:ph sz="half" idx="1"/>
          </p:nvPr>
        </p:nvSpPr>
        <p:spPr>
          <a:xfrm>
            <a:off x="2836490" y="764704"/>
            <a:ext cx="5269542" cy="5157192"/>
          </a:xfrm>
        </p:spPr>
        <p:txBody>
          <a:bodyPr>
            <a:normAutofit/>
          </a:bodyPr>
          <a:lstStyle/>
          <a:p>
            <a:pPr>
              <a:buClrTx/>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Annual review </a:t>
            </a:r>
            <a:r>
              <a:rPr lang="en-US" sz="2000" dirty="0" smtClean="0">
                <a:solidFill>
                  <a:schemeClr val="tx1"/>
                </a:solidFill>
                <a:latin typeface="Arial" panose="020B0604020202020204" pitchFamily="34" charset="0"/>
                <a:cs typeface="Arial" panose="020B0604020202020204" pitchFamily="34" charset="0"/>
              </a:rPr>
              <a:t>of: Environmental Management system (EMS), Forest Management System (FMS), Standard Operating Procedures (SOPs), Job Safety Breakdowns (JSBs), Emergency Response Procedures (ERPs) </a:t>
            </a:r>
            <a:endParaRPr lang="en-US" sz="2000" dirty="0">
              <a:solidFill>
                <a:schemeClr val="tx1"/>
              </a:solidFill>
              <a:latin typeface="Arial" panose="020B0604020202020204" pitchFamily="34" charset="0"/>
              <a:cs typeface="Arial" panose="020B0604020202020204" pitchFamily="34" charset="0"/>
            </a:endParaRPr>
          </a:p>
          <a:p>
            <a:pPr>
              <a:buClrTx/>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All workers participate</a:t>
            </a:r>
          </a:p>
          <a:p>
            <a:pPr>
              <a:buClrTx/>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Contractor orientation – expectations clear</a:t>
            </a:r>
          </a:p>
          <a:p>
            <a:pPr>
              <a:buClrTx/>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Good opportunity to review both general and project specific requirements</a:t>
            </a:r>
          </a:p>
          <a:p>
            <a:pPr>
              <a:buClrTx/>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Pre-work requirements, training/awareness opportunities</a:t>
            </a:r>
          </a:p>
        </p:txBody>
      </p:sp>
      <p:pic>
        <p:nvPicPr>
          <p:cNvPr id="7170" name="Picture 2" descr="http://programmedevelopment.com/public/uploads/images/stick_figure_presenter_meet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71" y="476672"/>
            <a:ext cx="2825894" cy="194421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hrcg.com/wp-content/uploads/2015/05/2015-05-06_MariaAssunta-SafetyMeeti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4869160"/>
            <a:ext cx="2186156" cy="1639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8575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61728" y="457203"/>
            <a:ext cx="6220544" cy="1243605"/>
          </a:xfrm>
        </p:spPr>
        <p:txBody>
          <a:bodyPr>
            <a:normAutofit/>
          </a:bodyPr>
          <a:lstStyle/>
          <a:p>
            <a:pPr algn="ctr"/>
            <a:r>
              <a:rPr lang="en-US" sz="2300" dirty="0">
                <a:latin typeface="Arial" panose="020B0604020202020204" pitchFamily="34" charset="0"/>
                <a:cs typeface="Arial" panose="020B0604020202020204" pitchFamily="34" charset="0"/>
              </a:rPr>
              <a:t>Road Construction – Pre-works</a:t>
            </a:r>
          </a:p>
        </p:txBody>
      </p:sp>
      <p:sp>
        <p:nvSpPr>
          <p:cNvPr id="2" name="Content Placeholder 1"/>
          <p:cNvSpPr>
            <a:spLocks noGrp="1"/>
          </p:cNvSpPr>
          <p:nvPr>
            <p:ph sz="half" idx="1"/>
          </p:nvPr>
        </p:nvSpPr>
        <p:spPr>
          <a:xfrm>
            <a:off x="2397832" y="1628800"/>
            <a:ext cx="4348336" cy="2667000"/>
          </a:xfrm>
        </p:spPr>
        <p:txBody>
          <a:bodyPr>
            <a:normAutofit/>
          </a:bodyPr>
          <a:lstStyle/>
          <a:p>
            <a:pPr>
              <a:lnSpc>
                <a:spcPct val="150000"/>
              </a:lnSpc>
              <a:buClrTx/>
              <a:buFont typeface="Arial" panose="020B0604020202020204" pitchFamily="34" charset="0"/>
              <a:buChar char="•"/>
            </a:pPr>
            <a:r>
              <a:rPr lang="en-US" sz="1800" dirty="0">
                <a:latin typeface="Arial" panose="020B0604020202020204" pitchFamily="34" charset="0"/>
                <a:cs typeface="Arial" panose="020B0604020202020204" pitchFamily="34" charset="0"/>
              </a:rPr>
              <a:t>Coordinating Member/ releases plans</a:t>
            </a:r>
          </a:p>
          <a:p>
            <a:pPr>
              <a:lnSpc>
                <a:spcPct val="150000"/>
              </a:lnSpc>
              <a:buClrTx/>
              <a:buFont typeface="Arial" panose="020B0604020202020204" pitchFamily="34" charset="0"/>
              <a:buChar char="•"/>
            </a:pPr>
            <a:r>
              <a:rPr lang="en-US" sz="1800" dirty="0" smtClean="0">
                <a:latin typeface="Arial" panose="020B0604020202020204" pitchFamily="34" charset="0"/>
                <a:cs typeface="Arial" panose="020B0604020202020204" pitchFamily="34" charset="0"/>
              </a:rPr>
              <a:t>Supervisor takes </a:t>
            </a:r>
            <a:r>
              <a:rPr lang="en-US" sz="1800" dirty="0">
                <a:latin typeface="Arial" panose="020B0604020202020204" pitchFamily="34" charset="0"/>
                <a:cs typeface="Arial" panose="020B0604020202020204" pitchFamily="34" charset="0"/>
              </a:rPr>
              <a:t>responsibility</a:t>
            </a:r>
          </a:p>
          <a:p>
            <a:pPr>
              <a:lnSpc>
                <a:spcPct val="150000"/>
              </a:lnSpc>
              <a:buClrTx/>
              <a:buFont typeface="Arial" panose="020B0604020202020204" pitchFamily="34" charset="0"/>
              <a:buChar char="•"/>
            </a:pPr>
            <a:r>
              <a:rPr lang="en-US" sz="1800" dirty="0">
                <a:latin typeface="Arial" panose="020B0604020202020204" pitchFamily="34" charset="0"/>
                <a:cs typeface="Arial" panose="020B0604020202020204" pitchFamily="34" charset="0"/>
              </a:rPr>
              <a:t>All workers receive pre-work</a:t>
            </a:r>
          </a:p>
          <a:p>
            <a:pPr>
              <a:lnSpc>
                <a:spcPct val="150000"/>
              </a:lnSpc>
              <a:buClrTx/>
              <a:buFont typeface="Arial" panose="020B0604020202020204" pitchFamily="34" charset="0"/>
              <a:buChar char="•"/>
            </a:pPr>
            <a:r>
              <a:rPr lang="en-US" sz="1800" dirty="0">
                <a:latin typeface="Arial" panose="020B0604020202020204" pitchFamily="34" charset="0"/>
                <a:cs typeface="Arial" panose="020B0604020202020204" pitchFamily="34" charset="0"/>
              </a:rPr>
              <a:t>All critical elements explained</a:t>
            </a:r>
          </a:p>
          <a:p>
            <a:pPr>
              <a:lnSpc>
                <a:spcPct val="150000"/>
              </a:lnSpc>
              <a:buClrTx/>
              <a:buFont typeface="Arial" panose="020B0604020202020204" pitchFamily="34" charset="0"/>
              <a:buChar char="•"/>
            </a:pPr>
            <a:r>
              <a:rPr lang="en-US" sz="1800" dirty="0">
                <a:latin typeface="Arial" panose="020B0604020202020204" pitchFamily="34" charset="0"/>
                <a:cs typeface="Arial" panose="020B0604020202020204" pitchFamily="34" charset="0"/>
              </a:rPr>
              <a:t>Do crews fully understand?</a:t>
            </a:r>
          </a:p>
        </p:txBody>
      </p:sp>
      <p:sp>
        <p:nvSpPr>
          <p:cNvPr id="5" name="Title 5"/>
          <p:cNvSpPr txBox="1">
            <a:spLocks/>
          </p:cNvSpPr>
          <p:nvPr/>
        </p:nvSpPr>
        <p:spPr>
          <a:xfrm>
            <a:off x="2998862" y="0"/>
            <a:ext cx="3146276" cy="739549"/>
          </a:xfrm>
          <a:prstGeom prst="rect">
            <a:avLst/>
          </a:prstGeom>
        </p:spPr>
        <p:txBody>
          <a:bodyPr vert="horz" lIns="84899" tIns="42449" rIns="84899" bIns="42449" rtlCol="0" anchor="ctr">
            <a:noAutofit/>
          </a:bodyPr>
          <a:lstStyle>
            <a:lvl1pPr algn="r" defTabSz="848990" rtl="0" eaLnBrk="1" latinLnBrk="0" hangingPunct="1">
              <a:spcBef>
                <a:spcPct val="0"/>
              </a:spcBef>
              <a:buNone/>
              <a:defRPr sz="2600" kern="1200">
                <a:gradFill>
                  <a:gsLst>
                    <a:gs pos="0">
                      <a:schemeClr val="tx1">
                        <a:lumMod val="50000"/>
                      </a:schemeClr>
                    </a:gs>
                    <a:gs pos="61000">
                      <a:schemeClr val="tx1"/>
                    </a:gs>
                  </a:gsLst>
                  <a:lin ang="5400000" scaled="0"/>
                </a:gradFill>
                <a:effectLst/>
                <a:latin typeface="+mj-lt"/>
                <a:ea typeface="+mj-ea"/>
                <a:cs typeface="+mj-cs"/>
              </a:defRPr>
            </a:lvl1pPr>
          </a:lstStyle>
          <a:p>
            <a:r>
              <a:rPr lang="en-US" sz="2800" dirty="0">
                <a:latin typeface="Arial" panose="020B0604020202020204" pitchFamily="34" charset="0"/>
                <a:cs typeface="Arial" panose="020B0604020202020204" pitchFamily="34" charset="0"/>
              </a:rPr>
              <a:t>Road Construction</a:t>
            </a:r>
          </a:p>
        </p:txBody>
      </p:sp>
      <p:sp>
        <p:nvSpPr>
          <p:cNvPr id="4" name="AutoShape 2" descr="https://www.workplacesafetynorth.ca/sites/default/files/Safety%20mtg%20DSC_0012%20e-resize.jpg"/>
          <p:cNvSpPr>
            <a:spLocks noChangeAspect="1" noChangeArrowheads="1"/>
          </p:cNvSpPr>
          <p:nvPr/>
        </p:nvSpPr>
        <p:spPr bwMode="auto">
          <a:xfrm>
            <a:off x="63500" y="-136525"/>
            <a:ext cx="5715000" cy="3819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5126" name="Picture 6" descr="http://www.critical4.com.au/wp-content/uploads/2011/07/PPP_PRD_050_3D_people-Question_Mar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4437112"/>
            <a:ext cx="2088232" cy="1954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4119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Road Construction – </a:t>
            </a:r>
            <a:r>
              <a:rPr lang="en-US" dirty="0" err="1"/>
              <a:t>Preworks</a:t>
            </a:r>
            <a:endParaRPr lang="en-US" dirty="0"/>
          </a:p>
        </p:txBody>
      </p:sp>
      <p:sp>
        <p:nvSpPr>
          <p:cNvPr id="2" name="Content Placeholder 1"/>
          <p:cNvSpPr>
            <a:spLocks noGrp="1"/>
          </p:cNvSpPr>
          <p:nvPr>
            <p:ph sz="half" idx="1"/>
          </p:nvPr>
        </p:nvSpPr>
        <p:spPr>
          <a:xfrm>
            <a:off x="395536" y="1916832"/>
            <a:ext cx="4032448" cy="3456384"/>
          </a:xfrm>
        </p:spPr>
        <p:txBody>
          <a:bodyPr>
            <a:normAutofit lnSpcReduction="10000"/>
          </a:bodyPr>
          <a:lstStyle/>
          <a:p>
            <a:pPr>
              <a:lnSpc>
                <a:spcPct val="150000"/>
              </a:lnSpc>
              <a:buClrTx/>
              <a:buFont typeface="Arial" panose="020B0604020202020204" pitchFamily="34" charset="0"/>
              <a:buChar char="•"/>
            </a:pPr>
            <a:r>
              <a:rPr lang="en-US" sz="2000" dirty="0">
                <a:latin typeface="Arial" panose="020B0604020202020204" pitchFamily="34" charset="0"/>
                <a:cs typeface="Arial" panose="020B0604020202020204" pitchFamily="34" charset="0"/>
              </a:rPr>
              <a:t>Get everyone on the same page</a:t>
            </a:r>
          </a:p>
          <a:p>
            <a:pPr>
              <a:lnSpc>
                <a:spcPct val="150000"/>
              </a:lnSpc>
              <a:buClrTx/>
              <a:buFont typeface="Arial" panose="020B0604020202020204" pitchFamily="34" charset="0"/>
              <a:buChar char="•"/>
            </a:pPr>
            <a:r>
              <a:rPr lang="en-US" sz="2000" dirty="0">
                <a:latin typeface="Arial" panose="020B0604020202020204" pitchFamily="34" charset="0"/>
                <a:cs typeface="Arial" panose="020B0604020202020204" pitchFamily="34" charset="0"/>
              </a:rPr>
              <a:t>Give opportunity for all to ask questions</a:t>
            </a:r>
          </a:p>
          <a:p>
            <a:pPr>
              <a:lnSpc>
                <a:spcPct val="150000"/>
              </a:lnSpc>
              <a:buClrTx/>
              <a:buFont typeface="Arial" panose="020B0604020202020204" pitchFamily="34" charset="0"/>
              <a:buChar char="•"/>
            </a:pPr>
            <a:r>
              <a:rPr lang="en-US" sz="2000" dirty="0">
                <a:latin typeface="Arial" panose="020B0604020202020204" pitchFamily="34" charset="0"/>
                <a:cs typeface="Arial" panose="020B0604020202020204" pitchFamily="34" charset="0"/>
              </a:rPr>
              <a:t>Cut and fill vs </a:t>
            </a:r>
            <a:r>
              <a:rPr lang="en-US" sz="2000" dirty="0" err="1">
                <a:latin typeface="Arial" panose="020B0604020202020204" pitchFamily="34" charset="0"/>
                <a:cs typeface="Arial" panose="020B0604020202020204" pitchFamily="34" charset="0"/>
              </a:rPr>
              <a:t>Endhaul</a:t>
            </a:r>
            <a:endParaRPr lang="en-US" sz="2000" dirty="0">
              <a:latin typeface="Arial" panose="020B0604020202020204" pitchFamily="34" charset="0"/>
              <a:cs typeface="Arial" panose="020B0604020202020204" pitchFamily="34" charset="0"/>
            </a:endParaRPr>
          </a:p>
          <a:p>
            <a:pPr>
              <a:lnSpc>
                <a:spcPct val="150000"/>
              </a:lnSpc>
              <a:buClrTx/>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Drainage concerns discussed</a:t>
            </a:r>
          </a:p>
          <a:p>
            <a:pPr>
              <a:lnSpc>
                <a:spcPct val="150000"/>
              </a:lnSpc>
              <a:buClrTx/>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Critical definitions covered</a:t>
            </a:r>
          </a:p>
          <a:p>
            <a:pPr>
              <a:lnSpc>
                <a:spcPct val="150000"/>
              </a:lnSpc>
              <a:buClrTx/>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Safety</a:t>
            </a:r>
          </a:p>
        </p:txBody>
      </p:sp>
      <p:pic>
        <p:nvPicPr>
          <p:cNvPr id="1026" name="Picture 2" descr="Y:\Engineering\Area Files\FL_E\E51\Road issue pics\IMG_0616.JPG"/>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bwMode="auto">
          <a:xfrm>
            <a:off x="4644008" y="1700808"/>
            <a:ext cx="4038600" cy="403244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5"/>
          <p:cNvSpPr txBox="1">
            <a:spLocks/>
          </p:cNvSpPr>
          <p:nvPr/>
        </p:nvSpPr>
        <p:spPr>
          <a:xfrm>
            <a:off x="2973896" y="404664"/>
            <a:ext cx="3196208" cy="739549"/>
          </a:xfrm>
          <a:prstGeom prst="rect">
            <a:avLst/>
          </a:prstGeom>
        </p:spPr>
        <p:txBody>
          <a:bodyPr vert="horz" lIns="84899" tIns="42449" rIns="84899" bIns="42449" rtlCol="0" anchor="ctr">
            <a:noAutofit/>
          </a:bodyPr>
          <a:lstStyle>
            <a:lvl1pPr algn="r" defTabSz="848990" rtl="0" eaLnBrk="1" latinLnBrk="0" hangingPunct="1">
              <a:spcBef>
                <a:spcPct val="0"/>
              </a:spcBef>
              <a:buNone/>
              <a:defRPr sz="2600" kern="1200">
                <a:gradFill>
                  <a:gsLst>
                    <a:gs pos="0">
                      <a:schemeClr val="tx1">
                        <a:lumMod val="50000"/>
                      </a:schemeClr>
                    </a:gs>
                    <a:gs pos="61000">
                      <a:schemeClr val="tx1"/>
                    </a:gs>
                  </a:gsLst>
                  <a:lin ang="5400000" scaled="0"/>
                </a:gradFill>
                <a:effectLst/>
                <a:latin typeface="+mj-lt"/>
                <a:ea typeface="+mj-ea"/>
                <a:cs typeface="+mj-cs"/>
              </a:defRPr>
            </a:lvl1pPr>
          </a:lstStyle>
          <a:p>
            <a:r>
              <a:rPr lang="en-US" sz="2800" dirty="0">
                <a:latin typeface="Arial" panose="020B0604020202020204" pitchFamily="34" charset="0"/>
                <a:cs typeface="Arial" panose="020B0604020202020204" pitchFamily="34" charset="0"/>
              </a:rPr>
              <a:t>Road Construction</a:t>
            </a:r>
          </a:p>
        </p:txBody>
      </p:sp>
    </p:spTree>
    <p:extLst>
      <p:ext uri="{BB962C8B-B14F-4D97-AF65-F5344CB8AC3E}">
        <p14:creationId xmlns:p14="http://schemas.microsoft.com/office/powerpoint/2010/main" val="11867884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91680" y="-315416"/>
            <a:ext cx="5771728" cy="1872208"/>
          </a:xfrm>
        </p:spPr>
        <p:txBody>
          <a:bodyPr>
            <a:normAutofit/>
          </a:bodyPr>
          <a:lstStyle/>
          <a:p>
            <a:pPr algn="ctr"/>
            <a:r>
              <a:rPr lang="en-US" sz="2800" dirty="0">
                <a:latin typeface="Arial" panose="020B0604020202020204" pitchFamily="34" charset="0"/>
                <a:cs typeface="Arial" panose="020B0604020202020204" pitchFamily="34" charset="0"/>
              </a:rPr>
              <a:t>Road Construction - Supervision</a:t>
            </a:r>
          </a:p>
        </p:txBody>
      </p:sp>
      <p:sp>
        <p:nvSpPr>
          <p:cNvPr id="2" name="Content Placeholder 1"/>
          <p:cNvSpPr>
            <a:spLocks noGrp="1"/>
          </p:cNvSpPr>
          <p:nvPr>
            <p:ph sz="half" idx="1"/>
          </p:nvPr>
        </p:nvSpPr>
        <p:spPr>
          <a:xfrm>
            <a:off x="1750636" y="1196752"/>
            <a:ext cx="6696744" cy="3389356"/>
          </a:xfrm>
        </p:spPr>
        <p:txBody>
          <a:bodyPr>
            <a:normAutofit fontScale="92500" lnSpcReduction="10000"/>
          </a:bodyPr>
          <a:lstStyle/>
          <a:p>
            <a:pPr>
              <a:lnSpc>
                <a:spcPct val="150000"/>
              </a:lnSpc>
              <a:buClrTx/>
              <a:buFont typeface="Arial" panose="020B0604020202020204" pitchFamily="34" charset="0"/>
              <a:buChar char="•"/>
            </a:pPr>
            <a:r>
              <a:rPr lang="en-US" sz="2000" dirty="0">
                <a:latin typeface="Arial" panose="020B0604020202020204" pitchFamily="34" charset="0"/>
                <a:cs typeface="Arial" panose="020B0604020202020204" pitchFamily="34" charset="0"/>
              </a:rPr>
              <a:t>Team concept critical for:</a:t>
            </a:r>
          </a:p>
          <a:p>
            <a:pPr lvl="2">
              <a:lnSpc>
                <a:spcPct val="150000"/>
              </a:lnSpc>
              <a:buClrTx/>
              <a:buFont typeface="Arial" panose="020B0604020202020204" pitchFamily="34" charset="0"/>
              <a:buChar char="•"/>
            </a:pPr>
            <a:r>
              <a:rPr lang="en-US" sz="2000" dirty="0">
                <a:latin typeface="Arial" panose="020B0604020202020204" pitchFamily="34" charset="0"/>
                <a:cs typeface="Arial" panose="020B0604020202020204" pitchFamily="34" charset="0"/>
              </a:rPr>
              <a:t>Successful implementation</a:t>
            </a:r>
          </a:p>
          <a:p>
            <a:pPr lvl="2">
              <a:lnSpc>
                <a:spcPct val="150000"/>
              </a:lnSpc>
              <a:buClrTx/>
              <a:buFont typeface="Arial" panose="020B0604020202020204" pitchFamily="34" charset="0"/>
              <a:buChar char="•"/>
            </a:pPr>
            <a:r>
              <a:rPr lang="en-US" sz="2000" dirty="0">
                <a:latin typeface="Arial" panose="020B0604020202020204" pitchFamily="34" charset="0"/>
                <a:cs typeface="Arial" panose="020B0604020202020204" pitchFamily="34" charset="0"/>
              </a:rPr>
              <a:t>Sufficient information</a:t>
            </a:r>
          </a:p>
          <a:p>
            <a:pPr lvl="2">
              <a:lnSpc>
                <a:spcPct val="150000"/>
              </a:lnSpc>
              <a:buClrTx/>
              <a:buFont typeface="Arial" panose="020B0604020202020204" pitchFamily="34" charset="0"/>
              <a:buChar char="•"/>
            </a:pPr>
            <a:r>
              <a:rPr lang="en-US" sz="2000" dirty="0">
                <a:latin typeface="Arial" panose="020B0604020202020204" pitchFamily="34" charset="0"/>
                <a:cs typeface="Arial" panose="020B0604020202020204" pitchFamily="34" charset="0"/>
              </a:rPr>
              <a:t>Changed circumstances</a:t>
            </a:r>
          </a:p>
          <a:p>
            <a:pPr>
              <a:lnSpc>
                <a:spcPct val="150000"/>
              </a:lnSpc>
              <a:buClrTx/>
              <a:buFont typeface="Arial" panose="020B0604020202020204" pitchFamily="34" charset="0"/>
              <a:buChar char="•"/>
            </a:pPr>
            <a:r>
              <a:rPr lang="en-US" sz="2000" dirty="0">
                <a:latin typeface="Arial" panose="020B0604020202020204" pitchFamily="34" charset="0"/>
                <a:cs typeface="Arial" panose="020B0604020202020204" pitchFamily="34" charset="0"/>
              </a:rPr>
              <a:t>Supervision must be effective, timely and on site</a:t>
            </a:r>
          </a:p>
          <a:p>
            <a:pPr>
              <a:lnSpc>
                <a:spcPct val="150000"/>
              </a:lnSpc>
              <a:buClrTx/>
              <a:buFont typeface="Arial" panose="020B0604020202020204" pitchFamily="34" charset="0"/>
              <a:buChar char="•"/>
            </a:pPr>
            <a:r>
              <a:rPr lang="en-US" sz="2000" dirty="0">
                <a:latin typeface="Arial" panose="020B0604020202020204" pitchFamily="34" charset="0"/>
                <a:cs typeface="Arial" panose="020B0604020202020204" pitchFamily="34" charset="0"/>
              </a:rPr>
              <a:t>Qualified supervisors critical to success</a:t>
            </a:r>
          </a:p>
          <a:p>
            <a:pPr>
              <a:lnSpc>
                <a:spcPct val="150000"/>
              </a:lnSpc>
              <a:buClrTx/>
              <a:buFont typeface="Arial" panose="020B0604020202020204" pitchFamily="34" charset="0"/>
              <a:buChar char="•"/>
            </a:pPr>
            <a:r>
              <a:rPr lang="en-US" sz="2000" dirty="0">
                <a:latin typeface="Arial" panose="020B0604020202020204" pitchFamily="34" charset="0"/>
                <a:cs typeface="Arial" panose="020B0604020202020204" pitchFamily="34" charset="0"/>
              </a:rPr>
              <a:t>Effective supervision = correct plan implementation</a:t>
            </a:r>
          </a:p>
          <a:p>
            <a:pPr marL="42449" indent="0">
              <a:buClrTx/>
              <a:buNone/>
            </a:pPr>
            <a:endParaRPr lang="en-US" sz="1800" dirty="0">
              <a:latin typeface="Arial" panose="020B0604020202020204" pitchFamily="34" charset="0"/>
              <a:cs typeface="Arial" panose="020B0604020202020204" pitchFamily="34" charset="0"/>
            </a:endParaRPr>
          </a:p>
        </p:txBody>
      </p:sp>
      <p:pic>
        <p:nvPicPr>
          <p:cNvPr id="9218" name="Picture 2" descr="http://s7d2.scene7.com/is/image/Caterpillar/C107905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5018156"/>
            <a:ext cx="3168352" cy="158893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forest road construction safety meeting pi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5018156"/>
            <a:ext cx="2592288" cy="1609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9376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72277" y="476672"/>
            <a:ext cx="8229600" cy="86409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dirty="0">
                <a:latin typeface="Arial" panose="020B0604020202020204" pitchFamily="34" charset="0"/>
                <a:cs typeface="Arial" panose="020B0604020202020204" pitchFamily="34" charset="0"/>
              </a:rPr>
              <a:t>Road Construction – Follow the Plan!</a:t>
            </a:r>
          </a:p>
        </p:txBody>
      </p:sp>
      <p:sp>
        <p:nvSpPr>
          <p:cNvPr id="6" name="Content Placeholder 1"/>
          <p:cNvSpPr txBox="1">
            <a:spLocks/>
          </p:cNvSpPr>
          <p:nvPr/>
        </p:nvSpPr>
        <p:spPr>
          <a:xfrm>
            <a:off x="436737" y="1772816"/>
            <a:ext cx="8147248" cy="3518449"/>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Arial" panose="020B0604020202020204" pitchFamily="34" charset="0"/>
                <a:cs typeface="Arial" panose="020B0604020202020204" pitchFamily="34" charset="0"/>
              </a:rPr>
              <a:t>Critical message from professionals and supervisors:</a:t>
            </a:r>
          </a:p>
          <a:p>
            <a:pPr marL="0" indent="0">
              <a:buFont typeface="Arial" panose="020B0604020202020204" pitchFamily="34" charset="0"/>
              <a:buNone/>
            </a:pPr>
            <a:endParaRPr lang="en-US" sz="18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STOP</a:t>
            </a:r>
            <a:r>
              <a:rPr lang="en-US" sz="1800" dirty="0">
                <a:latin typeface="Arial" panose="020B0604020202020204" pitchFamily="34" charset="0"/>
                <a:cs typeface="Arial" panose="020B0604020202020204" pitchFamily="34" charset="0"/>
              </a:rPr>
              <a:t> if you don’t understand the plan</a:t>
            </a:r>
          </a:p>
          <a:p>
            <a:r>
              <a:rPr lang="en-US" sz="2400" b="1" dirty="0">
                <a:latin typeface="Arial" panose="020B0604020202020204" pitchFamily="34" charset="0"/>
                <a:cs typeface="Arial" panose="020B0604020202020204" pitchFamily="34" charset="0"/>
              </a:rPr>
              <a:t>STOP</a:t>
            </a:r>
            <a:r>
              <a:rPr lang="en-US" sz="1800" dirty="0">
                <a:latin typeface="Arial" panose="020B0604020202020204" pitchFamily="34" charset="0"/>
                <a:cs typeface="Arial" panose="020B0604020202020204" pitchFamily="34" charset="0"/>
              </a:rPr>
              <a:t> if you encounter unforeseen conditions</a:t>
            </a:r>
          </a:p>
          <a:p>
            <a:r>
              <a:rPr lang="en-US" sz="1800" dirty="0">
                <a:latin typeface="Arial" panose="020B0604020202020204" pitchFamily="34" charset="0"/>
                <a:cs typeface="Arial" panose="020B0604020202020204" pitchFamily="34" charset="0"/>
              </a:rPr>
              <a:t>Don’t cut corners</a:t>
            </a:r>
          </a:p>
          <a:p>
            <a:r>
              <a:rPr lang="en-US" sz="1800" dirty="0">
                <a:latin typeface="Arial" panose="020B0604020202020204" pitchFamily="34" charset="0"/>
                <a:cs typeface="Arial" panose="020B0604020202020204" pitchFamily="34" charset="0"/>
              </a:rPr>
              <a:t>Production vs safety relationship – send the right message</a:t>
            </a:r>
          </a:p>
          <a:p>
            <a:endParaRPr lang="en-US" sz="18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2968959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43608" y="116632"/>
            <a:ext cx="7056784" cy="86409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dirty="0">
                <a:latin typeface="Arial" panose="020B0604020202020204" pitchFamily="34" charset="0"/>
                <a:cs typeface="Arial" panose="020B0604020202020204" pitchFamily="34" charset="0"/>
              </a:rPr>
              <a:t>Road Construction – Follow the Plan!</a:t>
            </a:r>
          </a:p>
        </p:txBody>
      </p:sp>
      <p:sp>
        <p:nvSpPr>
          <p:cNvPr id="6" name="Content Placeholder 1"/>
          <p:cNvSpPr txBox="1">
            <a:spLocks/>
          </p:cNvSpPr>
          <p:nvPr/>
        </p:nvSpPr>
        <p:spPr>
          <a:xfrm>
            <a:off x="1043608" y="1268760"/>
            <a:ext cx="5184576" cy="460851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000" dirty="0" smtClean="0">
                <a:latin typeface="Arial" panose="020B0604020202020204" pitchFamily="34" charset="0"/>
                <a:cs typeface="Arial" panose="020B0604020202020204" pitchFamily="34" charset="0"/>
              </a:rPr>
              <a:t>Professionals/Supervisor’s </a:t>
            </a:r>
            <a:r>
              <a:rPr lang="en-US" sz="2000" dirty="0">
                <a:latin typeface="Arial" panose="020B0604020202020204" pitchFamily="34" charset="0"/>
                <a:cs typeface="Arial" panose="020B0604020202020204" pitchFamily="34" charset="0"/>
              </a:rPr>
              <a:t>role during construction:</a:t>
            </a:r>
          </a:p>
          <a:p>
            <a:pPr>
              <a:lnSpc>
                <a:spcPct val="150000"/>
              </a:lnSpc>
            </a:pPr>
            <a:endParaRPr lang="en-US" sz="2000" dirty="0">
              <a:latin typeface="Arial" panose="020B0604020202020204" pitchFamily="34" charset="0"/>
              <a:cs typeface="Arial" panose="020B0604020202020204" pitchFamily="34" charset="0"/>
            </a:endParaRPr>
          </a:p>
          <a:p>
            <a:pPr>
              <a:lnSpc>
                <a:spcPct val="150000"/>
              </a:lnSpc>
            </a:pPr>
            <a:r>
              <a:rPr lang="en-US" sz="2000" dirty="0">
                <a:latin typeface="Arial" panose="020B0604020202020204" pitchFamily="34" charset="0"/>
                <a:cs typeface="Arial" panose="020B0604020202020204" pitchFamily="34" charset="0"/>
              </a:rPr>
              <a:t>Appropriate CRP </a:t>
            </a:r>
          </a:p>
          <a:p>
            <a:pPr>
              <a:lnSpc>
                <a:spcPct val="150000"/>
              </a:lnSpc>
            </a:pPr>
            <a:r>
              <a:rPr lang="en-US" sz="2000" dirty="0">
                <a:latin typeface="Arial" panose="020B0604020202020204" pitchFamily="34" charset="0"/>
                <a:cs typeface="Arial" panose="020B0604020202020204" pitchFamily="34" charset="0"/>
              </a:rPr>
              <a:t>Rainfall shutdown</a:t>
            </a:r>
          </a:p>
          <a:p>
            <a:pPr>
              <a:lnSpc>
                <a:spcPct val="150000"/>
              </a:lnSpc>
            </a:pPr>
            <a:r>
              <a:rPr lang="en-US" sz="2000" dirty="0">
                <a:latin typeface="Arial" panose="020B0604020202020204" pitchFamily="34" charset="0"/>
                <a:cs typeface="Arial" panose="020B0604020202020204" pitchFamily="34" charset="0"/>
              </a:rPr>
              <a:t>Changed circumstances/plan</a:t>
            </a:r>
          </a:p>
          <a:p>
            <a:pPr>
              <a:lnSpc>
                <a:spcPct val="150000"/>
              </a:lnSpc>
            </a:pPr>
            <a:r>
              <a:rPr lang="en-US" sz="2000" dirty="0">
                <a:latin typeface="Arial" panose="020B0604020202020204" pitchFamily="34" charset="0"/>
                <a:cs typeface="Arial" panose="020B0604020202020204" pitchFamily="34" charset="0"/>
              </a:rPr>
              <a:t>Field review requirements – </a:t>
            </a:r>
            <a:r>
              <a:rPr lang="en-US" sz="2000" dirty="0" smtClean="0">
                <a:latin typeface="Arial" panose="020B0604020202020204" pitchFamily="34" charset="0"/>
                <a:cs typeface="Arial" panose="020B0604020202020204" pitchFamily="34" charset="0"/>
              </a:rPr>
              <a:t>terrain </a:t>
            </a:r>
            <a:r>
              <a:rPr lang="en-US" sz="2000" dirty="0">
                <a:latin typeface="Arial" panose="020B0604020202020204" pitchFamily="34" charset="0"/>
                <a:cs typeface="Arial" panose="020B0604020202020204" pitchFamily="34" charset="0"/>
              </a:rPr>
              <a:t>stability professional</a:t>
            </a:r>
          </a:p>
          <a:p>
            <a:pPr>
              <a:lnSpc>
                <a:spcPct val="150000"/>
              </a:lnSpc>
            </a:pPr>
            <a:r>
              <a:rPr lang="en-US" sz="2000" dirty="0">
                <a:latin typeface="Arial" panose="020B0604020202020204" pitchFamily="34" charset="0"/>
                <a:cs typeface="Arial" panose="020B0604020202020204" pitchFamily="34" charset="0"/>
              </a:rPr>
              <a:t>Worker safety/hazards</a:t>
            </a:r>
          </a:p>
          <a:p>
            <a:pPr marL="0" indent="0">
              <a:buFont typeface="Arial" panose="020B0604020202020204" pitchFamily="34" charset="0"/>
              <a:buNone/>
            </a:pP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0803" y="1677760"/>
            <a:ext cx="2051156" cy="1895256"/>
          </a:xfrm>
          <a:prstGeom prst="rect">
            <a:avLst/>
          </a:prstGeom>
        </p:spPr>
      </p:pic>
      <p:pic>
        <p:nvPicPr>
          <p:cNvPr id="5" name="Picture 6" descr="http://www.critical4.com.au/wp-content/uploads/2011/07/PPP_PRD_050_3D_people-Question_Mar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3727" y="4437112"/>
            <a:ext cx="2088232" cy="1954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9228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53716" y="0"/>
            <a:ext cx="6436568" cy="955573"/>
          </a:xfrm>
        </p:spPr>
        <p:txBody>
          <a:bodyPr>
            <a:normAutofit/>
          </a:bodyPr>
          <a:lstStyle/>
          <a:p>
            <a:pPr algn="ctr"/>
            <a:r>
              <a:rPr lang="en-CA" sz="2800" dirty="0">
                <a:latin typeface="Arial" panose="020B0604020202020204" pitchFamily="34" charset="0"/>
                <a:cs typeface="Arial" panose="020B0604020202020204" pitchFamily="34" charset="0"/>
              </a:rPr>
              <a:t>Road Construction – Phase Interaction</a:t>
            </a:r>
          </a:p>
        </p:txBody>
      </p:sp>
      <p:sp>
        <p:nvSpPr>
          <p:cNvPr id="2" name="Content Placeholder 1"/>
          <p:cNvSpPr>
            <a:spLocks noGrp="1"/>
          </p:cNvSpPr>
          <p:nvPr>
            <p:ph sz="half" idx="1"/>
          </p:nvPr>
        </p:nvSpPr>
        <p:spPr>
          <a:xfrm>
            <a:off x="467544" y="1412776"/>
            <a:ext cx="8147248" cy="4525963"/>
          </a:xfrm>
        </p:spPr>
        <p:txBody>
          <a:bodyPr>
            <a:noAutofit/>
          </a:bodyPr>
          <a:lstStyle/>
          <a:p>
            <a:pPr marL="0" indent="0">
              <a:buNone/>
            </a:pPr>
            <a:r>
              <a:rPr lang="en-US" sz="1800" dirty="0">
                <a:latin typeface="Arial" panose="020B0604020202020204" pitchFamily="34" charset="0"/>
                <a:cs typeface="Arial" panose="020B0604020202020204" pitchFamily="34" charset="0"/>
              </a:rPr>
              <a:t>Before</a:t>
            </a:r>
          </a:p>
          <a:p>
            <a:pPr lvl="2">
              <a:buClrTx/>
              <a:buFont typeface="Arial" panose="020B0604020202020204" pitchFamily="34" charset="0"/>
              <a:buChar char="•"/>
            </a:pPr>
            <a:r>
              <a:rPr lang="en-US" sz="1800" dirty="0">
                <a:latin typeface="Arial" panose="020B0604020202020204" pitchFamily="34" charset="0"/>
                <a:cs typeface="Arial" panose="020B0604020202020204" pitchFamily="34" charset="0"/>
              </a:rPr>
              <a:t>Fallers play a </a:t>
            </a:r>
            <a:r>
              <a:rPr lang="en-US" sz="1800" dirty="0" smtClean="0">
                <a:latin typeface="Arial" panose="020B0604020202020204" pitchFamily="34" charset="0"/>
                <a:cs typeface="Arial" panose="020B0604020202020204" pitchFamily="34" charset="0"/>
              </a:rPr>
              <a:t>critical </a:t>
            </a:r>
            <a:r>
              <a:rPr lang="en-US" sz="1800" dirty="0">
                <a:latin typeface="Arial" panose="020B0604020202020204" pitchFamily="34" charset="0"/>
                <a:cs typeface="Arial" panose="020B0604020202020204" pitchFamily="34" charset="0"/>
              </a:rPr>
              <a:t>role</a:t>
            </a:r>
          </a:p>
          <a:p>
            <a:pPr lvl="2">
              <a:buClrTx/>
              <a:buFont typeface="Arial" panose="020B0604020202020204" pitchFamily="34" charset="0"/>
              <a:buChar char="•"/>
            </a:pPr>
            <a:r>
              <a:rPr lang="en-US" sz="1800" dirty="0">
                <a:latin typeface="Arial" panose="020B0604020202020204" pitchFamily="34" charset="0"/>
                <a:cs typeface="Arial" panose="020B0604020202020204" pitchFamily="34" charset="0"/>
              </a:rPr>
              <a:t>High stump for temp fill</a:t>
            </a:r>
          </a:p>
          <a:p>
            <a:pPr lvl="2">
              <a:buClrTx/>
              <a:buFont typeface="Arial" panose="020B0604020202020204" pitchFamily="34" charset="0"/>
              <a:buChar char="•"/>
            </a:pPr>
            <a:r>
              <a:rPr lang="en-US" sz="1800" dirty="0">
                <a:latin typeface="Arial" panose="020B0604020202020204" pitchFamily="34" charset="0"/>
                <a:cs typeface="Arial" panose="020B0604020202020204" pitchFamily="34" charset="0"/>
              </a:rPr>
              <a:t>Stations left or referenced to allow road crew to know where they are</a:t>
            </a:r>
          </a:p>
          <a:p>
            <a:pPr lvl="2">
              <a:buClrTx/>
              <a:buFont typeface="Arial" panose="020B0604020202020204" pitchFamily="34" charset="0"/>
              <a:buChar char="•"/>
            </a:pPr>
            <a:r>
              <a:rPr lang="en-US" sz="1800" dirty="0">
                <a:latin typeface="Arial" panose="020B0604020202020204" pitchFamily="34" charset="0"/>
                <a:cs typeface="Arial" panose="020B0604020202020204" pitchFamily="34" charset="0"/>
              </a:rPr>
              <a:t>Proper bucking to allow for </a:t>
            </a:r>
            <a:r>
              <a:rPr lang="en-US" sz="1800" dirty="0" smtClean="0">
                <a:latin typeface="Arial" panose="020B0604020202020204" pitchFamily="34" charset="0"/>
                <a:cs typeface="Arial" panose="020B0604020202020204" pitchFamily="34" charset="0"/>
              </a:rPr>
              <a:t>Right of Way </a:t>
            </a:r>
            <a:r>
              <a:rPr lang="en-US" sz="1800" dirty="0">
                <a:latin typeface="Arial" panose="020B0604020202020204" pitchFamily="34" charset="0"/>
                <a:cs typeface="Arial" panose="020B0604020202020204" pitchFamily="34" charset="0"/>
              </a:rPr>
              <a:t>wood removal</a:t>
            </a:r>
          </a:p>
          <a:p>
            <a:pPr lvl="2">
              <a:buClrTx/>
              <a:buFont typeface="Arial" panose="020B0604020202020204" pitchFamily="34" charset="0"/>
              <a:buChar char="•"/>
            </a:pPr>
            <a:r>
              <a:rPr lang="en-US" sz="1800" dirty="0">
                <a:latin typeface="Arial" panose="020B0604020202020204" pitchFamily="34" charset="0"/>
                <a:cs typeface="Arial" panose="020B0604020202020204" pitchFamily="34" charset="0"/>
              </a:rPr>
              <a:t>Proper clearing widths to allow for higher </a:t>
            </a:r>
            <a:r>
              <a:rPr lang="en-US" sz="1800" dirty="0" err="1">
                <a:latin typeface="Arial" panose="020B0604020202020204" pitchFamily="34" charset="0"/>
                <a:cs typeface="Arial" panose="020B0604020202020204" pitchFamily="34" charset="0"/>
              </a:rPr>
              <a:t>cutfaces</a:t>
            </a:r>
            <a:r>
              <a:rPr lang="en-US" sz="1800" dirty="0">
                <a:latin typeface="Arial" panose="020B0604020202020204" pitchFamily="34" charset="0"/>
                <a:cs typeface="Arial" panose="020B0604020202020204" pitchFamily="34" charset="0"/>
              </a:rPr>
              <a:t>, quarries etc.</a:t>
            </a:r>
          </a:p>
          <a:p>
            <a:pPr lvl="2">
              <a:buClrTx/>
              <a:buFont typeface="Arial" panose="020B0604020202020204" pitchFamily="34" charset="0"/>
              <a:buChar char="•"/>
            </a:pPr>
            <a:r>
              <a:rPr lang="en-US" sz="1800" dirty="0">
                <a:latin typeface="Arial" panose="020B0604020202020204" pitchFamily="34" charset="0"/>
                <a:cs typeface="Arial" panose="020B0604020202020204" pitchFamily="34" charset="0"/>
              </a:rPr>
              <a:t>Danger trees</a:t>
            </a:r>
          </a:p>
          <a:p>
            <a:pPr marL="42449" indent="0">
              <a:buNone/>
            </a:pPr>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  After</a:t>
            </a:r>
          </a:p>
          <a:p>
            <a:pPr lvl="2">
              <a:buClrTx/>
              <a:buFont typeface="Arial" panose="020B0604020202020204" pitchFamily="34" charset="0"/>
              <a:buChar char="•"/>
            </a:pPr>
            <a:r>
              <a:rPr lang="en-US" sz="1800" dirty="0">
                <a:latin typeface="Arial" panose="020B0604020202020204" pitchFamily="34" charset="0"/>
                <a:cs typeface="Arial" panose="020B0604020202020204" pitchFamily="34" charset="0"/>
              </a:rPr>
              <a:t>Road construction to meet intended purpose and provide safe access for next phases</a:t>
            </a:r>
          </a:p>
          <a:p>
            <a:pPr lvl="2">
              <a:buClrTx/>
              <a:buFont typeface="Arial" panose="020B0604020202020204" pitchFamily="34" charset="0"/>
              <a:buChar char="•"/>
            </a:pPr>
            <a:r>
              <a:rPr lang="en-US" sz="1800" dirty="0">
                <a:latin typeface="Arial" panose="020B0604020202020204" pitchFamily="34" charset="0"/>
                <a:cs typeface="Arial" panose="020B0604020202020204" pitchFamily="34" charset="0"/>
              </a:rPr>
              <a:t>Landings, pullouts and turn arounds as required for logging</a:t>
            </a:r>
          </a:p>
          <a:p>
            <a:pPr lvl="2">
              <a:buClrTx/>
              <a:buFont typeface="Arial" panose="020B0604020202020204" pitchFamily="34" charset="0"/>
              <a:buChar char="•"/>
            </a:pPr>
            <a:r>
              <a:rPr lang="en-US" sz="1800" dirty="0">
                <a:latin typeface="Arial" panose="020B0604020202020204" pitchFamily="34" charset="0"/>
                <a:cs typeface="Arial" panose="020B0604020202020204" pitchFamily="34" charset="0"/>
              </a:rPr>
              <a:t>Grades and widths to allow for safe hauling</a:t>
            </a:r>
          </a:p>
          <a:p>
            <a:pPr lvl="2">
              <a:buClrTx/>
              <a:buFont typeface="Arial" panose="020B0604020202020204" pitchFamily="34" charset="0"/>
              <a:buChar char="•"/>
            </a:pPr>
            <a:r>
              <a:rPr lang="en-US" sz="1800" dirty="0">
                <a:latin typeface="Arial" panose="020B0604020202020204" pitchFamily="34" charset="0"/>
                <a:cs typeface="Arial" panose="020B0604020202020204" pitchFamily="34" charset="0"/>
              </a:rPr>
              <a:t>Appropriate drainage, ditching and road surfacing</a:t>
            </a:r>
          </a:p>
          <a:p>
            <a:pPr lvl="2">
              <a:buClrTx/>
              <a:buFont typeface="Arial" panose="020B0604020202020204" pitchFamily="34" charset="0"/>
              <a:buChar char="•"/>
            </a:pPr>
            <a:r>
              <a:rPr lang="en-US" sz="1800" dirty="0">
                <a:latin typeface="Arial" panose="020B0604020202020204" pitchFamily="34" charset="0"/>
                <a:cs typeface="Arial" panose="020B0604020202020204" pitchFamily="34" charset="0"/>
              </a:rPr>
              <a:t>Man-made hazards must be eliminated (hung up root wads, rocks, R/W wood); hazards to setting fallers and logging crews</a:t>
            </a:r>
          </a:p>
        </p:txBody>
      </p:sp>
    </p:spTree>
    <p:extLst>
      <p:ext uri="{BB962C8B-B14F-4D97-AF65-F5344CB8AC3E}">
        <p14:creationId xmlns:p14="http://schemas.microsoft.com/office/powerpoint/2010/main" val="24553778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59632" y="0"/>
            <a:ext cx="6624736" cy="667544"/>
          </a:xfrm>
        </p:spPr>
        <p:txBody>
          <a:bodyPr>
            <a:noAutofit/>
          </a:bodyPr>
          <a:lstStyle/>
          <a:p>
            <a:pPr algn="ctr"/>
            <a:r>
              <a:rPr lang="en-CA" sz="2800" dirty="0">
                <a:latin typeface="Arial" panose="020B0604020202020204" pitchFamily="34" charset="0"/>
                <a:cs typeface="Arial" panose="020B0604020202020204" pitchFamily="34" charset="0"/>
              </a:rPr>
              <a:t>Road Construction – Phase Interaction</a:t>
            </a:r>
          </a:p>
        </p:txBody>
      </p:sp>
      <p:pic>
        <p:nvPicPr>
          <p:cNvPr id="1026" name="Picture 2" descr="P:\Committees\4. CISWG\Action items\Training\Professionals\Pics\IMG_12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908720"/>
            <a:ext cx="3579862" cy="477314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Committees\4. CISWG\Action items\Training\Professionals\Pics\IMG_1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1628800"/>
            <a:ext cx="3543858" cy="4725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507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555776" y="2204864"/>
            <a:ext cx="4680520" cy="3989040"/>
          </a:xfrm>
        </p:spPr>
        <p:txBody>
          <a:bodyPr>
            <a:normAutofit fontScale="92500" lnSpcReduction="10000"/>
          </a:bodyPr>
          <a:lstStyle/>
          <a:p>
            <a:pPr marL="0" indent="0">
              <a:buNone/>
            </a:pPr>
            <a:endParaRPr lang="en-US" dirty="0"/>
          </a:p>
          <a:p>
            <a:pPr marL="0" indent="0">
              <a:spcAft>
                <a:spcPts val="1114"/>
              </a:spcAft>
              <a:buNone/>
            </a:pPr>
            <a:r>
              <a:rPr lang="en-US" sz="2000" dirty="0">
                <a:latin typeface="Arial" panose="020B0604020202020204" pitchFamily="34" charset="0"/>
                <a:cs typeface="Arial" panose="020B0604020202020204" pitchFamily="34" charset="0"/>
              </a:rPr>
              <a:t>Road crews need to know where they are</a:t>
            </a:r>
          </a:p>
          <a:p>
            <a:pPr lvl="2">
              <a:spcAft>
                <a:spcPts val="1114"/>
              </a:spcAft>
              <a:buClr>
                <a:schemeClr val="tx1"/>
              </a:buClr>
              <a:buFont typeface="Arial" panose="020B0604020202020204" pitchFamily="34" charset="0"/>
              <a:buChar char="•"/>
            </a:pPr>
            <a:r>
              <a:rPr lang="en-US" sz="2000" dirty="0">
                <a:latin typeface="Arial" panose="020B0604020202020204" pitchFamily="34" charset="0"/>
                <a:cs typeface="Arial" panose="020B0604020202020204" pitchFamily="34" charset="0"/>
              </a:rPr>
              <a:t>Stations identifiable</a:t>
            </a:r>
          </a:p>
          <a:p>
            <a:pPr lvl="2">
              <a:spcAft>
                <a:spcPts val="1114"/>
              </a:spcAft>
              <a:buClr>
                <a:schemeClr val="tx1"/>
              </a:buClr>
              <a:buFont typeface="Arial" panose="020B0604020202020204" pitchFamily="34" charset="0"/>
              <a:buChar char="•"/>
            </a:pPr>
            <a:r>
              <a:rPr lang="en-US" sz="2000" dirty="0">
                <a:latin typeface="Arial" panose="020B0604020202020204" pitchFamily="34" charset="0"/>
                <a:cs typeface="Arial" panose="020B0604020202020204" pitchFamily="34" charset="0"/>
              </a:rPr>
              <a:t>Reference to plan</a:t>
            </a:r>
          </a:p>
          <a:p>
            <a:pPr marL="848990" lvl="2" indent="0">
              <a:buNone/>
            </a:pPr>
            <a:endParaRPr lang="en-US" sz="2000" dirty="0">
              <a:latin typeface="Arial" panose="020B0604020202020204" pitchFamily="34" charset="0"/>
              <a:cs typeface="Arial" panose="020B0604020202020204" pitchFamily="34" charset="0"/>
            </a:endParaRPr>
          </a:p>
          <a:p>
            <a:pPr marL="0" indent="0">
              <a:spcAft>
                <a:spcPts val="1114"/>
              </a:spcAft>
              <a:buNone/>
            </a:pPr>
            <a:r>
              <a:rPr lang="en-US" sz="2000" dirty="0">
                <a:latin typeface="Arial" panose="020B0604020202020204" pitchFamily="34" charset="0"/>
                <a:cs typeface="Arial" panose="020B0604020202020204" pitchFamily="34" charset="0"/>
              </a:rPr>
              <a:t>Changing conditions </a:t>
            </a:r>
          </a:p>
          <a:p>
            <a:pPr lvl="2">
              <a:spcAft>
                <a:spcPts val="1114"/>
              </a:spcAft>
              <a:buClr>
                <a:schemeClr val="tx1"/>
              </a:buClr>
              <a:buFont typeface="Arial" panose="020B0604020202020204" pitchFamily="34" charset="0"/>
              <a:buChar char="•"/>
            </a:pPr>
            <a:r>
              <a:rPr lang="en-US" sz="2000" dirty="0">
                <a:latin typeface="Arial" panose="020B0604020202020204" pitchFamily="34" charset="0"/>
                <a:cs typeface="Arial" panose="020B0604020202020204" pitchFamily="34" charset="0"/>
              </a:rPr>
              <a:t>Weather/rain</a:t>
            </a:r>
          </a:p>
          <a:p>
            <a:pPr lvl="2">
              <a:spcAft>
                <a:spcPts val="1114"/>
              </a:spcAft>
              <a:buClr>
                <a:schemeClr val="tx1"/>
              </a:buClr>
              <a:buFont typeface="Arial" panose="020B0604020202020204" pitchFamily="34" charset="0"/>
              <a:buChar char="•"/>
            </a:pPr>
            <a:r>
              <a:rPr lang="en-US" sz="2000" dirty="0">
                <a:latin typeface="Arial" panose="020B0604020202020204" pitchFamily="34" charset="0"/>
                <a:cs typeface="Arial" panose="020B0604020202020204" pitchFamily="34" charset="0"/>
              </a:rPr>
              <a:t>Terrain/ground</a:t>
            </a:r>
          </a:p>
          <a:p>
            <a:pPr lvl="2">
              <a:spcAft>
                <a:spcPts val="1114"/>
              </a:spcAft>
              <a:buClr>
                <a:schemeClr val="tx1"/>
              </a:buClr>
              <a:buFont typeface="Arial" panose="020B0604020202020204" pitchFamily="34" charset="0"/>
              <a:buChar char="•"/>
            </a:pPr>
            <a:r>
              <a:rPr lang="en-US" sz="2000" dirty="0">
                <a:latin typeface="Arial" panose="020B0604020202020204" pitchFamily="34" charset="0"/>
                <a:cs typeface="Arial" panose="020B0604020202020204" pitchFamily="34" charset="0"/>
              </a:rPr>
              <a:t>drainage</a:t>
            </a:r>
          </a:p>
          <a:p>
            <a:pPr lvl="1">
              <a:buFont typeface="Arial" panose="020B0604020202020204" pitchFamily="34" charset="0"/>
              <a:buChar char="•"/>
            </a:pPr>
            <a:endParaRPr lang="en-US" sz="3600" dirty="0"/>
          </a:p>
          <a:p>
            <a:pPr lvl="1">
              <a:buFont typeface="Arial" panose="020B0604020202020204" pitchFamily="34" charset="0"/>
              <a:buChar char="•"/>
            </a:pPr>
            <a:endParaRPr lang="en-US" sz="3600" dirty="0"/>
          </a:p>
          <a:p>
            <a:pPr lvl="2"/>
            <a:endParaRPr lang="en-US" dirty="0"/>
          </a:p>
          <a:p>
            <a:pPr marL="848990" lvl="2" indent="0">
              <a:buNone/>
            </a:pPr>
            <a:endParaRPr lang="en-US" dirty="0"/>
          </a:p>
        </p:txBody>
      </p:sp>
      <p:sp>
        <p:nvSpPr>
          <p:cNvPr id="4" name="Title 1"/>
          <p:cNvSpPr txBox="1">
            <a:spLocks/>
          </p:cNvSpPr>
          <p:nvPr/>
        </p:nvSpPr>
        <p:spPr>
          <a:xfrm>
            <a:off x="1691680" y="715517"/>
            <a:ext cx="6120680" cy="715517"/>
          </a:xfrm>
          <a:prstGeom prst="rect">
            <a:avLst/>
          </a:prstGeom>
        </p:spPr>
        <p:txBody>
          <a:bodyPr lIns="84899" tIns="42449" rIns="84899" bIns="42449">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2800" dirty="0">
                <a:latin typeface="Arial" panose="020B0604020202020204" pitchFamily="34" charset="0"/>
                <a:cs typeface="Arial" panose="020B0604020202020204" pitchFamily="34" charset="0"/>
              </a:rPr>
              <a:t>Road Construction – Interaction</a:t>
            </a:r>
          </a:p>
        </p:txBody>
      </p:sp>
    </p:spTree>
    <p:extLst>
      <p:ext uri="{BB962C8B-B14F-4D97-AF65-F5344CB8AC3E}">
        <p14:creationId xmlns:p14="http://schemas.microsoft.com/office/powerpoint/2010/main" val="36707458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39291" y="980728"/>
            <a:ext cx="8147248" cy="5472608"/>
          </a:xfrm>
        </p:spPr>
        <p:txBody>
          <a:bodyPr>
            <a:normAutofit lnSpcReduction="10000"/>
          </a:bodyPr>
          <a:lstStyle/>
          <a:p>
            <a:pPr marL="0" indent="0">
              <a:lnSpc>
                <a:spcPct val="150000"/>
              </a:lnSpc>
              <a:buNone/>
            </a:pPr>
            <a:r>
              <a:rPr lang="en-US" sz="2000" dirty="0">
                <a:latin typeface="Arial" panose="020B0604020202020204" pitchFamily="34" charset="0"/>
                <a:cs typeface="Arial" panose="020B0604020202020204" pitchFamily="34" charset="0"/>
              </a:rPr>
              <a:t>Planners play a critical role:</a:t>
            </a:r>
          </a:p>
          <a:p>
            <a:pPr>
              <a:lnSpc>
                <a:spcPct val="150000"/>
              </a:lnSpc>
              <a:buClrTx/>
              <a:buFont typeface="Arial" panose="020B0604020202020204" pitchFamily="34" charset="0"/>
              <a:buChar char="•"/>
            </a:pPr>
            <a:r>
              <a:rPr lang="en-US" sz="2000" dirty="0">
                <a:latin typeface="Arial" panose="020B0604020202020204" pitchFamily="34" charset="0"/>
                <a:cs typeface="Arial" panose="020B0604020202020204" pitchFamily="34" charset="0"/>
              </a:rPr>
              <a:t>Ensure maps/instructions/design are correct and match each other</a:t>
            </a:r>
          </a:p>
          <a:p>
            <a:pPr>
              <a:lnSpc>
                <a:spcPct val="150000"/>
              </a:lnSpc>
              <a:buClrTx/>
              <a:buFont typeface="Arial" panose="020B0604020202020204" pitchFamily="34" charset="0"/>
              <a:buChar char="•"/>
            </a:pPr>
            <a:r>
              <a:rPr lang="en-US" sz="2000" dirty="0">
                <a:latin typeface="Arial" panose="020B0604020202020204" pitchFamily="34" charset="0"/>
                <a:cs typeface="Arial" panose="020B0604020202020204" pitchFamily="34" charset="0"/>
              </a:rPr>
              <a:t>Give terrain specialists the time required to complete field review during construction of difficult sections</a:t>
            </a:r>
          </a:p>
          <a:p>
            <a:pPr>
              <a:lnSpc>
                <a:spcPct val="150000"/>
              </a:lnSpc>
              <a:buClrTx/>
              <a:buFont typeface="Arial" panose="020B0604020202020204" pitchFamily="34" charset="0"/>
              <a:buChar char="•"/>
            </a:pPr>
            <a:r>
              <a:rPr lang="en-US" sz="2000" dirty="0">
                <a:latin typeface="Arial" panose="020B0604020202020204" pitchFamily="34" charset="0"/>
                <a:cs typeface="Arial" panose="020B0604020202020204" pitchFamily="34" charset="0"/>
              </a:rPr>
              <a:t>Consider operational changes when prescribing short term options (</a:t>
            </a:r>
            <a:r>
              <a:rPr lang="en-US" sz="2000" dirty="0" err="1">
                <a:latin typeface="Arial" panose="020B0604020202020204" pitchFamily="34" charset="0"/>
                <a:cs typeface="Arial" panose="020B0604020202020204" pitchFamily="34" charset="0"/>
              </a:rPr>
              <a:t>Endhaul</a:t>
            </a:r>
            <a:r>
              <a:rPr lang="en-US" sz="2000" dirty="0">
                <a:latin typeface="Arial" panose="020B0604020202020204" pitchFamily="34" charset="0"/>
                <a:cs typeface="Arial" panose="020B0604020202020204" pitchFamily="34" charset="0"/>
              </a:rPr>
              <a:t> vs Temporary fills)</a:t>
            </a:r>
          </a:p>
          <a:p>
            <a:pPr>
              <a:lnSpc>
                <a:spcPct val="150000"/>
              </a:lnSpc>
              <a:buClrTx/>
              <a:buFont typeface="Arial" panose="020B0604020202020204" pitchFamily="34" charset="0"/>
              <a:buChar char="•"/>
            </a:pPr>
            <a:r>
              <a:rPr lang="en-US" sz="2000" dirty="0">
                <a:latin typeface="Arial" panose="020B0604020202020204" pitchFamily="34" charset="0"/>
                <a:cs typeface="Arial" panose="020B0604020202020204" pitchFamily="34" charset="0"/>
              </a:rPr>
              <a:t>Field and map information must be sufficient:</a:t>
            </a:r>
          </a:p>
          <a:p>
            <a:pPr lvl="2">
              <a:lnSpc>
                <a:spcPct val="150000"/>
              </a:lnSpc>
              <a:buClrTx/>
              <a:buFont typeface="Arial" panose="020B0604020202020204" pitchFamily="34" charset="0"/>
              <a:buChar char="•"/>
            </a:pPr>
            <a:r>
              <a:rPr lang="en-US" sz="2000" dirty="0">
                <a:latin typeface="Arial" panose="020B0604020202020204" pitchFamily="34" charset="0"/>
                <a:cs typeface="Arial" panose="020B0604020202020204" pitchFamily="34" charset="0"/>
              </a:rPr>
              <a:t>Ribbon and station location</a:t>
            </a:r>
          </a:p>
          <a:p>
            <a:pPr lvl="2">
              <a:lnSpc>
                <a:spcPct val="150000"/>
              </a:lnSpc>
              <a:buClrTx/>
              <a:buFont typeface="Arial" panose="020B0604020202020204" pitchFamily="34" charset="0"/>
              <a:buChar char="•"/>
            </a:pPr>
            <a:r>
              <a:rPr lang="en-US" sz="2000" dirty="0">
                <a:latin typeface="Arial" panose="020B0604020202020204" pitchFamily="34" charset="0"/>
                <a:cs typeface="Arial" panose="020B0604020202020204" pitchFamily="34" charset="0"/>
              </a:rPr>
              <a:t>Reference points</a:t>
            </a:r>
          </a:p>
          <a:p>
            <a:pPr lvl="2">
              <a:lnSpc>
                <a:spcPct val="150000"/>
              </a:lnSpc>
              <a:buClrTx/>
              <a:buFont typeface="Arial" panose="020B0604020202020204" pitchFamily="34" charset="0"/>
              <a:buChar char="•"/>
            </a:pPr>
            <a:r>
              <a:rPr lang="en-US" sz="2000" dirty="0">
                <a:latin typeface="Arial" panose="020B0604020202020204" pitchFamily="34" charset="0"/>
                <a:cs typeface="Arial" panose="020B0604020202020204" pitchFamily="34" charset="0"/>
              </a:rPr>
              <a:t>Drainage</a:t>
            </a:r>
          </a:p>
          <a:p>
            <a:pPr lvl="2">
              <a:lnSpc>
                <a:spcPct val="150000"/>
              </a:lnSpc>
              <a:buClrTx/>
              <a:buFont typeface="Arial" panose="020B0604020202020204" pitchFamily="34" charset="0"/>
              <a:buChar char="•"/>
            </a:pPr>
            <a:r>
              <a:rPr lang="en-US" sz="2000" dirty="0">
                <a:latin typeface="Arial" panose="020B0604020202020204" pitchFamily="34" charset="0"/>
                <a:cs typeface="Arial" panose="020B0604020202020204" pitchFamily="34" charset="0"/>
              </a:rPr>
              <a:t>Hazards</a:t>
            </a:r>
          </a:p>
          <a:p>
            <a:pPr lvl="2">
              <a:buClrTx/>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p:txBody>
      </p:sp>
      <p:sp>
        <p:nvSpPr>
          <p:cNvPr id="4" name="Title 1"/>
          <p:cNvSpPr txBox="1">
            <a:spLocks/>
          </p:cNvSpPr>
          <p:nvPr/>
        </p:nvSpPr>
        <p:spPr>
          <a:xfrm>
            <a:off x="457200" y="188640"/>
            <a:ext cx="8229600" cy="814941"/>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dirty="0">
                <a:latin typeface="Arial" panose="020B0604020202020204" pitchFamily="34" charset="0"/>
                <a:cs typeface="Arial" panose="020B0604020202020204" pitchFamily="34" charset="0"/>
              </a:rPr>
              <a:t>Road Construction – Transition Zones</a:t>
            </a:r>
          </a:p>
        </p:txBody>
      </p:sp>
    </p:spTree>
    <p:extLst>
      <p:ext uri="{BB962C8B-B14F-4D97-AF65-F5344CB8AC3E}">
        <p14:creationId xmlns:p14="http://schemas.microsoft.com/office/powerpoint/2010/main" val="4019060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309156" y="1268760"/>
            <a:ext cx="5230150" cy="4032445"/>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6084170" y="810304"/>
            <a:ext cx="2340320" cy="424281"/>
          </a:xfrm>
          <a:prstGeom prst="rect">
            <a:avLst/>
          </a:prstGeom>
          <a:noFill/>
        </p:spPr>
        <p:txBody>
          <a:bodyPr wrap="none" lIns="84899" tIns="42449" rIns="84899" bIns="42449" rtlCol="0">
            <a:spAutoFit/>
          </a:bodyPr>
          <a:lstStyle/>
          <a:p>
            <a:r>
              <a:rPr lang="en-CA" sz="2200" b="1" u="sng" dirty="0">
                <a:latin typeface="Arial" panose="020B0604020202020204" pitchFamily="34" charset="0"/>
                <a:cs typeface="Arial" panose="020B0604020202020204" pitchFamily="34" charset="0"/>
              </a:rPr>
              <a:t>Monetary costs:</a:t>
            </a:r>
          </a:p>
        </p:txBody>
      </p:sp>
      <p:sp>
        <p:nvSpPr>
          <p:cNvPr id="4" name="TextBox 3"/>
          <p:cNvSpPr txBox="1"/>
          <p:nvPr/>
        </p:nvSpPr>
        <p:spPr>
          <a:xfrm>
            <a:off x="5548307" y="1369801"/>
            <a:ext cx="3272167" cy="4794708"/>
          </a:xfrm>
          <a:prstGeom prst="rect">
            <a:avLst/>
          </a:prstGeom>
          <a:noFill/>
        </p:spPr>
        <p:txBody>
          <a:bodyPr wrap="square" lIns="84899" tIns="42449" rIns="84899" bIns="42449" rtlCol="0">
            <a:spAutoFit/>
          </a:bodyPr>
          <a:lstStyle/>
          <a:p>
            <a:pPr marL="265309" indent="-265309">
              <a:buFont typeface="Arial" panose="020B0604020202020204" pitchFamily="34" charset="0"/>
              <a:buChar char="•"/>
            </a:pPr>
            <a:r>
              <a:rPr lang="en-CA" b="1" dirty="0" smtClean="0">
                <a:solidFill>
                  <a:srgbClr val="FF0000"/>
                </a:solidFill>
                <a:latin typeface="Arial" panose="020B0604020202020204" pitchFamily="34" charset="0"/>
                <a:cs typeface="Arial" panose="020B0604020202020204" pitchFamily="34" charset="0"/>
              </a:rPr>
              <a:t>$27,000 </a:t>
            </a:r>
            <a:r>
              <a:rPr lang="en-CA" b="1" dirty="0" smtClean="0">
                <a:latin typeface="Arial" panose="020B0604020202020204" pitchFamily="34" charset="0"/>
                <a:cs typeface="Arial" panose="020B0604020202020204" pitchFamily="34" charset="0"/>
              </a:rPr>
              <a:t>to repair excavator</a:t>
            </a:r>
          </a:p>
          <a:p>
            <a:pPr marL="265309" indent="-265309">
              <a:buFont typeface="Arial" panose="020B0604020202020204" pitchFamily="34" charset="0"/>
              <a:buChar char="•"/>
            </a:pPr>
            <a:r>
              <a:rPr lang="en-CA" b="1" dirty="0" smtClean="0">
                <a:solidFill>
                  <a:srgbClr val="FF0000"/>
                </a:solidFill>
                <a:latin typeface="Arial" panose="020B0604020202020204" pitchFamily="34" charset="0"/>
                <a:cs typeface="Arial" panose="020B0604020202020204" pitchFamily="34" charset="0"/>
              </a:rPr>
              <a:t>$48,000 </a:t>
            </a:r>
            <a:r>
              <a:rPr lang="en-CA" b="1" dirty="0" smtClean="0">
                <a:latin typeface="Arial" panose="020B0604020202020204" pitchFamily="34" charset="0"/>
                <a:cs typeface="Arial" panose="020B0604020202020204" pitchFamily="34" charset="0"/>
              </a:rPr>
              <a:t>in lost production (6 day shutdown x $8,000/day)</a:t>
            </a:r>
          </a:p>
          <a:p>
            <a:pPr marL="265309" indent="-265309">
              <a:buFont typeface="Arial" panose="020B0604020202020204" pitchFamily="34" charset="0"/>
              <a:buChar char="•"/>
            </a:pPr>
            <a:r>
              <a:rPr lang="en-CA" b="1" dirty="0" smtClean="0">
                <a:solidFill>
                  <a:srgbClr val="FF0000"/>
                </a:solidFill>
                <a:latin typeface="Arial" panose="020B0604020202020204" pitchFamily="34" charset="0"/>
                <a:cs typeface="Arial" panose="020B0604020202020204" pitchFamily="34" charset="0"/>
              </a:rPr>
              <a:t>$32,000 </a:t>
            </a:r>
            <a:r>
              <a:rPr lang="en-CA" b="1" dirty="0" smtClean="0">
                <a:latin typeface="Arial" panose="020B0604020202020204" pitchFamily="34" charset="0"/>
                <a:cs typeface="Arial" panose="020B0604020202020204" pitchFamily="34" charset="0"/>
              </a:rPr>
              <a:t>in transportation costs (crew, investigators, professionals)</a:t>
            </a:r>
          </a:p>
          <a:p>
            <a:pPr marL="265309" indent="-265309">
              <a:buFont typeface="Arial" panose="020B0604020202020204" pitchFamily="34" charset="0"/>
              <a:buChar char="•"/>
            </a:pPr>
            <a:r>
              <a:rPr lang="en-CA" b="1" dirty="0" smtClean="0">
                <a:solidFill>
                  <a:srgbClr val="FF0000"/>
                </a:solidFill>
                <a:latin typeface="Arial" panose="020B0604020202020204" pitchFamily="34" charset="0"/>
                <a:cs typeface="Arial" panose="020B0604020202020204" pitchFamily="34" charset="0"/>
              </a:rPr>
              <a:t>$16,500 </a:t>
            </a:r>
            <a:r>
              <a:rPr lang="en-CA" b="1" dirty="0" smtClean="0">
                <a:latin typeface="Arial" panose="020B0604020202020204" pitchFamily="34" charset="0"/>
                <a:cs typeface="Arial" panose="020B0604020202020204" pitchFamily="34" charset="0"/>
              </a:rPr>
              <a:t>in other professional and administrative costs</a:t>
            </a:r>
          </a:p>
          <a:p>
            <a:pPr marL="265309" indent="-265309">
              <a:buFont typeface="Arial" panose="020B0604020202020204" pitchFamily="34" charset="0"/>
              <a:buChar char="•"/>
            </a:pPr>
            <a:r>
              <a:rPr lang="en-CA" b="1" dirty="0" smtClean="0">
                <a:solidFill>
                  <a:srgbClr val="FF0000"/>
                </a:solidFill>
                <a:latin typeface="Arial" panose="020B0604020202020204" pitchFamily="34" charset="0"/>
                <a:cs typeface="Arial" panose="020B0604020202020204" pitchFamily="34" charset="0"/>
              </a:rPr>
              <a:t>$26,000 </a:t>
            </a:r>
            <a:r>
              <a:rPr lang="en-CA" b="1" dirty="0" smtClean="0">
                <a:latin typeface="Arial" panose="020B0604020202020204" pitchFamily="34" charset="0"/>
                <a:cs typeface="Arial" panose="020B0604020202020204" pitchFamily="34" charset="0"/>
              </a:rPr>
              <a:t>to build tote road to recover excavator</a:t>
            </a:r>
          </a:p>
          <a:p>
            <a:pPr marL="265309" indent="-265309">
              <a:buFont typeface="Arial" panose="020B0604020202020204" pitchFamily="34" charset="0"/>
              <a:buChar char="•"/>
            </a:pPr>
            <a:r>
              <a:rPr lang="en-CA" b="1" dirty="0" smtClean="0">
                <a:latin typeface="Arial" panose="020B0604020202020204" pitchFamily="34" charset="0"/>
                <a:cs typeface="Arial" panose="020B0604020202020204" pitchFamily="34" charset="0"/>
              </a:rPr>
              <a:t>Lost harvest opportunity – gross value </a:t>
            </a:r>
            <a:r>
              <a:rPr lang="en-CA" b="1" dirty="0" smtClean="0">
                <a:solidFill>
                  <a:srgbClr val="FF0000"/>
                </a:solidFill>
                <a:latin typeface="Arial" panose="020B0604020202020204" pitchFamily="34" charset="0"/>
                <a:cs typeface="Arial" panose="020B0604020202020204" pitchFamily="34" charset="0"/>
              </a:rPr>
              <a:t>$400,000</a:t>
            </a:r>
          </a:p>
          <a:p>
            <a:endParaRPr lang="en-CA" b="1" dirty="0" smtClean="0">
              <a:solidFill>
                <a:srgbClr val="FF0000"/>
              </a:solidFill>
            </a:endParaRPr>
          </a:p>
        </p:txBody>
      </p:sp>
      <p:sp>
        <p:nvSpPr>
          <p:cNvPr id="5" name="TextBox 4"/>
          <p:cNvSpPr txBox="1"/>
          <p:nvPr/>
        </p:nvSpPr>
        <p:spPr>
          <a:xfrm>
            <a:off x="52236" y="6164509"/>
            <a:ext cx="8984260" cy="362726"/>
          </a:xfrm>
          <a:prstGeom prst="rect">
            <a:avLst/>
          </a:prstGeom>
          <a:noFill/>
        </p:spPr>
        <p:txBody>
          <a:bodyPr wrap="square" lIns="84899" tIns="42449" rIns="84899" bIns="42449" rtlCol="0">
            <a:spAutoFit/>
          </a:bodyPr>
          <a:lstStyle/>
          <a:p>
            <a:pPr marL="265309" indent="-265309" algn="ctr">
              <a:buFont typeface="Arial" panose="020B0604020202020204" pitchFamily="34" charset="0"/>
              <a:buChar char="•"/>
            </a:pPr>
            <a:r>
              <a:rPr lang="en-CA" b="1" dirty="0" smtClean="0">
                <a:latin typeface="Arial" panose="020B0604020202020204" pitchFamily="34" charset="0"/>
                <a:cs typeface="Arial" panose="020B0604020202020204" pitchFamily="34" charset="0"/>
              </a:rPr>
              <a:t>Total direct cost of this landslide</a:t>
            </a:r>
            <a:r>
              <a:rPr lang="en-CA" b="1" dirty="0" smtClean="0">
                <a:solidFill>
                  <a:srgbClr val="FF0000"/>
                </a:solidFill>
                <a:latin typeface="Arial" panose="020B0604020202020204" pitchFamily="34" charset="0"/>
                <a:cs typeface="Arial" panose="020B0604020202020204" pitchFamily="34" charset="0"/>
              </a:rPr>
              <a:t>: $549,500 plus human/ environmental impact</a:t>
            </a:r>
            <a:endParaRPr lang="en-CA" b="1" dirty="0">
              <a:solidFill>
                <a:srgbClr val="FF0000"/>
              </a:solidFill>
              <a:latin typeface="Arial" panose="020B0604020202020204" pitchFamily="34" charset="0"/>
              <a:cs typeface="Arial" panose="020B0604020202020204" pitchFamily="34" charset="0"/>
            </a:endParaRPr>
          </a:p>
        </p:txBody>
      </p:sp>
      <p:sp>
        <p:nvSpPr>
          <p:cNvPr id="7" name="TextBox 6"/>
          <p:cNvSpPr txBox="1"/>
          <p:nvPr/>
        </p:nvSpPr>
        <p:spPr>
          <a:xfrm>
            <a:off x="3261906" y="256304"/>
            <a:ext cx="2197460" cy="578170"/>
          </a:xfrm>
          <a:prstGeom prst="rect">
            <a:avLst/>
          </a:prstGeom>
          <a:noFill/>
        </p:spPr>
        <p:txBody>
          <a:bodyPr wrap="none" lIns="84899" tIns="42449" rIns="84899" bIns="42449" rtlCol="0">
            <a:spAutoFit/>
          </a:bodyPr>
          <a:lstStyle/>
          <a:p>
            <a:r>
              <a:rPr lang="en-CA" sz="3200" b="1" dirty="0">
                <a:latin typeface="Arial" panose="020B0604020202020204" pitchFamily="34" charset="0"/>
                <a:cs typeface="Arial" panose="020B0604020202020204" pitchFamily="34" charset="0"/>
              </a:rPr>
              <a:t>Yeo Island</a:t>
            </a:r>
          </a:p>
        </p:txBody>
      </p:sp>
    </p:spTree>
    <p:extLst>
      <p:ext uri="{BB962C8B-B14F-4D97-AF65-F5344CB8AC3E}">
        <p14:creationId xmlns:p14="http://schemas.microsoft.com/office/powerpoint/2010/main" val="73526281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Box 4"/>
          <p:cNvSpPr txBox="1">
            <a:spLocks noChangeArrowheads="1"/>
          </p:cNvSpPr>
          <p:nvPr/>
        </p:nvSpPr>
        <p:spPr bwMode="auto">
          <a:xfrm>
            <a:off x="4514850" y="15573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altLang="en-US"/>
          </a:p>
        </p:txBody>
      </p:sp>
      <p:pic>
        <p:nvPicPr>
          <p:cNvPr id="4" name="Picture 8" descr="C:\Users\wendy.hamilton\Pictures\TZA Picture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63157" y="764704"/>
            <a:ext cx="7087536" cy="489654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115616" y="21771"/>
            <a:ext cx="6912768" cy="74293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dirty="0">
                <a:latin typeface="Arial" panose="020B0604020202020204" pitchFamily="34" charset="0"/>
                <a:cs typeface="Arial" panose="020B0604020202020204" pitchFamily="34" charset="0"/>
              </a:rPr>
              <a:t>Road Construction – Transition Zones</a:t>
            </a:r>
          </a:p>
        </p:txBody>
      </p:sp>
      <p:sp>
        <p:nvSpPr>
          <p:cNvPr id="2" name="TextBox 1"/>
          <p:cNvSpPr txBox="1"/>
          <p:nvPr/>
        </p:nvSpPr>
        <p:spPr>
          <a:xfrm>
            <a:off x="899592" y="5661248"/>
            <a:ext cx="7632848"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The operator becomes more relaxed and sees that better time can be made as the terrain begins to flatten out to what may look like “easy going” – often coming out of rock into thick </a:t>
            </a:r>
            <a:r>
              <a:rPr lang="en-US" sz="2000" dirty="0" err="1">
                <a:latin typeface="Arial" panose="020B0604020202020204" pitchFamily="34" charset="0"/>
                <a:cs typeface="Arial" panose="020B0604020202020204" pitchFamily="34" charset="0"/>
              </a:rPr>
              <a:t>seds</a:t>
            </a:r>
            <a:r>
              <a:rPr lang="en-US" sz="2000" dirty="0">
                <a:latin typeface="Arial" panose="020B0604020202020204" pitchFamily="34" charset="0"/>
                <a:cs typeface="Arial" panose="020B0604020202020204" pitchFamily="34" charset="0"/>
              </a:rPr>
              <a:t>/organics</a:t>
            </a:r>
          </a:p>
        </p:txBody>
      </p:sp>
    </p:spTree>
    <p:extLst>
      <p:ext uri="{BB962C8B-B14F-4D97-AF65-F5344CB8AC3E}">
        <p14:creationId xmlns:p14="http://schemas.microsoft.com/office/powerpoint/2010/main" val="22723739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096" y="692698"/>
            <a:ext cx="7200800" cy="5410781"/>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835696" y="6300400"/>
            <a:ext cx="5868652" cy="347337"/>
          </a:xfrm>
          <a:prstGeom prst="rect">
            <a:avLst/>
          </a:prstGeom>
          <a:noFill/>
        </p:spPr>
        <p:txBody>
          <a:bodyPr wrap="square" lIns="84899" tIns="42449" rIns="84899" bIns="42449" rtlCol="0">
            <a:spAutoFit/>
          </a:bodyPr>
          <a:lstStyle/>
          <a:p>
            <a:pPr marL="265309" indent="-265309">
              <a:buFont typeface="Arial" panose="020B0604020202020204" pitchFamily="34" charset="0"/>
              <a:buChar char="•"/>
            </a:pPr>
            <a:r>
              <a:rPr lang="en-CA" dirty="0">
                <a:latin typeface="Arial" panose="020B0604020202020204" pitchFamily="34" charset="0"/>
                <a:cs typeface="Arial" panose="020B0604020202020204" pitchFamily="34" charset="0"/>
              </a:rPr>
              <a:t>Road Design Map Indicating Transition Zone Locations</a:t>
            </a:r>
          </a:p>
        </p:txBody>
      </p:sp>
      <p:sp>
        <p:nvSpPr>
          <p:cNvPr id="4" name="Title 1"/>
          <p:cNvSpPr txBox="1">
            <a:spLocks/>
          </p:cNvSpPr>
          <p:nvPr/>
        </p:nvSpPr>
        <p:spPr>
          <a:xfrm>
            <a:off x="1317386" y="-10159"/>
            <a:ext cx="6509228" cy="548680"/>
          </a:xfrm>
          <a:prstGeom prst="rect">
            <a:avLst/>
          </a:prstGeom>
        </p:spPr>
        <p:txBody>
          <a:bodyPr lIns="84899" tIns="42449" rIns="84899" bIns="42449">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dirty="0">
                <a:latin typeface="Arial" panose="020B0604020202020204" pitchFamily="34" charset="0"/>
                <a:cs typeface="Arial" panose="020B0604020202020204" pitchFamily="34" charset="0"/>
              </a:rPr>
              <a:t>Road Construction – Transition Zones</a:t>
            </a:r>
          </a:p>
        </p:txBody>
      </p:sp>
    </p:spTree>
    <p:extLst>
      <p:ext uri="{BB962C8B-B14F-4D97-AF65-F5344CB8AC3E}">
        <p14:creationId xmlns:p14="http://schemas.microsoft.com/office/powerpoint/2010/main" val="11688761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ctrTitle" idx="4294967295"/>
          </p:nvPr>
        </p:nvSpPr>
        <p:spPr>
          <a:xfrm>
            <a:off x="685800" y="5972178"/>
            <a:ext cx="7772400" cy="936625"/>
          </a:xfrm>
        </p:spPr>
        <p:txBody>
          <a:bodyPr>
            <a:normAutofit/>
          </a:bodyPr>
          <a:lstStyle/>
          <a:p>
            <a:pPr marL="265309" indent="-265309" algn="l">
              <a:buFont typeface="Arial" panose="020B0604020202020204" pitchFamily="34" charset="0"/>
              <a:buChar char="•"/>
              <a:defRPr/>
            </a:pPr>
            <a:r>
              <a:rPr lang="en-CA" altLang="en-US" sz="1700" dirty="0">
                <a:latin typeface="Arial" panose="020B0604020202020204" pitchFamily="34" charset="0"/>
                <a:cs typeface="Arial" panose="020B0604020202020204" pitchFamily="34" charset="0"/>
              </a:rPr>
              <a:t>Water tends to concentrate in draw features between steeper bedrock sections (Transition Zones) </a:t>
            </a:r>
            <a:endParaRPr lang="en-US" altLang="en-US" sz="1700" dirty="0">
              <a:latin typeface="Arial" panose="020B0604020202020204" pitchFamily="34" charset="0"/>
              <a:cs typeface="Arial" panose="020B0604020202020204" pitchFamily="34" charset="0"/>
            </a:endParaRPr>
          </a:p>
        </p:txBody>
      </p:sp>
      <p:pic>
        <p:nvPicPr>
          <p:cNvPr id="1026" name="Picture 2" descr="C:\Users\dmeierhofer\AppData\Local\Microsoft\Windows\Temporary Internet Files\Content.Outlook\CIEOLEQZ\P9130015 (2).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71600" y="980728"/>
            <a:ext cx="6768752" cy="4932548"/>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Arc 6"/>
          <p:cNvSpPr/>
          <p:nvPr/>
        </p:nvSpPr>
        <p:spPr>
          <a:xfrm>
            <a:off x="3635897" y="2060850"/>
            <a:ext cx="1656184" cy="504056"/>
          </a:xfrm>
          <a:prstGeom prst="arc">
            <a:avLst>
              <a:gd name="adj1" fmla="val 10628350"/>
              <a:gd name="adj2" fmla="val 0"/>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lIns="84899" tIns="42449" rIns="84899" bIns="42449" rtlCol="0" anchor="ctr"/>
          <a:lstStyle/>
          <a:p>
            <a:pPr algn="ctr"/>
            <a:endParaRPr lang="en-CA"/>
          </a:p>
        </p:txBody>
      </p:sp>
      <p:sp>
        <p:nvSpPr>
          <p:cNvPr id="8" name="TextBox 7"/>
          <p:cNvSpPr txBox="1"/>
          <p:nvPr/>
        </p:nvSpPr>
        <p:spPr>
          <a:xfrm>
            <a:off x="5580112" y="1122680"/>
            <a:ext cx="1368152" cy="347337"/>
          </a:xfrm>
          <a:prstGeom prst="rect">
            <a:avLst/>
          </a:prstGeom>
          <a:solidFill>
            <a:schemeClr val="bg1"/>
          </a:solidFill>
        </p:spPr>
        <p:txBody>
          <a:bodyPr wrap="square" lIns="84899" tIns="42449" rIns="84899" bIns="42449" rtlCol="0">
            <a:spAutoFit/>
          </a:bodyPr>
          <a:lstStyle/>
          <a:p>
            <a:r>
              <a:rPr lang="en-CA" b="1" dirty="0"/>
              <a:t>Failure Scarp</a:t>
            </a:r>
          </a:p>
        </p:txBody>
      </p:sp>
      <p:cxnSp>
        <p:nvCxnSpPr>
          <p:cNvPr id="10" name="Straight Arrow Connector 9"/>
          <p:cNvCxnSpPr/>
          <p:nvPr/>
        </p:nvCxnSpPr>
        <p:spPr>
          <a:xfrm flipH="1">
            <a:off x="5076056" y="1484786"/>
            <a:ext cx="504056" cy="5760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1403648" y="188640"/>
            <a:ext cx="6336704" cy="548680"/>
          </a:xfrm>
          <a:prstGeom prst="rect">
            <a:avLst/>
          </a:prstGeom>
        </p:spPr>
        <p:txBody>
          <a:bodyPr lIns="84899" tIns="42449" rIns="84899" bIns="42449">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dirty="0">
                <a:latin typeface="Arial" panose="020B0604020202020204" pitchFamily="34" charset="0"/>
                <a:cs typeface="Arial" panose="020B0604020202020204" pitchFamily="34" charset="0"/>
              </a:rPr>
              <a:t>Road Construction – Transition Zones</a:t>
            </a:r>
          </a:p>
        </p:txBody>
      </p:sp>
    </p:spTree>
    <p:extLst>
      <p:ext uri="{BB962C8B-B14F-4D97-AF65-F5344CB8AC3E}">
        <p14:creationId xmlns:p14="http://schemas.microsoft.com/office/powerpoint/2010/main" val="7163457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9"/>
          <p:cNvSpPr>
            <a:spLocks noGrp="1" noChangeArrowheads="1"/>
          </p:cNvSpPr>
          <p:nvPr>
            <p:ph type="body" idx="4294967295"/>
          </p:nvPr>
        </p:nvSpPr>
        <p:spPr>
          <a:xfrm>
            <a:off x="323850" y="5445224"/>
            <a:ext cx="8496300" cy="1223417"/>
          </a:xfrm>
        </p:spPr>
        <p:txBody>
          <a:bodyPr>
            <a:normAutofit/>
          </a:bodyPr>
          <a:lstStyle/>
          <a:p>
            <a:pPr algn="just">
              <a:buClr>
                <a:schemeClr val="tx1"/>
              </a:buClr>
              <a:buFont typeface="Arial" panose="020B0604020202020204" pitchFamily="34" charset="0"/>
              <a:buChar char="•"/>
            </a:pPr>
            <a:r>
              <a:rPr lang="en-US" altLang="en-US" dirty="0">
                <a:latin typeface="Arial" panose="020B0604020202020204" pitchFamily="34" charset="0"/>
                <a:cs typeface="Arial" panose="020B0604020202020204" pitchFamily="34" charset="0"/>
              </a:rPr>
              <a:t>Many of the road construction-related slides on the coast have been in areas where the road stripping and subgrade construction is coming out of a full bench and end haul section with lots of rock</a:t>
            </a:r>
          </a:p>
        </p:txBody>
      </p:sp>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43608" y="1124745"/>
            <a:ext cx="6696744" cy="4151298"/>
          </a:xfrm>
          <a:prstGeom prst="rect">
            <a:avLst/>
          </a:prstGeom>
          <a:ln>
            <a:solidFill>
              <a:schemeClr val="tx1"/>
            </a:solidFill>
          </a:ln>
          <a:effectLst>
            <a:outerShdw blurRad="292100" dist="139700" dir="2700000" algn="tl" rotWithShape="0">
              <a:srgbClr val="333333">
                <a:alpha val="65000"/>
              </a:srgbClr>
            </a:outerShdw>
          </a:effectLst>
        </p:spPr>
      </p:pic>
      <p:sp>
        <p:nvSpPr>
          <p:cNvPr id="3" name="Arc 2"/>
          <p:cNvSpPr/>
          <p:nvPr/>
        </p:nvSpPr>
        <p:spPr>
          <a:xfrm>
            <a:off x="2339753" y="1610154"/>
            <a:ext cx="1656184" cy="504056"/>
          </a:xfrm>
          <a:prstGeom prst="arc">
            <a:avLst>
              <a:gd name="adj1" fmla="val 10103857"/>
              <a:gd name="adj2" fmla="val 0"/>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lIns="84899" tIns="42449" rIns="84899" bIns="42449" rtlCol="0" anchor="ctr"/>
          <a:lstStyle/>
          <a:p>
            <a:pPr algn="ctr"/>
            <a:endParaRPr lang="en-CA"/>
          </a:p>
        </p:txBody>
      </p:sp>
      <p:sp>
        <p:nvSpPr>
          <p:cNvPr id="5" name="TextBox 4"/>
          <p:cNvSpPr txBox="1"/>
          <p:nvPr/>
        </p:nvSpPr>
        <p:spPr>
          <a:xfrm>
            <a:off x="4499992" y="1286988"/>
            <a:ext cx="1080120" cy="608947"/>
          </a:xfrm>
          <a:prstGeom prst="rect">
            <a:avLst/>
          </a:prstGeom>
          <a:solidFill>
            <a:schemeClr val="bg1"/>
          </a:solidFill>
        </p:spPr>
        <p:txBody>
          <a:bodyPr wrap="square" lIns="84899" tIns="42449" rIns="84899" bIns="42449" rtlCol="0">
            <a:spAutoFit/>
          </a:bodyPr>
          <a:lstStyle/>
          <a:p>
            <a:pPr algn="ctr"/>
            <a:r>
              <a:rPr lang="en-CA" b="1" dirty="0"/>
              <a:t>Failure Scarp</a:t>
            </a:r>
          </a:p>
        </p:txBody>
      </p:sp>
      <p:cxnSp>
        <p:nvCxnSpPr>
          <p:cNvPr id="7" name="Straight Arrow Connector 6"/>
          <p:cNvCxnSpPr/>
          <p:nvPr/>
        </p:nvCxnSpPr>
        <p:spPr>
          <a:xfrm flipH="1">
            <a:off x="3851920" y="1466138"/>
            <a:ext cx="648072" cy="1440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1385646" y="264181"/>
            <a:ext cx="6372708" cy="548680"/>
          </a:xfrm>
          <a:prstGeom prst="rect">
            <a:avLst/>
          </a:prstGeom>
        </p:spPr>
        <p:txBody>
          <a:bodyPr lIns="84899" tIns="42449" rIns="84899" bIns="42449">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dirty="0">
                <a:latin typeface="Arial" panose="020B0604020202020204" pitchFamily="34" charset="0"/>
                <a:cs typeface="Arial" panose="020B0604020202020204" pitchFamily="34" charset="0"/>
              </a:rPr>
              <a:t>Road Construction – Transition Zones</a:t>
            </a:r>
          </a:p>
        </p:txBody>
      </p:sp>
    </p:spTree>
    <p:extLst>
      <p:ext uri="{BB962C8B-B14F-4D97-AF65-F5344CB8AC3E}">
        <p14:creationId xmlns:p14="http://schemas.microsoft.com/office/powerpoint/2010/main" val="26979536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8"/>
          <p:cNvSpPr>
            <a:spLocks noChangeArrowheads="1"/>
          </p:cNvSpPr>
          <p:nvPr/>
        </p:nvSpPr>
        <p:spPr bwMode="auto">
          <a:xfrm>
            <a:off x="2312749" y="6291643"/>
            <a:ext cx="4518502" cy="34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4899" tIns="42449" rIns="84899" bIns="42449">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65309" indent="-265309">
              <a:buFont typeface="Arial" panose="020B0604020202020204" pitchFamily="34" charset="0"/>
              <a:buChar char="•"/>
            </a:pPr>
            <a:r>
              <a:rPr lang="en-US" altLang="en-US" dirty="0"/>
              <a:t>Danger can increase in these locations</a:t>
            </a:r>
          </a:p>
        </p:txBody>
      </p:sp>
      <p:pic>
        <p:nvPicPr>
          <p:cNvPr id="13320" name="Picture 8" descr="C:\Users\wendy.hamilton\Pictures\TAZ Picture7.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316" y="908722"/>
            <a:ext cx="6712893" cy="5188231"/>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493658" y="116632"/>
            <a:ext cx="6156684" cy="548680"/>
          </a:xfrm>
          <a:prstGeom prst="rect">
            <a:avLst/>
          </a:prstGeom>
        </p:spPr>
        <p:txBody>
          <a:bodyPr lIns="84899" tIns="42449" rIns="84899" bIns="42449">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dirty="0">
                <a:latin typeface="Arial" panose="020B0604020202020204" pitchFamily="34" charset="0"/>
                <a:cs typeface="Arial" panose="020B0604020202020204" pitchFamily="34" charset="0"/>
              </a:rPr>
              <a:t>Road Construction – Transition Zones</a:t>
            </a:r>
          </a:p>
        </p:txBody>
      </p:sp>
    </p:spTree>
    <p:extLst>
      <p:ext uri="{BB962C8B-B14F-4D97-AF65-F5344CB8AC3E}">
        <p14:creationId xmlns:p14="http://schemas.microsoft.com/office/powerpoint/2010/main" val="40267707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7"/>
          <p:cNvSpPr>
            <a:spLocks noChangeArrowheads="1"/>
          </p:cNvSpPr>
          <p:nvPr/>
        </p:nvSpPr>
        <p:spPr bwMode="auto">
          <a:xfrm>
            <a:off x="1547664" y="6309321"/>
            <a:ext cx="6048672" cy="34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4899" tIns="42449" rIns="84899" bIns="42449">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65309" indent="-265309" algn="ctr">
              <a:buFont typeface="Arial" panose="020B0604020202020204" pitchFamily="34" charset="0"/>
              <a:buChar char="•"/>
            </a:pPr>
            <a:r>
              <a:rPr lang="en-CA" altLang="en-US" dirty="0"/>
              <a:t>Always be </a:t>
            </a:r>
            <a:r>
              <a:rPr lang="en-CA" altLang="en-US" u="sng" dirty="0"/>
              <a:t>AWARE</a:t>
            </a:r>
            <a:r>
              <a:rPr lang="en-CA" altLang="en-US" dirty="0"/>
              <a:t> of your surroundings</a:t>
            </a:r>
            <a:endParaRPr lang="en-US" altLang="en-US" dirty="0"/>
          </a:p>
        </p:txBody>
      </p:sp>
      <p:pic>
        <p:nvPicPr>
          <p:cNvPr id="15368" name="Picture 8" descr="C:\Users\wendy.hamilton\Pictures\TZA Picture8.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66468" y="836714"/>
            <a:ext cx="6523037" cy="518457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331640" y="188640"/>
            <a:ext cx="6480720" cy="548680"/>
          </a:xfrm>
          <a:prstGeom prst="rect">
            <a:avLst/>
          </a:prstGeom>
        </p:spPr>
        <p:txBody>
          <a:bodyPr lIns="84899" tIns="42449" rIns="84899" bIns="42449">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dirty="0">
                <a:latin typeface="Arial" panose="020B0604020202020204" pitchFamily="34" charset="0"/>
                <a:cs typeface="Arial" panose="020B0604020202020204" pitchFamily="34" charset="0"/>
              </a:rPr>
              <a:t>Road Construction – Transition Zones</a:t>
            </a:r>
          </a:p>
        </p:txBody>
      </p:sp>
    </p:spTree>
    <p:extLst>
      <p:ext uri="{BB962C8B-B14F-4D97-AF65-F5344CB8AC3E}">
        <p14:creationId xmlns:p14="http://schemas.microsoft.com/office/powerpoint/2010/main" val="4183893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6"/>
          <p:cNvSpPr>
            <a:spLocks noChangeArrowheads="1"/>
          </p:cNvSpPr>
          <p:nvPr/>
        </p:nvSpPr>
        <p:spPr bwMode="auto">
          <a:xfrm>
            <a:off x="2808496" y="6234649"/>
            <a:ext cx="3456385" cy="34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4899" tIns="42449" rIns="84899" bIns="42449">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65309" indent="-265309" algn="ctr">
              <a:buFont typeface="Arial" panose="020B0604020202020204" pitchFamily="34" charset="0"/>
              <a:buChar char="•"/>
            </a:pPr>
            <a:r>
              <a:rPr lang="en-CA" altLang="en-US" dirty="0"/>
              <a:t>Transition Zone Slide</a:t>
            </a:r>
            <a:endParaRPr lang="en-US" altLang="en-US" dirty="0"/>
          </a:p>
        </p:txBody>
      </p:sp>
      <p:pic>
        <p:nvPicPr>
          <p:cNvPr id="30729" name="Picture 9" descr="C:\Users\wendy.hamilton\Pictures\TZA Picture18.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43608" y="908722"/>
            <a:ext cx="6705128" cy="5138636"/>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flipV="1">
            <a:off x="2808496" y="2788178"/>
            <a:ext cx="3960440" cy="28803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1489466" y="232547"/>
            <a:ext cx="6165068" cy="548680"/>
          </a:xfrm>
          <a:prstGeom prst="rect">
            <a:avLst/>
          </a:prstGeom>
        </p:spPr>
        <p:txBody>
          <a:bodyPr lIns="84899" tIns="42449" rIns="84899" bIns="42449">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dirty="0">
                <a:latin typeface="Arial" panose="020B0604020202020204" pitchFamily="34" charset="0"/>
                <a:cs typeface="Arial" panose="020B0604020202020204" pitchFamily="34" charset="0"/>
              </a:rPr>
              <a:t>Road Construction – Transition Zones</a:t>
            </a:r>
          </a:p>
        </p:txBody>
      </p:sp>
    </p:spTree>
    <p:extLst>
      <p:ext uri="{BB962C8B-B14F-4D97-AF65-F5344CB8AC3E}">
        <p14:creationId xmlns:p14="http://schemas.microsoft.com/office/powerpoint/2010/main" val="27255264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5"/>
          <p:cNvSpPr>
            <a:spLocks noChangeArrowheads="1"/>
          </p:cNvSpPr>
          <p:nvPr/>
        </p:nvSpPr>
        <p:spPr bwMode="auto">
          <a:xfrm>
            <a:off x="2123728" y="6165304"/>
            <a:ext cx="5544616" cy="393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4899" tIns="42449" rIns="84899" bIns="42449">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a:spcBef>
                <a:spcPct val="20000"/>
              </a:spcBef>
              <a:buFont typeface="Arial" panose="020B0604020202020204" pitchFamily="34" charset="0"/>
              <a:buChar char="•"/>
            </a:pPr>
            <a:r>
              <a:rPr lang="en-CA" altLang="en-US" sz="2000" dirty="0"/>
              <a:t>Clear road of stumps debris and organics</a:t>
            </a:r>
            <a:endParaRPr lang="en-US" altLang="en-US" sz="2000" dirty="0"/>
          </a:p>
        </p:txBody>
      </p:sp>
      <p:pic>
        <p:nvPicPr>
          <p:cNvPr id="28681" name="Picture 9" descr="C:\Users\wendy.hamilton\Pictures\TZA Picture17.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72000" y="945456"/>
            <a:ext cx="6911975" cy="4968552"/>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413154" y="116632"/>
            <a:ext cx="6444716" cy="548680"/>
          </a:xfrm>
          <a:prstGeom prst="rect">
            <a:avLst/>
          </a:prstGeom>
        </p:spPr>
        <p:txBody>
          <a:bodyPr lIns="84899" tIns="42449" rIns="84899" bIns="42449">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dirty="0">
                <a:latin typeface="Arial" panose="020B0604020202020204" pitchFamily="34" charset="0"/>
                <a:cs typeface="Arial" panose="020B0604020202020204" pitchFamily="34" charset="0"/>
              </a:rPr>
              <a:t>Road Construction – Transition Zones</a:t>
            </a:r>
          </a:p>
        </p:txBody>
      </p:sp>
    </p:spTree>
    <p:extLst>
      <p:ext uri="{BB962C8B-B14F-4D97-AF65-F5344CB8AC3E}">
        <p14:creationId xmlns:p14="http://schemas.microsoft.com/office/powerpoint/2010/main" val="30531029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6"/>
          <p:cNvSpPr>
            <a:spLocks noChangeArrowheads="1"/>
          </p:cNvSpPr>
          <p:nvPr/>
        </p:nvSpPr>
        <p:spPr bwMode="auto">
          <a:xfrm>
            <a:off x="1583668" y="6124654"/>
            <a:ext cx="5976665" cy="34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4899" tIns="42449" rIns="84899" bIns="42449">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75855" lvl="2" indent="-265309" algn="ctr">
              <a:spcBef>
                <a:spcPct val="20000"/>
              </a:spcBef>
              <a:buClr>
                <a:schemeClr val="tx1"/>
              </a:buClr>
              <a:buFont typeface="Arial" panose="020B0604020202020204" pitchFamily="34" charset="0"/>
              <a:buChar char="•"/>
            </a:pPr>
            <a:r>
              <a:rPr lang="en-CA" altLang="en-US" dirty="0"/>
              <a:t>Make sure that your Machine is on stable footing </a:t>
            </a:r>
            <a:endParaRPr lang="en-US" altLang="en-US" dirty="0"/>
          </a:p>
        </p:txBody>
      </p:sp>
      <p:pic>
        <p:nvPicPr>
          <p:cNvPr id="17417" name="Picture 9" descr="C:\Users\wendy.hamilton\Pictures\TZA Picture10.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99594" y="1052736"/>
            <a:ext cx="7246937" cy="4754296"/>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290568" y="188640"/>
            <a:ext cx="6562864" cy="548680"/>
          </a:xfrm>
          <a:prstGeom prst="rect">
            <a:avLst/>
          </a:prstGeom>
        </p:spPr>
        <p:txBody>
          <a:bodyPr lIns="84899" tIns="42449" rIns="84899" bIns="42449">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dirty="0">
                <a:latin typeface="Arial" panose="020B0604020202020204" pitchFamily="34" charset="0"/>
                <a:cs typeface="Arial" panose="020B0604020202020204" pitchFamily="34" charset="0"/>
              </a:rPr>
              <a:t>Road Construction – Transition Zones</a:t>
            </a:r>
          </a:p>
        </p:txBody>
      </p:sp>
    </p:spTree>
    <p:extLst>
      <p:ext uri="{BB962C8B-B14F-4D97-AF65-F5344CB8AC3E}">
        <p14:creationId xmlns:p14="http://schemas.microsoft.com/office/powerpoint/2010/main" val="21586848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81708" y="29633"/>
            <a:ext cx="6580584" cy="519048"/>
          </a:xfrm>
        </p:spPr>
        <p:txBody>
          <a:bodyPr>
            <a:normAutofit/>
          </a:bodyPr>
          <a:lstStyle/>
          <a:p>
            <a:pPr algn="ctr"/>
            <a:r>
              <a:rPr lang="en-CA" sz="2800" dirty="0">
                <a:latin typeface="Arial" panose="020B0604020202020204" pitchFamily="34" charset="0"/>
                <a:cs typeface="Arial" panose="020B0604020202020204" pitchFamily="34" charset="0"/>
              </a:rPr>
              <a:t>Road Construction – Adverse Grades</a:t>
            </a:r>
          </a:p>
        </p:txBody>
      </p:sp>
      <p:sp>
        <p:nvSpPr>
          <p:cNvPr id="2" name="Content Placeholder 1"/>
          <p:cNvSpPr>
            <a:spLocks noGrp="1"/>
          </p:cNvSpPr>
          <p:nvPr>
            <p:ph sz="half" idx="1"/>
          </p:nvPr>
        </p:nvSpPr>
        <p:spPr>
          <a:xfrm>
            <a:off x="498376" y="908720"/>
            <a:ext cx="8147248" cy="5616624"/>
          </a:xfrm>
        </p:spPr>
        <p:txBody>
          <a:bodyPr>
            <a:noAutofit/>
          </a:bodyPr>
          <a:lstStyle/>
          <a:p>
            <a:pPr marL="0" indent="0">
              <a:buNone/>
            </a:pPr>
            <a:r>
              <a:rPr lang="en-US" sz="2000" dirty="0">
                <a:latin typeface="Arial" panose="020B0604020202020204" pitchFamily="34" charset="0"/>
                <a:cs typeface="Arial" panose="020B0604020202020204" pitchFamily="34" charset="0"/>
              </a:rPr>
              <a:t>Planning requirements</a:t>
            </a:r>
          </a:p>
          <a:p>
            <a:pPr>
              <a:buClrTx/>
              <a:buFont typeface="Arial" panose="020B0604020202020204" pitchFamily="34" charset="0"/>
              <a:buChar char="•"/>
            </a:pPr>
            <a:r>
              <a:rPr lang="en-US" sz="2000" dirty="0">
                <a:latin typeface="Arial" panose="020B0604020202020204" pitchFamily="34" charset="0"/>
                <a:cs typeface="Arial" panose="020B0604020202020204" pitchFamily="34" charset="0"/>
              </a:rPr>
              <a:t>Consideration of additional drainage structures may be required</a:t>
            </a:r>
          </a:p>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Pre-work requirements</a:t>
            </a:r>
          </a:p>
          <a:p>
            <a:pPr>
              <a:buClrTx/>
              <a:buFont typeface="Arial" panose="020B0604020202020204" pitchFamily="34" charset="0"/>
              <a:buChar char="•"/>
            </a:pPr>
            <a:r>
              <a:rPr lang="en-US" sz="2000" dirty="0">
                <a:latin typeface="Arial" panose="020B0604020202020204" pitchFamily="34" charset="0"/>
                <a:cs typeface="Arial" panose="020B0604020202020204" pitchFamily="34" charset="0"/>
              </a:rPr>
              <a:t>Operators must be made aware of potentially dangerous areas</a:t>
            </a:r>
          </a:p>
          <a:p>
            <a:pPr>
              <a:buClrTx/>
              <a:buFont typeface="Arial" panose="020B0604020202020204" pitchFamily="34" charset="0"/>
              <a:buChar char="•"/>
            </a:pPr>
            <a:r>
              <a:rPr lang="en-US" sz="2000" dirty="0">
                <a:latin typeface="Arial" panose="020B0604020202020204" pitchFamily="34" charset="0"/>
                <a:cs typeface="Arial" panose="020B0604020202020204" pitchFamily="34" charset="0"/>
              </a:rPr>
              <a:t>Soil conditions at critical road sections</a:t>
            </a:r>
          </a:p>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Supervisory requirements</a:t>
            </a:r>
          </a:p>
          <a:p>
            <a:pPr>
              <a:buClrTx/>
              <a:buFont typeface="Arial" panose="020B0604020202020204" pitchFamily="34" charset="0"/>
              <a:buChar char="•"/>
            </a:pPr>
            <a:r>
              <a:rPr lang="en-US" sz="2000" dirty="0">
                <a:latin typeface="Arial" panose="020B0604020202020204" pitchFamily="34" charset="0"/>
                <a:cs typeface="Arial" panose="020B0604020202020204" pitchFamily="34" charset="0"/>
              </a:rPr>
              <a:t>Critical element with changed circumstances / other</a:t>
            </a:r>
          </a:p>
          <a:p>
            <a:endParaRPr lang="en-US"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Construction requirements</a:t>
            </a:r>
          </a:p>
          <a:p>
            <a:pPr>
              <a:buClrTx/>
              <a:buFont typeface="Arial" panose="020B0604020202020204" pitchFamily="34" charset="0"/>
              <a:buChar char="•"/>
            </a:pPr>
            <a:r>
              <a:rPr lang="en-US" sz="2000" dirty="0">
                <a:latin typeface="Arial" panose="020B0604020202020204" pitchFamily="34" charset="0"/>
                <a:cs typeface="Arial" panose="020B0604020202020204" pitchFamily="34" charset="0"/>
              </a:rPr>
              <a:t>Know where you are at all times – discuss planner’s role in achieving this</a:t>
            </a:r>
          </a:p>
          <a:p>
            <a:pPr>
              <a:buClrTx/>
              <a:buFont typeface="Arial" panose="020B0604020202020204" pitchFamily="34" charset="0"/>
              <a:buChar char="•"/>
            </a:pPr>
            <a:r>
              <a:rPr lang="en-US" sz="2000" dirty="0">
                <a:latin typeface="Arial" panose="020B0604020202020204" pitchFamily="34" charset="0"/>
                <a:cs typeface="Arial" panose="020B0604020202020204" pitchFamily="34" charset="0"/>
              </a:rPr>
              <a:t>Don’t cut corners</a:t>
            </a:r>
          </a:p>
          <a:p>
            <a:pPr>
              <a:buClrTx/>
              <a:buFont typeface="Arial" panose="020B0604020202020204" pitchFamily="34" charset="0"/>
              <a:buChar char="•"/>
            </a:pPr>
            <a:r>
              <a:rPr lang="en-US" sz="2000" dirty="0">
                <a:latin typeface="Arial" panose="020B0604020202020204" pitchFamily="34" charset="0"/>
                <a:cs typeface="Arial" panose="020B0604020202020204" pitchFamily="34" charset="0"/>
              </a:rPr>
              <a:t>Hoe on fill + water + steep ground = potential disaster</a:t>
            </a:r>
          </a:p>
        </p:txBody>
      </p:sp>
    </p:spTree>
    <p:extLst>
      <p:ext uri="{BB962C8B-B14F-4D97-AF65-F5344CB8AC3E}">
        <p14:creationId xmlns:p14="http://schemas.microsoft.com/office/powerpoint/2010/main" val="3750683388"/>
      </p:ext>
    </p:extLst>
  </p:cSld>
  <p:clrMapOvr>
    <a:masterClrMapping/>
  </p:clrMapOvr>
</p:sld>
</file>

<file path=ppt/theme/theme1.xml><?xml version="1.0" encoding="utf-8"?>
<a:theme xmlns:a="http://schemas.openxmlformats.org/drawingml/2006/main" name="Composit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Composite">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Composite</Template>
  <TotalTime>19032</TotalTime>
  <Words>10396</Words>
  <Application>Microsoft Office PowerPoint</Application>
  <PresentationFormat>On-screen Show (4:3)</PresentationFormat>
  <Paragraphs>1322</Paragraphs>
  <Slides>143</Slides>
  <Notes>125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143</vt:i4>
      </vt:variant>
    </vt:vector>
  </HeadingPairs>
  <TitlesOfParts>
    <vt:vector size="145" baseType="lpstr">
      <vt:lpstr>Composite</vt:lpstr>
      <vt:lpstr>CorelDRAW</vt:lpstr>
      <vt:lpstr>PowerPoint Presentation</vt:lpstr>
      <vt:lpstr>PowerPoint Presentation</vt:lpstr>
      <vt:lpstr>PowerPoint Presentation</vt:lpstr>
      <vt:lpstr>CIS Background</vt:lpstr>
      <vt:lpstr>PowerPoint Presentation</vt:lpstr>
      <vt:lpstr>Presentation Outline</vt:lpstr>
      <vt:lpstr>PowerPoint Presentation</vt:lpstr>
      <vt:lpstr>PowerPoint Presentation</vt:lpstr>
      <vt:lpstr>PowerPoint Presentation</vt:lpstr>
      <vt:lpstr>PowerPoint Presentation</vt:lpstr>
      <vt:lpstr>PowerPoint Presentation</vt:lpstr>
      <vt:lpstr>PowerPoint Presentation</vt:lpstr>
      <vt:lpstr>Holberg</vt:lpstr>
      <vt:lpstr>Holberg</vt:lpstr>
      <vt:lpstr>Holberg</vt:lpstr>
      <vt:lpstr>PowerPoint Presentation</vt:lpstr>
      <vt:lpstr>PowerPoint Presentation</vt:lpstr>
      <vt:lpstr>PowerPoint Presentation</vt:lpstr>
      <vt:lpstr>PowerPoint Presentation</vt:lpstr>
      <vt:lpstr>General Safety</vt:lpstr>
      <vt:lpstr>PowerPoint Presentation</vt:lpstr>
      <vt:lpstr>PowerPoint Presentation</vt:lpstr>
      <vt:lpstr>PowerPoint Presentation</vt:lpstr>
      <vt:lpstr>PowerPoint Presentation</vt:lpstr>
      <vt:lpstr>PowerPoint Presentation</vt:lpstr>
      <vt:lpstr>Communication</vt:lpstr>
      <vt:lpstr>Communication</vt:lpstr>
      <vt:lpstr>Communication</vt:lpstr>
      <vt:lpstr>Communication</vt:lpstr>
      <vt:lpstr>Communication</vt:lpstr>
      <vt:lpstr>PowerPoint Presentation</vt:lpstr>
      <vt:lpstr>Communication</vt:lpstr>
      <vt:lpstr>Communication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Sediment layers and organic accumulations are commonly greater in draw features and may store significant amounts of water: </vt:lpstr>
      <vt:lpstr>PowerPoint Presentation</vt:lpstr>
      <vt:lpstr>PowerPoint Presentation</vt:lpstr>
      <vt:lpstr>PowerPoint Presentation</vt:lpstr>
      <vt:lpstr>PowerPoint Presentation</vt:lpstr>
      <vt:lpstr>PowerPoint Presentation</vt:lpstr>
      <vt:lpstr>PowerPoint Presentation</vt:lpstr>
      <vt:lpstr>Soils and Terrain</vt:lpstr>
      <vt:lpstr>Wet sediment pockets and/or organic accumulations are common in draw features, but also on open slopes. These may store significant amounts of water for long periods of time. </vt:lpstr>
      <vt:lpstr>PowerPoint Presentation</vt:lpstr>
      <vt:lpstr>Final Design and Road Plan</vt:lpstr>
      <vt:lpstr>PowerPoint Presentation</vt:lpstr>
      <vt:lpstr>Plan Elements – Map</vt:lpstr>
      <vt:lpstr>Plan Elements – Map</vt:lpstr>
      <vt:lpstr>PowerPoint Presentation</vt:lpstr>
      <vt:lpstr>PowerPoint Presentation</vt:lpstr>
      <vt:lpstr>PowerPoint Presentation</vt:lpstr>
      <vt:lpstr>Plan Elements – Road Design</vt:lpstr>
      <vt:lpstr>PowerPoint Presentation</vt:lpstr>
      <vt:lpstr>PowerPoint Presentation</vt:lpstr>
      <vt:lpstr>PowerPoint Presentation</vt:lpstr>
      <vt:lpstr>Plan Elements – Road Design</vt:lpstr>
      <vt:lpstr>PowerPoint Presentation</vt:lpstr>
      <vt:lpstr>Plan Elements – Road Design</vt:lpstr>
      <vt:lpstr>PowerPoint Presentation</vt:lpstr>
      <vt:lpstr>Plan elements – Instructions</vt:lpstr>
      <vt:lpstr>Plan Elements – Instructions</vt:lpstr>
      <vt:lpstr>Essential Plan Elements</vt:lpstr>
      <vt:lpstr>Plan Elements – Road Design</vt:lpstr>
      <vt:lpstr>PowerPoint Presentation</vt:lpstr>
      <vt:lpstr>Road Construction</vt:lpstr>
      <vt:lpstr>Road Builder Selection</vt:lpstr>
      <vt:lpstr>Road Construction - Supervision</vt:lpstr>
      <vt:lpstr>Road Construction</vt:lpstr>
      <vt:lpstr>Road Construction – Pre-works</vt:lpstr>
      <vt:lpstr>Road Construction – Preworks</vt:lpstr>
      <vt:lpstr>Road Construction - Supervision</vt:lpstr>
      <vt:lpstr>PowerPoint Presentation</vt:lpstr>
      <vt:lpstr>PowerPoint Presentation</vt:lpstr>
      <vt:lpstr>Road Construction – Phase Interaction</vt:lpstr>
      <vt:lpstr>Road Construction – Phase Interaction</vt:lpstr>
      <vt:lpstr>PowerPoint Presentation</vt:lpstr>
      <vt:lpstr>PowerPoint Presentation</vt:lpstr>
      <vt:lpstr>PowerPoint Presentation</vt:lpstr>
      <vt:lpstr>PowerPoint Presentation</vt:lpstr>
      <vt:lpstr>Water tends to concentrate in draw features between steeper bedrock sections (Transition Zones) </vt:lpstr>
      <vt:lpstr>PowerPoint Presentation</vt:lpstr>
      <vt:lpstr>PowerPoint Presentation</vt:lpstr>
      <vt:lpstr>PowerPoint Presentation</vt:lpstr>
      <vt:lpstr>PowerPoint Presentation</vt:lpstr>
      <vt:lpstr>PowerPoint Presentation</vt:lpstr>
      <vt:lpstr>PowerPoint Presentation</vt:lpstr>
      <vt:lpstr>Road Construction – Adverse Grades</vt:lpstr>
      <vt:lpstr>Road Construction – Adverse Grades</vt:lpstr>
      <vt:lpstr>PowerPoint Presentation</vt:lpstr>
      <vt:lpstr>PowerPoint Presentation</vt:lpstr>
      <vt:lpstr>PowerPoint Presentation</vt:lpstr>
      <vt:lpstr>PowerPoint Presentation</vt:lpstr>
      <vt:lpstr>Other things to consider:</vt:lpstr>
      <vt:lpstr>PowerPoint Presentation</vt:lpstr>
      <vt:lpstr>PowerPoint Presentation</vt:lpstr>
      <vt:lpstr>PowerPoint Presentation</vt:lpstr>
      <vt:lpstr>PowerPoint Presentation</vt:lpstr>
      <vt:lpstr>Drainage Control</vt:lpstr>
      <vt:lpstr>PowerPoint Presentation</vt:lpstr>
      <vt:lpstr>PowerPoint Presentation</vt:lpstr>
      <vt:lpstr>Road Construction – Changed Circumstances</vt:lpstr>
      <vt:lpstr>Road Construction – Changed Circumstances</vt:lpstr>
      <vt:lpstr>PowerPoint Presentation</vt:lpstr>
      <vt:lpstr>PowerPoint Presentation</vt:lpstr>
      <vt:lpstr>PowerPoint Presentation</vt:lpstr>
      <vt:lpstr>Reactivation, Maintenance and Deactivation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Inspections and Follow-up</vt:lpstr>
      <vt:lpstr>Inspections and Follow-up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lpstr>Which none of us want to witness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those involved with road planning, engineering and construction play a critical role in ensuring a safe and successful</dc:title>
  <dc:creator>Dustin Meierhofer</dc:creator>
  <cp:lastModifiedBy>Teresa Hansen</cp:lastModifiedBy>
  <cp:revision>468</cp:revision>
  <cp:lastPrinted>2017-03-15T16:46:54Z</cp:lastPrinted>
  <dcterms:created xsi:type="dcterms:W3CDTF">2015-04-10T19:15:09Z</dcterms:created>
  <dcterms:modified xsi:type="dcterms:W3CDTF">2017-11-22T23:37:34Z</dcterms:modified>
</cp:coreProperties>
</file>