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8"/>
  </p:notesMasterIdLst>
  <p:handoutMasterIdLst>
    <p:handoutMasterId r:id="rId69"/>
  </p:handoutMasterIdLst>
  <p:sldIdLst>
    <p:sldId id="304" r:id="rId2"/>
    <p:sldId id="343" r:id="rId3"/>
    <p:sldId id="341" r:id="rId4"/>
    <p:sldId id="342" r:id="rId5"/>
    <p:sldId id="333" r:id="rId6"/>
    <p:sldId id="350" r:id="rId7"/>
    <p:sldId id="351" r:id="rId8"/>
    <p:sldId id="352" r:id="rId9"/>
    <p:sldId id="353" r:id="rId10"/>
    <p:sldId id="354" r:id="rId11"/>
    <p:sldId id="355" r:id="rId12"/>
    <p:sldId id="356" r:id="rId13"/>
    <p:sldId id="357" r:id="rId14"/>
    <p:sldId id="358" r:id="rId15"/>
    <p:sldId id="359" r:id="rId16"/>
    <p:sldId id="360" r:id="rId17"/>
    <p:sldId id="259" r:id="rId18"/>
    <p:sldId id="363" r:id="rId19"/>
    <p:sldId id="365" r:id="rId20"/>
    <p:sldId id="364" r:id="rId21"/>
    <p:sldId id="367" r:id="rId22"/>
    <p:sldId id="262" r:id="rId23"/>
    <p:sldId id="277" r:id="rId24"/>
    <p:sldId id="276" r:id="rId25"/>
    <p:sldId id="321" r:id="rId26"/>
    <p:sldId id="263" r:id="rId27"/>
    <p:sldId id="266" r:id="rId28"/>
    <p:sldId id="271" r:id="rId29"/>
    <p:sldId id="269" r:id="rId30"/>
    <p:sldId id="301" r:id="rId31"/>
    <p:sldId id="272" r:id="rId32"/>
    <p:sldId id="268" r:id="rId33"/>
    <p:sldId id="270" r:id="rId34"/>
    <p:sldId id="265" r:id="rId35"/>
    <p:sldId id="267" r:id="rId36"/>
    <p:sldId id="335" r:id="rId37"/>
    <p:sldId id="334" r:id="rId38"/>
    <p:sldId id="295" r:id="rId39"/>
    <p:sldId id="370" r:id="rId40"/>
    <p:sldId id="371" r:id="rId41"/>
    <p:sldId id="347" r:id="rId42"/>
    <p:sldId id="257" r:id="rId43"/>
    <p:sldId id="275" r:id="rId44"/>
    <p:sldId id="288" r:id="rId45"/>
    <p:sldId id="278" r:id="rId46"/>
    <p:sldId id="282" r:id="rId47"/>
    <p:sldId id="361" r:id="rId48"/>
    <p:sldId id="372" r:id="rId49"/>
    <p:sldId id="281" r:id="rId50"/>
    <p:sldId id="283" r:id="rId51"/>
    <p:sldId id="293" r:id="rId52"/>
    <p:sldId id="291" r:id="rId53"/>
    <p:sldId id="284" r:id="rId54"/>
    <p:sldId id="345" r:id="rId55"/>
    <p:sldId id="368" r:id="rId56"/>
    <p:sldId id="373" r:id="rId57"/>
    <p:sldId id="369" r:id="rId58"/>
    <p:sldId id="349" r:id="rId59"/>
    <p:sldId id="302" r:id="rId60"/>
    <p:sldId id="298" r:id="rId61"/>
    <p:sldId id="258" r:id="rId62"/>
    <p:sldId id="256" r:id="rId63"/>
    <p:sldId id="313" r:id="rId64"/>
    <p:sldId id="299" r:id="rId65"/>
    <p:sldId id="300" r:id="rId66"/>
    <p:sldId id="366" r:id="rId67"/>
  </p:sldIdLst>
  <p:sldSz cx="9144000" cy="6858000" type="screen4x3"/>
  <p:notesSz cx="6985000" cy="9283700"/>
  <p:defaultTextStyle>
    <a:defPPr>
      <a:defRPr lang="en-US"/>
    </a:defPPr>
    <a:lvl1pPr marL="0" algn="l" defTabSz="848990" rtl="0" eaLnBrk="1" latinLnBrk="0" hangingPunct="1">
      <a:defRPr sz="1700" kern="1200">
        <a:solidFill>
          <a:schemeClr val="tx1"/>
        </a:solidFill>
        <a:latin typeface="+mn-lt"/>
        <a:ea typeface="+mn-ea"/>
        <a:cs typeface="+mn-cs"/>
      </a:defRPr>
    </a:lvl1pPr>
    <a:lvl2pPr marL="424496" algn="l" defTabSz="848990" rtl="0" eaLnBrk="1" latinLnBrk="0" hangingPunct="1">
      <a:defRPr sz="1700" kern="1200">
        <a:solidFill>
          <a:schemeClr val="tx1"/>
        </a:solidFill>
        <a:latin typeface="+mn-lt"/>
        <a:ea typeface="+mn-ea"/>
        <a:cs typeface="+mn-cs"/>
      </a:defRPr>
    </a:lvl2pPr>
    <a:lvl3pPr marL="848990" algn="l" defTabSz="848990" rtl="0" eaLnBrk="1" latinLnBrk="0" hangingPunct="1">
      <a:defRPr sz="1700" kern="1200">
        <a:solidFill>
          <a:schemeClr val="tx1"/>
        </a:solidFill>
        <a:latin typeface="+mn-lt"/>
        <a:ea typeface="+mn-ea"/>
        <a:cs typeface="+mn-cs"/>
      </a:defRPr>
    </a:lvl3pPr>
    <a:lvl4pPr marL="1273486" algn="l" defTabSz="848990" rtl="0" eaLnBrk="1" latinLnBrk="0" hangingPunct="1">
      <a:defRPr sz="1700" kern="1200">
        <a:solidFill>
          <a:schemeClr val="tx1"/>
        </a:solidFill>
        <a:latin typeface="+mn-lt"/>
        <a:ea typeface="+mn-ea"/>
        <a:cs typeface="+mn-cs"/>
      </a:defRPr>
    </a:lvl4pPr>
    <a:lvl5pPr marL="1697982" algn="l" defTabSz="848990" rtl="0" eaLnBrk="1" latinLnBrk="0" hangingPunct="1">
      <a:defRPr sz="1700" kern="1200">
        <a:solidFill>
          <a:schemeClr val="tx1"/>
        </a:solidFill>
        <a:latin typeface="+mn-lt"/>
        <a:ea typeface="+mn-ea"/>
        <a:cs typeface="+mn-cs"/>
      </a:defRPr>
    </a:lvl5pPr>
    <a:lvl6pPr marL="2122476" algn="l" defTabSz="848990" rtl="0" eaLnBrk="1" latinLnBrk="0" hangingPunct="1">
      <a:defRPr sz="1700" kern="1200">
        <a:solidFill>
          <a:schemeClr val="tx1"/>
        </a:solidFill>
        <a:latin typeface="+mn-lt"/>
        <a:ea typeface="+mn-ea"/>
        <a:cs typeface="+mn-cs"/>
      </a:defRPr>
    </a:lvl6pPr>
    <a:lvl7pPr marL="2546972" algn="l" defTabSz="848990" rtl="0" eaLnBrk="1" latinLnBrk="0" hangingPunct="1">
      <a:defRPr sz="1700" kern="1200">
        <a:solidFill>
          <a:schemeClr val="tx1"/>
        </a:solidFill>
        <a:latin typeface="+mn-lt"/>
        <a:ea typeface="+mn-ea"/>
        <a:cs typeface="+mn-cs"/>
      </a:defRPr>
    </a:lvl7pPr>
    <a:lvl8pPr marL="2971468" algn="l" defTabSz="848990" rtl="0" eaLnBrk="1" latinLnBrk="0" hangingPunct="1">
      <a:defRPr sz="1700" kern="1200">
        <a:solidFill>
          <a:schemeClr val="tx1"/>
        </a:solidFill>
        <a:latin typeface="+mn-lt"/>
        <a:ea typeface="+mn-ea"/>
        <a:cs typeface="+mn-cs"/>
      </a:defRPr>
    </a:lvl8pPr>
    <a:lvl9pPr marL="3395962" algn="l" defTabSz="848990" rtl="0" eaLnBrk="1" latinLnBrk="0" hangingPunct="1">
      <a:defRPr sz="17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B656CA-EC6F-46B4-9391-ACD4026C403F}">
          <p14:sldIdLst>
            <p14:sldId id="304"/>
            <p14:sldId id="343"/>
            <p14:sldId id="341"/>
            <p14:sldId id="342"/>
            <p14:sldId id="333"/>
            <p14:sldId id="350"/>
            <p14:sldId id="351"/>
            <p14:sldId id="352"/>
            <p14:sldId id="353"/>
            <p14:sldId id="354"/>
            <p14:sldId id="355"/>
            <p14:sldId id="356"/>
            <p14:sldId id="357"/>
            <p14:sldId id="358"/>
            <p14:sldId id="359"/>
            <p14:sldId id="360"/>
            <p14:sldId id="259"/>
            <p14:sldId id="363"/>
            <p14:sldId id="365"/>
            <p14:sldId id="364"/>
            <p14:sldId id="367"/>
          </p14:sldIdLst>
        </p14:section>
        <p14:section name="The Plan" id="{4122F318-D580-4EC7-AD0D-4E46E95B8358}">
          <p14:sldIdLst>
            <p14:sldId id="262"/>
            <p14:sldId id="277"/>
            <p14:sldId id="276"/>
            <p14:sldId id="321"/>
            <p14:sldId id="263"/>
          </p14:sldIdLst>
        </p14:section>
        <p14:section name="Soils &amp; Terrain" id="{4086C026-E801-43E3-9D96-89574D7B5C84}">
          <p14:sldIdLst>
            <p14:sldId id="266"/>
            <p14:sldId id="271"/>
            <p14:sldId id="269"/>
            <p14:sldId id="301"/>
            <p14:sldId id="272"/>
            <p14:sldId id="268"/>
            <p14:sldId id="270"/>
            <p14:sldId id="265"/>
            <p14:sldId id="267"/>
            <p14:sldId id="335"/>
            <p14:sldId id="334"/>
          </p14:sldIdLst>
        </p14:section>
        <p14:section name="Drainage Control" id="{1DED4B69-3EAF-4FA1-83A2-17DFB3E0E344}">
          <p14:sldIdLst>
            <p14:sldId id="295"/>
            <p14:sldId id="370"/>
            <p14:sldId id="371"/>
            <p14:sldId id="347"/>
            <p14:sldId id="257"/>
          </p14:sldIdLst>
        </p14:section>
        <p14:section name="Construction" id="{932D4714-5CD3-4E6F-B578-20F5C7D48C59}">
          <p14:sldIdLst>
            <p14:sldId id="275"/>
            <p14:sldId id="288"/>
            <p14:sldId id="278"/>
            <p14:sldId id="282"/>
            <p14:sldId id="361"/>
            <p14:sldId id="372"/>
            <p14:sldId id="281"/>
            <p14:sldId id="283"/>
            <p14:sldId id="293"/>
            <p14:sldId id="291"/>
            <p14:sldId id="284"/>
            <p14:sldId id="345"/>
            <p14:sldId id="368"/>
            <p14:sldId id="373"/>
            <p14:sldId id="369"/>
            <p14:sldId id="349"/>
            <p14:sldId id="302"/>
            <p14:sldId id="298"/>
          </p14:sldIdLst>
        </p14:section>
        <p14:section name="Changing the Plan" id="{CF23124A-05F9-4BE4-A94F-BB8F239643BE}">
          <p14:sldIdLst>
            <p14:sldId id="258"/>
            <p14:sldId id="256"/>
          </p14:sldIdLst>
        </p14:section>
        <p14:section name="Personal Safety" id="{83B9F2E7-88B5-438A-A99F-DA91B2D0F048}">
          <p14:sldIdLst/>
        </p14:section>
        <p14:section name="The Cost" id="{AF62951A-8082-470C-A7DB-D14D5A131F3F}">
          <p14:sldIdLst>
            <p14:sldId id="313"/>
            <p14:sldId id="299"/>
            <p14:sldId id="300"/>
            <p14:sldId id="366"/>
          </p14:sldIdLst>
        </p14:section>
        <p14:section name="CIS Examples" id="{6643827F-B4C0-4E0E-A1F0-1A80CB09D80F}">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 Ferguson" initials="DF"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7BB"/>
    <a:srgbClr val="648086"/>
    <a:srgbClr val="BBC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82919" autoAdjust="0"/>
  </p:normalViewPr>
  <p:slideViewPr>
    <p:cSldViewPr>
      <p:cViewPr>
        <p:scale>
          <a:sx n="94" d="100"/>
          <a:sy n="94" d="100"/>
        </p:scale>
        <p:origin x="-474" y="1080"/>
      </p:cViewPr>
      <p:guideLst>
        <p:guide orient="horz" pos="2160"/>
        <p:guide pos="2880"/>
      </p:guideLst>
    </p:cSldViewPr>
  </p:slideViewPr>
  <p:notesTextViewPr>
    <p:cViewPr>
      <p:scale>
        <a:sx n="1" d="1"/>
        <a:sy n="1" d="1"/>
      </p:scale>
      <p:origin x="0" y="372"/>
    </p:cViewPr>
  </p:notesTextViewPr>
  <p:sorterViewPr>
    <p:cViewPr>
      <p:scale>
        <a:sx n="100" d="100"/>
        <a:sy n="100" d="100"/>
      </p:scale>
      <p:origin x="0" y="6906"/>
    </p:cViewPr>
  </p:sorterViewPr>
  <p:notesViewPr>
    <p:cSldViewPr>
      <p:cViewPr varScale="1">
        <p:scale>
          <a:sx n="85" d="100"/>
          <a:sy n="85" d="100"/>
        </p:scale>
        <p:origin x="-3150" y="-9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CA"/>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E077B0-7800-4E46-81BB-AC8E045BC03B}" type="datetimeFigureOut">
              <a:rPr lang="en-CA" smtClean="0"/>
              <a:t>26/02/2016</a:t>
            </a:fld>
            <a:endParaRPr lang="en-CA"/>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CA"/>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D411067A-A4EF-4925-99B0-7FE1C931699B}" type="slidenum">
              <a:rPr lang="en-CA" smtClean="0"/>
              <a:t>‹#›</a:t>
            </a:fld>
            <a:endParaRPr lang="en-CA"/>
          </a:p>
        </p:txBody>
      </p:sp>
    </p:spTree>
    <p:extLst>
      <p:ext uri="{BB962C8B-B14F-4D97-AF65-F5344CB8AC3E}">
        <p14:creationId xmlns:p14="http://schemas.microsoft.com/office/powerpoint/2010/main" val="2704425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CA"/>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77922E6-234C-45CF-93F4-249272C67386}" type="datetimeFigureOut">
              <a:rPr lang="en-CA" smtClean="0"/>
              <a:t>26/02/2016</a:t>
            </a:fld>
            <a:endParaRPr lang="en-CA"/>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CA"/>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CA"/>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0D67ABA4-DEFA-4FE6-BB79-593603CF5567}" type="slidenum">
              <a:rPr lang="en-CA" smtClean="0"/>
              <a:t>‹#›</a:t>
            </a:fld>
            <a:endParaRPr lang="en-CA"/>
          </a:p>
        </p:txBody>
      </p:sp>
    </p:spTree>
    <p:extLst>
      <p:ext uri="{BB962C8B-B14F-4D97-AF65-F5344CB8AC3E}">
        <p14:creationId xmlns:p14="http://schemas.microsoft.com/office/powerpoint/2010/main" val="1694532656"/>
      </p:ext>
    </p:extLst>
  </p:cSld>
  <p:clrMap bg1="lt1" tx1="dk1" bg2="lt2" tx2="dk2" accent1="accent1" accent2="accent2" accent3="accent3" accent4="accent4" accent5="accent5" accent6="accent6" hlink="hlink" folHlink="folHlink"/>
  <p:notesStyle>
    <a:lvl1pPr marL="0" algn="l" defTabSz="848990" rtl="0" eaLnBrk="1" latinLnBrk="0" hangingPunct="1">
      <a:defRPr sz="1100" kern="1200">
        <a:solidFill>
          <a:schemeClr val="tx1"/>
        </a:solidFill>
        <a:latin typeface="+mn-lt"/>
        <a:ea typeface="+mn-ea"/>
        <a:cs typeface="+mn-cs"/>
      </a:defRPr>
    </a:lvl1pPr>
    <a:lvl2pPr marL="424496" algn="l" defTabSz="848990" rtl="0" eaLnBrk="1" latinLnBrk="0" hangingPunct="1">
      <a:defRPr sz="1100" kern="1200">
        <a:solidFill>
          <a:schemeClr val="tx1"/>
        </a:solidFill>
        <a:latin typeface="+mn-lt"/>
        <a:ea typeface="+mn-ea"/>
        <a:cs typeface="+mn-cs"/>
      </a:defRPr>
    </a:lvl2pPr>
    <a:lvl3pPr marL="848990" algn="l" defTabSz="848990" rtl="0" eaLnBrk="1" latinLnBrk="0" hangingPunct="1">
      <a:defRPr sz="1100" kern="1200">
        <a:solidFill>
          <a:schemeClr val="tx1"/>
        </a:solidFill>
        <a:latin typeface="+mn-lt"/>
        <a:ea typeface="+mn-ea"/>
        <a:cs typeface="+mn-cs"/>
      </a:defRPr>
    </a:lvl3pPr>
    <a:lvl4pPr marL="1273486" algn="l" defTabSz="848990" rtl="0" eaLnBrk="1" latinLnBrk="0" hangingPunct="1">
      <a:defRPr sz="1100" kern="1200">
        <a:solidFill>
          <a:schemeClr val="tx1"/>
        </a:solidFill>
        <a:latin typeface="+mn-lt"/>
        <a:ea typeface="+mn-ea"/>
        <a:cs typeface="+mn-cs"/>
      </a:defRPr>
    </a:lvl4pPr>
    <a:lvl5pPr marL="1697982" algn="l" defTabSz="848990" rtl="0" eaLnBrk="1" latinLnBrk="0" hangingPunct="1">
      <a:defRPr sz="1100" kern="1200">
        <a:solidFill>
          <a:schemeClr val="tx1"/>
        </a:solidFill>
        <a:latin typeface="+mn-lt"/>
        <a:ea typeface="+mn-ea"/>
        <a:cs typeface="+mn-cs"/>
      </a:defRPr>
    </a:lvl5pPr>
    <a:lvl6pPr marL="2122476" algn="l" defTabSz="848990" rtl="0" eaLnBrk="1" latinLnBrk="0" hangingPunct="1">
      <a:defRPr sz="1100" kern="1200">
        <a:solidFill>
          <a:schemeClr val="tx1"/>
        </a:solidFill>
        <a:latin typeface="+mn-lt"/>
        <a:ea typeface="+mn-ea"/>
        <a:cs typeface="+mn-cs"/>
      </a:defRPr>
    </a:lvl6pPr>
    <a:lvl7pPr marL="2546972" algn="l" defTabSz="848990" rtl="0" eaLnBrk="1" latinLnBrk="0" hangingPunct="1">
      <a:defRPr sz="1100" kern="1200">
        <a:solidFill>
          <a:schemeClr val="tx1"/>
        </a:solidFill>
        <a:latin typeface="+mn-lt"/>
        <a:ea typeface="+mn-ea"/>
        <a:cs typeface="+mn-cs"/>
      </a:defRPr>
    </a:lvl7pPr>
    <a:lvl8pPr marL="2971468" algn="l" defTabSz="848990" rtl="0" eaLnBrk="1" latinLnBrk="0" hangingPunct="1">
      <a:defRPr sz="1100" kern="1200">
        <a:solidFill>
          <a:schemeClr val="tx1"/>
        </a:solidFill>
        <a:latin typeface="+mn-lt"/>
        <a:ea typeface="+mn-ea"/>
        <a:cs typeface="+mn-cs"/>
      </a:defRPr>
    </a:lvl8pPr>
    <a:lvl9pPr marL="3395962" algn="l" defTabSz="84899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Slides are</a:t>
            </a:r>
            <a:r>
              <a:rPr lang="en-CA" baseline="0" dirty="0" smtClean="0"/>
              <a:t> costly to industry and people. </a:t>
            </a:r>
          </a:p>
          <a:p>
            <a:pPr marL="174296" indent="-174296">
              <a:buFont typeface="Arial" panose="020B0604020202020204" pitchFamily="34" charset="0"/>
              <a:buChar char="•"/>
            </a:pPr>
            <a:r>
              <a:rPr lang="en-CA" baseline="0" dirty="0" smtClean="0"/>
              <a:t>There has been </a:t>
            </a:r>
            <a:r>
              <a:rPr lang="en-CA" b="1" baseline="0" dirty="0" smtClean="0"/>
              <a:t>significant injuries / No fatalities </a:t>
            </a:r>
          </a:p>
          <a:p>
            <a:pPr marL="174296" indent="-174296">
              <a:buFont typeface="Arial" panose="020B0604020202020204" pitchFamily="34" charset="0"/>
              <a:buChar char="•"/>
            </a:pPr>
            <a:r>
              <a:rPr lang="en-CA" baseline="0" dirty="0" smtClean="0"/>
              <a:t>Operational and human/personal costs have been significant. </a:t>
            </a:r>
          </a:p>
          <a:p>
            <a:pPr marL="174296" indent="-174296">
              <a:buFont typeface="Arial" panose="020B0604020202020204" pitchFamily="34" charset="0"/>
              <a:buChar char="•"/>
            </a:pPr>
            <a:r>
              <a:rPr lang="en-CA" baseline="0" dirty="0" smtClean="0"/>
              <a:t>Information prepared with the objective of </a:t>
            </a:r>
            <a:r>
              <a:rPr lang="en-CA" b="1" baseline="0" dirty="0" smtClean="0"/>
              <a:t>aiding in the prevention of  construction initiated slides and avoid operational, environmental and human costs </a:t>
            </a:r>
            <a:r>
              <a:rPr lang="en-CA" baseline="0" dirty="0" smtClean="0"/>
              <a:t>associated with slide events. </a:t>
            </a:r>
          </a:p>
          <a:p>
            <a:pPr marL="174296" indent="-174296">
              <a:buFont typeface="Arial" panose="020B0604020202020204" pitchFamily="34" charset="0"/>
              <a:buChar char="•"/>
            </a:pPr>
            <a:r>
              <a:rPr lang="en-CA" baseline="0" dirty="0" smtClean="0"/>
              <a:t>Information based on review of slide events occurring on the coast over the last several years. </a:t>
            </a:r>
          </a:p>
          <a:p>
            <a:pPr marL="174296" indent="-174296">
              <a:buFont typeface="Arial" panose="020B0604020202020204" pitchFamily="34" charset="0"/>
              <a:buChar char="•"/>
            </a:pPr>
            <a:r>
              <a:rPr lang="en-CA" baseline="0" dirty="0" smtClean="0"/>
              <a:t>Material is designed to </a:t>
            </a:r>
            <a:r>
              <a:rPr lang="en-CA" b="1" baseline="0" dirty="0" smtClean="0"/>
              <a:t>create awareness </a:t>
            </a:r>
            <a:r>
              <a:rPr lang="en-CA" baseline="0" dirty="0" smtClean="0"/>
              <a:t>and </a:t>
            </a:r>
            <a:r>
              <a:rPr lang="en-CA" b="1" baseline="0" dirty="0" smtClean="0"/>
              <a:t>provide information </a:t>
            </a:r>
            <a:r>
              <a:rPr lang="en-CA" baseline="0" dirty="0" smtClean="0"/>
              <a:t>to road construction crews and related personnel.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a:t>
            </a:fld>
            <a:endParaRPr lang="en-CA"/>
          </a:p>
        </p:txBody>
      </p:sp>
    </p:spTree>
    <p:extLst>
      <p:ext uri="{BB962C8B-B14F-4D97-AF65-F5344CB8AC3E}">
        <p14:creationId xmlns:p14="http://schemas.microsoft.com/office/powerpoint/2010/main" val="140910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Landslide 2 (July): road construction on moderate to moderately steep slopes (50-60%) through a wet</a:t>
            </a:r>
            <a:r>
              <a:rPr lang="en-CA" baseline="0" dirty="0" smtClean="0"/>
              <a:t> draw.</a:t>
            </a:r>
          </a:p>
          <a:p>
            <a:pPr marL="174296" indent="-174296">
              <a:buFont typeface="Arial" panose="020B0604020202020204" pitchFamily="34" charset="0"/>
              <a:buChar char="•"/>
            </a:pPr>
            <a:r>
              <a:rPr lang="en-CA" baseline="0" dirty="0" smtClean="0"/>
              <a:t>Prescription was for Full Bench-End Haul construction.</a:t>
            </a:r>
          </a:p>
          <a:p>
            <a:pPr marL="174296" indent="-174296">
              <a:buFont typeface="Arial" panose="020B0604020202020204" pitchFamily="34" charset="0"/>
              <a:buChar char="•"/>
            </a:pPr>
            <a:r>
              <a:rPr lang="en-CA" baseline="0" dirty="0" smtClean="0"/>
              <a:t>Instead, hoe was not on a full bench and was working on puncheon on wet organics over compact grey sand-clay soils.</a:t>
            </a:r>
          </a:p>
        </p:txBody>
      </p:sp>
      <p:sp>
        <p:nvSpPr>
          <p:cNvPr id="4" name="Slide Number Placeholder 3"/>
          <p:cNvSpPr>
            <a:spLocks noGrp="1"/>
          </p:cNvSpPr>
          <p:nvPr>
            <p:ph type="sldNum" sz="quarter" idx="10"/>
          </p:nvPr>
        </p:nvSpPr>
        <p:spPr/>
        <p:txBody>
          <a:bodyPr/>
          <a:lstStyle/>
          <a:p>
            <a:fld id="{0D67ABA4-DEFA-4FE6-BB79-593603CF5567}" type="slidenum">
              <a:rPr lang="en-CA" smtClean="0"/>
              <a:t>10</a:t>
            </a:fld>
            <a:endParaRPr lang="en-CA"/>
          </a:p>
        </p:txBody>
      </p:sp>
    </p:spTree>
    <p:extLst>
      <p:ext uri="{BB962C8B-B14F-4D97-AF65-F5344CB8AC3E}">
        <p14:creationId xmlns:p14="http://schemas.microsoft.com/office/powerpoint/2010/main" val="393888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Landslide 2:  similar to landslide 1, operator heard/saw water flowing</a:t>
            </a:r>
            <a:r>
              <a:rPr lang="en-CA" baseline="0" dirty="0" smtClean="0"/>
              <a:t>  out of the ground downslope of the excavation. </a:t>
            </a:r>
          </a:p>
          <a:p>
            <a:pPr marL="174296" indent="-174296">
              <a:buFont typeface="Arial" panose="020B0604020202020204" pitchFamily="34" charset="0"/>
              <a:buChar char="•"/>
            </a:pPr>
            <a:r>
              <a:rPr lang="en-CA" baseline="0" dirty="0" smtClean="0"/>
              <a:t>Ground gave way 15 to 20m below road and excavator slid 15-20m downslope before his bucket found a secure hold.  </a:t>
            </a:r>
          </a:p>
          <a:p>
            <a:pPr marL="174296" indent="-174296">
              <a:buFont typeface="Arial" panose="020B0604020202020204" pitchFamily="34" charset="0"/>
              <a:buChar char="•"/>
            </a:pPr>
            <a:r>
              <a:rPr lang="en-CA" baseline="0" dirty="0" smtClean="0"/>
              <a:t>Landslide continued as a mass of mud and debris for 150m across the lower road, before terminating another 250m down to lower benches, where fallers were active. </a:t>
            </a:r>
          </a:p>
          <a:p>
            <a:pPr marL="174296" indent="-174296">
              <a:buFont typeface="Arial" panose="020B0604020202020204" pitchFamily="34" charset="0"/>
              <a:buChar char="•"/>
            </a:pPr>
            <a:r>
              <a:rPr lang="en-CA" baseline="0" dirty="0" smtClean="0"/>
              <a:t>Near incident for Fallers.</a:t>
            </a:r>
          </a:p>
          <a:p>
            <a:pPr marL="174296" indent="-174296">
              <a:buFont typeface="Arial" panose="020B0604020202020204" pitchFamily="34" charset="0"/>
              <a:buChar char="•"/>
            </a:pPr>
            <a:r>
              <a:rPr lang="en-CA" baseline="0" dirty="0" smtClean="0"/>
              <a:t>Machine was winched back upslope. </a:t>
            </a:r>
          </a:p>
          <a:p>
            <a:pPr marL="174296" indent="-174296">
              <a:buFont typeface="Arial" panose="020B0604020202020204" pitchFamily="34" charset="0"/>
              <a:buChar char="•"/>
            </a:pPr>
            <a:r>
              <a:rPr lang="en-CA" baseline="0" dirty="0" smtClean="0"/>
              <a:t>Again </a:t>
            </a:r>
            <a:r>
              <a:rPr lang="en-CA" baseline="0" dirty="0" err="1" smtClean="0"/>
              <a:t>Worksafe</a:t>
            </a:r>
            <a:r>
              <a:rPr lang="en-CA" baseline="0" dirty="0" smtClean="0"/>
              <a:t> and geotechnical assessment.</a:t>
            </a:r>
          </a:p>
          <a:p>
            <a:pPr marL="174296" indent="-174296">
              <a:buFont typeface="Arial" panose="020B0604020202020204" pitchFamily="34" charset="0"/>
              <a:buChar char="•"/>
            </a:pPr>
            <a:r>
              <a:rPr lang="en-CA" baseline="0" dirty="0" smtClean="0"/>
              <a:t>Road was terminated at this point due to very high risks involved.</a:t>
            </a:r>
          </a:p>
          <a:p>
            <a:pPr marL="174296" indent="-174296">
              <a:buFont typeface="Arial" panose="020B0604020202020204" pitchFamily="34" charset="0"/>
              <a:buChar char="•"/>
            </a:pPr>
            <a:r>
              <a:rPr lang="en-CA" baseline="0" dirty="0" smtClean="0"/>
              <a:t>Loss of conventional harvest opportunity</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11</a:t>
            </a:fld>
            <a:endParaRPr lang="en-CA"/>
          </a:p>
        </p:txBody>
      </p:sp>
    </p:spTree>
    <p:extLst>
      <p:ext uri="{BB962C8B-B14F-4D97-AF65-F5344CB8AC3E}">
        <p14:creationId xmlns:p14="http://schemas.microsoft.com/office/powerpoint/2010/main" val="367794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290493" indent="-290493">
              <a:buFont typeface="Arial" panose="020B0604020202020204" pitchFamily="34" charset="0"/>
              <a:buChar char="•"/>
            </a:pPr>
            <a:r>
              <a:rPr lang="en-CA" dirty="0" smtClean="0"/>
              <a:t>Operator was entering </a:t>
            </a:r>
            <a:r>
              <a:rPr lang="en-CA" dirty="0" err="1" smtClean="0"/>
              <a:t>endhaul</a:t>
            </a:r>
            <a:r>
              <a:rPr lang="en-CA" dirty="0" smtClean="0"/>
              <a:t> transition zone in moderately steep ground</a:t>
            </a:r>
          </a:p>
          <a:p>
            <a:pPr marL="290493" indent="-290493">
              <a:buFont typeface="Arial" panose="020B0604020202020204" pitchFamily="34" charset="0"/>
              <a:buChar char="•"/>
            </a:pPr>
            <a:r>
              <a:rPr lang="en-CA" dirty="0" smtClean="0"/>
              <a:t>Encountered a pocket of subsurface water and deep, wet organics that were not identified on plan</a:t>
            </a:r>
          </a:p>
          <a:p>
            <a:pPr marL="290493" indent="-290493">
              <a:buFont typeface="Arial" panose="020B0604020202020204" pitchFamily="34" charset="0"/>
              <a:buChar char="•"/>
            </a:pPr>
            <a:r>
              <a:rPr lang="en-CA" dirty="0" smtClean="0"/>
              <a:t>Excavator and operator moved out onto wet organics over bedrock rather than removing organics down to competent bedrock.  </a:t>
            </a:r>
          </a:p>
          <a:p>
            <a:pPr marL="290493" indent="-290493">
              <a:buFont typeface="Arial" panose="020B0604020202020204" pitchFamily="34" charset="0"/>
              <a:buChar char="•"/>
            </a:pPr>
            <a:r>
              <a:rPr lang="en-CA" dirty="0" smtClean="0"/>
              <a:t>Operator did not stop and seek clarity or advice on the plan or the changed conditions</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12</a:t>
            </a:fld>
            <a:endParaRPr lang="en-CA"/>
          </a:p>
        </p:txBody>
      </p:sp>
    </p:spTree>
    <p:extLst>
      <p:ext uri="{BB962C8B-B14F-4D97-AF65-F5344CB8AC3E}">
        <p14:creationId xmlns:p14="http://schemas.microsoft.com/office/powerpoint/2010/main" val="2463609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sz="1200" dirty="0"/>
              <a:t>Construction was shut down for 6 days.  </a:t>
            </a:r>
          </a:p>
          <a:p>
            <a:pPr marL="174296" indent="-174296" defTabSz="929579">
              <a:buFont typeface="Arial" panose="020B0604020202020204" pitchFamily="34" charset="0"/>
              <a:buChar char="•"/>
              <a:defRPr/>
            </a:pPr>
            <a:r>
              <a:rPr lang="en-CA" sz="1200" dirty="0"/>
              <a:t>Professional Geoscientists, </a:t>
            </a:r>
            <a:r>
              <a:rPr lang="en-CA" sz="1200" dirty="0" err="1"/>
              <a:t>WorksafeBC</a:t>
            </a:r>
            <a:r>
              <a:rPr lang="en-CA" sz="1200" dirty="0"/>
              <a:t> investigators and company reps were flown in and out to inspect and develop a plan.  </a:t>
            </a:r>
          </a:p>
          <a:p>
            <a:pPr marL="174296" indent="-174296" defTabSz="929579">
              <a:buFont typeface="Arial" panose="020B0604020202020204" pitchFamily="34" charset="0"/>
              <a:buChar char="•"/>
              <a:defRPr/>
            </a:pPr>
            <a:r>
              <a:rPr lang="en-CA" sz="1200" dirty="0"/>
              <a:t>A tote road was needed to recover the machine.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13</a:t>
            </a:fld>
            <a:endParaRPr lang="en-CA"/>
          </a:p>
        </p:txBody>
      </p:sp>
    </p:spTree>
    <p:extLst>
      <p:ext uri="{BB962C8B-B14F-4D97-AF65-F5344CB8AC3E}">
        <p14:creationId xmlns:p14="http://schemas.microsoft.com/office/powerpoint/2010/main" val="170001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i="0" dirty="0" smtClean="0"/>
              <a:t>The operator was not physically injured, but was unable to continue operating an excavator for some time. </a:t>
            </a:r>
          </a:p>
          <a:p>
            <a:pPr marL="174296" indent="-174296" defTabSz="929579">
              <a:buFont typeface="Arial" panose="020B0604020202020204" pitchFamily="34" charset="0"/>
              <a:buChar char="•"/>
              <a:defRPr/>
            </a:pPr>
            <a:r>
              <a:rPr lang="en-CA" i="0" dirty="0" smtClean="0"/>
              <a:t>No charges or penalties were issued, but the contractor’s reputation may have been negatively impacted.</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14</a:t>
            </a:fld>
            <a:endParaRPr lang="en-CA"/>
          </a:p>
        </p:txBody>
      </p:sp>
    </p:spTree>
    <p:extLst>
      <p:ext uri="{BB962C8B-B14F-4D97-AF65-F5344CB8AC3E}">
        <p14:creationId xmlns:p14="http://schemas.microsoft.com/office/powerpoint/2010/main" val="240321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290493" indent="-290493">
              <a:buFont typeface="Arial" panose="020B0604020202020204" pitchFamily="34" charset="0"/>
              <a:buChar char="•"/>
            </a:pPr>
            <a:r>
              <a:rPr lang="en-CA" dirty="0" smtClean="0"/>
              <a:t>Operator was working in “conventional construction” section, transitioning out of </a:t>
            </a:r>
            <a:r>
              <a:rPr lang="en-CA" dirty="0" err="1" smtClean="0"/>
              <a:t>endhaul</a:t>
            </a:r>
            <a:r>
              <a:rPr lang="en-CA" dirty="0" smtClean="0"/>
              <a:t>.</a:t>
            </a:r>
          </a:p>
          <a:p>
            <a:pPr marL="290493" indent="-290493">
              <a:buFont typeface="Arial" panose="020B0604020202020204" pitchFamily="34" charset="0"/>
              <a:buChar char="•"/>
            </a:pPr>
            <a:r>
              <a:rPr lang="en-CA" dirty="0" smtClean="0"/>
              <a:t>Slopes were 50-55%.</a:t>
            </a:r>
          </a:p>
          <a:p>
            <a:pPr marL="290493" indent="-290493">
              <a:buFont typeface="Arial" panose="020B0604020202020204" pitchFamily="34" charset="0"/>
              <a:buChar char="•"/>
            </a:pPr>
            <a:r>
              <a:rPr lang="en-CA" dirty="0" smtClean="0"/>
              <a:t>Operator noticed deepening, wet organics in the transition section.</a:t>
            </a:r>
          </a:p>
          <a:p>
            <a:pPr marL="290493" indent="-290493">
              <a:buFont typeface="Arial" panose="020B0604020202020204" pitchFamily="34" charset="0"/>
              <a:buChar char="•"/>
            </a:pPr>
            <a:r>
              <a:rPr lang="en-CA" b="1" dirty="0" smtClean="0"/>
              <a:t>Operator paused and asked for a reassessment of the plan for this section</a:t>
            </a:r>
            <a:r>
              <a:rPr lang="en-CA" dirty="0" smtClean="0"/>
              <a:t>.</a:t>
            </a:r>
          </a:p>
          <a:p>
            <a:pPr marL="290493" indent="-290493">
              <a:buFont typeface="Arial" panose="020B0604020202020204" pitchFamily="34" charset="0"/>
              <a:buChar char="•"/>
            </a:pPr>
            <a:r>
              <a:rPr lang="en-CA" dirty="0" smtClean="0"/>
              <a:t>On the operator’s advice,  the centerline was moved into the bank and additional </a:t>
            </a:r>
            <a:r>
              <a:rPr lang="en-CA" dirty="0" err="1" smtClean="0"/>
              <a:t>endhaul</a:t>
            </a:r>
            <a:r>
              <a:rPr lang="en-CA" dirty="0" smtClean="0"/>
              <a:t> was approved, even at increased cost.</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15</a:t>
            </a:fld>
            <a:endParaRPr lang="en-CA"/>
          </a:p>
        </p:txBody>
      </p:sp>
    </p:spTree>
    <p:extLst>
      <p:ext uri="{BB962C8B-B14F-4D97-AF65-F5344CB8AC3E}">
        <p14:creationId xmlns:p14="http://schemas.microsoft.com/office/powerpoint/2010/main" val="133560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sz="1200" dirty="0"/>
              <a:t>   </a:t>
            </a:r>
            <a:r>
              <a:rPr lang="en-CA" sz="1200" b="1" dirty="0"/>
              <a:t>It was much less significant than what could have occurred if the centerline was not moved and additional </a:t>
            </a:r>
            <a:r>
              <a:rPr lang="en-CA" sz="1200" b="1" dirty="0" err="1"/>
              <a:t>endhaul</a:t>
            </a:r>
            <a:r>
              <a:rPr lang="en-CA" sz="1200" b="1" dirty="0"/>
              <a:t> was not prescribed and approved</a:t>
            </a:r>
            <a:r>
              <a:rPr lang="en-CA" sz="1200" dirty="0"/>
              <a:t>.</a:t>
            </a:r>
          </a:p>
          <a:p>
            <a:pPr marL="290493" indent="-290493">
              <a:buFont typeface="Arial" panose="020B0604020202020204" pitchFamily="34" charset="0"/>
              <a:buChar char="•"/>
            </a:pPr>
            <a:r>
              <a:rPr lang="en-CA" sz="1200" dirty="0"/>
              <a:t>No equipment or personnel were involved in the slide, likely because of the proactive approach taken by the operator.  </a:t>
            </a:r>
          </a:p>
          <a:p>
            <a:pPr marL="290493" indent="-290493">
              <a:buFont typeface="Arial" panose="020B0604020202020204" pitchFamily="34" charset="0"/>
              <a:buChar char="•"/>
            </a:pPr>
            <a:r>
              <a:rPr lang="en-CA" sz="1200" dirty="0"/>
              <a:t>Environmental damage and loss of timber was minimized, as the slide was medium in size (estimated .25 hectares in size).</a:t>
            </a:r>
          </a:p>
          <a:p>
            <a:pPr marL="290493" indent="-290493">
              <a:buFont typeface="Arial" panose="020B0604020202020204" pitchFamily="34" charset="0"/>
              <a:buChar char="•"/>
            </a:pPr>
            <a:r>
              <a:rPr lang="en-CA" sz="1200" dirty="0"/>
              <a:t>Cleanup and reassessment was minimal due to the medium size of the slide.</a:t>
            </a:r>
          </a:p>
          <a:p>
            <a:pPr marL="290493" indent="-290493">
              <a:buFont typeface="Arial" panose="020B0604020202020204" pitchFamily="34" charset="0"/>
              <a:buChar char="•"/>
            </a:pPr>
            <a:r>
              <a:rPr lang="en-CA" sz="1200" dirty="0"/>
              <a:t>The contractor was able to return to work quickly, reducing lost </a:t>
            </a:r>
            <a:r>
              <a:rPr lang="en-CA" sz="1200" dirty="0">
                <a:solidFill>
                  <a:srgbClr val="FF0000"/>
                </a:solidFill>
              </a:rPr>
              <a:t>$$.</a:t>
            </a:r>
          </a:p>
          <a:p>
            <a:pPr marL="290493" indent="-290493">
              <a:buFont typeface="Arial" panose="020B0604020202020204" pitchFamily="34" charset="0"/>
              <a:buChar char="•"/>
            </a:pPr>
            <a:r>
              <a:rPr lang="en-CA" sz="1200" dirty="0">
                <a:solidFill>
                  <a:srgbClr val="FF0000"/>
                </a:solidFill>
              </a:rPr>
              <a:t>NO ONE WAS INJURED!</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16</a:t>
            </a:fld>
            <a:endParaRPr lang="en-CA"/>
          </a:p>
        </p:txBody>
      </p:sp>
    </p:spTree>
    <p:extLst>
      <p:ext uri="{BB962C8B-B14F-4D97-AF65-F5344CB8AC3E}">
        <p14:creationId xmlns:p14="http://schemas.microsoft.com/office/powerpoint/2010/main" val="72815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Slides are occurring on Vancouver Island, South Coast, </a:t>
            </a:r>
            <a:r>
              <a:rPr lang="en-CA" dirty="0" err="1" smtClean="0"/>
              <a:t>Haida</a:t>
            </a:r>
            <a:r>
              <a:rPr lang="en-CA" dirty="0" smtClean="0"/>
              <a:t> </a:t>
            </a:r>
            <a:r>
              <a:rPr lang="en-CA" dirty="0" err="1" smtClean="0"/>
              <a:t>Gwaii</a:t>
            </a:r>
            <a:r>
              <a:rPr lang="en-CA" dirty="0" smtClean="0"/>
              <a:t> and central coast</a:t>
            </a:r>
            <a:r>
              <a:rPr lang="en-CA" baseline="0" dirty="0" smtClean="0"/>
              <a:t> with a regularity that is unacceptable. </a:t>
            </a:r>
          </a:p>
          <a:p>
            <a:pPr marL="174296" indent="-174296">
              <a:buFont typeface="Arial" panose="020B0604020202020204" pitchFamily="34" charset="0"/>
              <a:buChar char="•"/>
            </a:pPr>
            <a:r>
              <a:rPr lang="en-CA" baseline="0" dirty="0" smtClean="0"/>
              <a:t>Factors that effect the risk of initiated slide event can range from environmental to operational.  </a:t>
            </a:r>
          </a:p>
          <a:p>
            <a:pPr marL="174296" indent="-174296">
              <a:buFont typeface="Arial" panose="020B0604020202020204" pitchFamily="34" charset="0"/>
              <a:buChar char="•"/>
            </a:pPr>
            <a:r>
              <a:rPr lang="en-CA" baseline="0" dirty="0" smtClean="0"/>
              <a:t>There are many different factors to consider. </a:t>
            </a:r>
          </a:p>
          <a:p>
            <a:pPr marL="174296" indent="-174296">
              <a:buFont typeface="Arial" panose="020B0604020202020204" pitchFamily="34" charset="0"/>
              <a:buChar char="•"/>
            </a:pPr>
            <a:r>
              <a:rPr lang="en-CA" baseline="0" dirty="0" smtClean="0"/>
              <a:t>The </a:t>
            </a:r>
            <a:r>
              <a:rPr lang="en-CA" b="1" baseline="0" dirty="0" smtClean="0"/>
              <a:t>goal</a:t>
            </a:r>
            <a:r>
              <a:rPr lang="en-CA" baseline="0" dirty="0" smtClean="0"/>
              <a:t> is to try and </a:t>
            </a:r>
            <a:r>
              <a:rPr lang="en-CA" b="1" baseline="0" dirty="0" smtClean="0"/>
              <a:t>understand them, recognize indicators and eliminate the events </a:t>
            </a:r>
            <a:r>
              <a:rPr lang="en-CA" baseline="0" dirty="0" smtClean="0"/>
              <a:t>from occurring to prevent fatalities, injuries and promote effective business. </a:t>
            </a:r>
          </a:p>
          <a:p>
            <a:pPr marL="174296" indent="-174296">
              <a:buFont typeface="Arial" panose="020B0604020202020204" pitchFamily="34" charset="0"/>
              <a:buChar char="•"/>
            </a:pPr>
            <a:r>
              <a:rPr lang="en-CA" baseline="0" dirty="0" smtClean="0"/>
              <a:t>Operator </a:t>
            </a:r>
            <a:r>
              <a:rPr lang="en-CA" baseline="0" dirty="0" smtClean="0"/>
              <a:t>competence </a:t>
            </a:r>
            <a:r>
              <a:rPr lang="en-CA" baseline="0" dirty="0" smtClean="0"/>
              <a:t>plays a factor, young operators typically lack knowledge and seasoned operators can become complacent. </a:t>
            </a:r>
          </a:p>
          <a:p>
            <a:pPr marL="174296" indent="-174296">
              <a:buFont typeface="Arial" panose="020B0604020202020204" pitchFamily="34" charset="0"/>
              <a:buChar char="•"/>
            </a:pPr>
            <a:r>
              <a:rPr lang="en-CA" baseline="0" smtClean="0"/>
              <a:t>Unknowns/changed conditions </a:t>
            </a:r>
            <a:r>
              <a:rPr lang="en-CA" baseline="0" dirty="0" smtClean="0"/>
              <a:t>of </a:t>
            </a:r>
            <a:r>
              <a:rPr lang="en-CA" b="1" baseline="0" dirty="0" smtClean="0"/>
              <a:t>rock, soils, drainage </a:t>
            </a:r>
            <a:r>
              <a:rPr lang="en-CA" baseline="0" dirty="0" smtClean="0"/>
              <a:t>are one of the largest factors until excavation begins.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17</a:t>
            </a:fld>
            <a:endParaRPr lang="en-CA"/>
          </a:p>
        </p:txBody>
      </p:sp>
    </p:spTree>
    <p:extLst>
      <p:ext uri="{BB962C8B-B14F-4D97-AF65-F5344CB8AC3E}">
        <p14:creationId xmlns:p14="http://schemas.microsoft.com/office/powerpoint/2010/main" val="209872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Safety of all personnel</a:t>
            </a:r>
            <a:r>
              <a:rPr lang="en-CA" b="1" baseline="0" dirty="0" smtClean="0"/>
              <a:t> </a:t>
            </a:r>
            <a:r>
              <a:rPr lang="en-CA" baseline="0" dirty="0" smtClean="0"/>
              <a:t>involved with planning and construction is paramount. </a:t>
            </a:r>
          </a:p>
          <a:p>
            <a:pPr marL="174296" indent="-174296">
              <a:buFont typeface="Arial" panose="020B0604020202020204" pitchFamily="34" charset="0"/>
              <a:buChar char="•"/>
            </a:pPr>
            <a:r>
              <a:rPr lang="en-CA" baseline="0" dirty="0" smtClean="0"/>
              <a:t>Interruption to construction activities is always a difficult call, but if conditions look questionable for any reason it is imperative that appropriate action is taken. </a:t>
            </a:r>
          </a:p>
          <a:p>
            <a:pPr marL="174296" indent="-174296">
              <a:buFont typeface="Arial" panose="020B0604020202020204" pitchFamily="34" charset="0"/>
              <a:buChar char="•"/>
            </a:pPr>
            <a:r>
              <a:rPr lang="en-CA" baseline="0" dirty="0" smtClean="0"/>
              <a:t>This may include reassigning of personnel/equipment/activities or work stoppage. </a:t>
            </a:r>
          </a:p>
          <a:p>
            <a:pPr marL="174296" indent="-174296">
              <a:buFont typeface="Arial" panose="020B0604020202020204" pitchFamily="34" charset="0"/>
              <a:buChar char="•"/>
            </a:pPr>
            <a:r>
              <a:rPr lang="en-CA" baseline="0" dirty="0" smtClean="0"/>
              <a:t>The </a:t>
            </a:r>
            <a:r>
              <a:rPr lang="en-CA" b="1" baseline="0" dirty="0" smtClean="0"/>
              <a:t>cost of not making the right call </a:t>
            </a:r>
            <a:r>
              <a:rPr lang="en-CA" baseline="0" dirty="0" smtClean="0"/>
              <a:t>can be substantial and potentially catastrophic. </a:t>
            </a:r>
          </a:p>
          <a:p>
            <a:pPr marL="174296" indent="-174296">
              <a:buFont typeface="Arial" panose="020B0604020202020204" pitchFamily="34" charset="0"/>
              <a:buChar char="•"/>
            </a:pPr>
            <a:r>
              <a:rPr lang="en-CA" baseline="0" dirty="0" smtClean="0"/>
              <a:t>There is no road that is worth having workers seriously injured or worse.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18</a:t>
            </a:fld>
            <a:endParaRPr lang="en-CA"/>
          </a:p>
        </p:txBody>
      </p:sp>
    </p:spTree>
    <p:extLst>
      <p:ext uri="{BB962C8B-B14F-4D97-AF65-F5344CB8AC3E}">
        <p14:creationId xmlns:p14="http://schemas.microsoft.com/office/powerpoint/2010/main" val="299545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i="0" dirty="0" smtClean="0"/>
              <a:t>Communication</a:t>
            </a:r>
            <a:r>
              <a:rPr lang="en-CA" baseline="0" dirty="0" smtClean="0"/>
              <a:t> is critical. </a:t>
            </a:r>
          </a:p>
          <a:p>
            <a:pPr marL="174296" indent="-174296">
              <a:buFont typeface="Arial" panose="020B0604020202020204" pitchFamily="34" charset="0"/>
              <a:buChar char="•"/>
            </a:pPr>
            <a:r>
              <a:rPr lang="en-CA" b="1" baseline="0" dirty="0" smtClean="0"/>
              <a:t>Report</a:t>
            </a:r>
            <a:r>
              <a:rPr lang="en-CA" baseline="0" dirty="0" smtClean="0"/>
              <a:t> hazards </a:t>
            </a:r>
          </a:p>
          <a:p>
            <a:pPr marL="174296" indent="-174296">
              <a:buFont typeface="Arial" panose="020B0604020202020204" pitchFamily="34" charset="0"/>
              <a:buChar char="•"/>
            </a:pPr>
            <a:r>
              <a:rPr lang="en-CA" b="1" baseline="0" dirty="0" smtClean="0"/>
              <a:t>Pass all information and knowledge on </a:t>
            </a:r>
            <a:r>
              <a:rPr lang="en-CA" baseline="0" dirty="0" smtClean="0"/>
              <a:t>to other members of the crew, particularly between shifts and phases. </a:t>
            </a:r>
          </a:p>
        </p:txBody>
      </p:sp>
      <p:sp>
        <p:nvSpPr>
          <p:cNvPr id="4" name="Slide Number Placeholder 3"/>
          <p:cNvSpPr>
            <a:spLocks noGrp="1"/>
          </p:cNvSpPr>
          <p:nvPr>
            <p:ph type="sldNum" sz="quarter" idx="10"/>
          </p:nvPr>
        </p:nvSpPr>
        <p:spPr/>
        <p:txBody>
          <a:bodyPr/>
          <a:lstStyle/>
          <a:p>
            <a:fld id="{0D67ABA4-DEFA-4FE6-BB79-593603CF5567}" type="slidenum">
              <a:rPr lang="en-CA" smtClean="0"/>
              <a:t>19</a:t>
            </a:fld>
            <a:endParaRPr lang="en-CA"/>
          </a:p>
        </p:txBody>
      </p:sp>
    </p:spTree>
    <p:extLst>
      <p:ext uri="{BB962C8B-B14F-4D97-AF65-F5344CB8AC3E}">
        <p14:creationId xmlns:p14="http://schemas.microsoft.com/office/powerpoint/2010/main" val="185968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2</a:t>
            </a:fld>
            <a:endParaRPr lang="en-CA"/>
          </a:p>
        </p:txBody>
      </p:sp>
    </p:spTree>
    <p:extLst>
      <p:ext uri="{BB962C8B-B14F-4D97-AF65-F5344CB8AC3E}">
        <p14:creationId xmlns:p14="http://schemas.microsoft.com/office/powerpoint/2010/main" val="277753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Potential for </a:t>
            </a:r>
            <a:r>
              <a:rPr lang="en-CA" b="1" dirty="0" smtClean="0"/>
              <a:t>terrain instability below or above road prism</a:t>
            </a:r>
            <a:r>
              <a:rPr lang="en-CA" dirty="0" smtClean="0"/>
              <a:t>. </a:t>
            </a:r>
          </a:p>
          <a:p>
            <a:pPr marL="174296" indent="-174296">
              <a:buFont typeface="Arial" panose="020B0604020202020204" pitchFamily="34" charset="0"/>
              <a:buChar char="•"/>
            </a:pPr>
            <a:r>
              <a:rPr lang="en-CA" b="1" dirty="0" smtClean="0"/>
              <a:t>Rock instability </a:t>
            </a:r>
            <a:r>
              <a:rPr lang="en-CA" dirty="0" smtClean="0"/>
              <a:t>– appropriate assessment/scaling</a:t>
            </a:r>
          </a:p>
          <a:p>
            <a:pPr marL="174296" indent="-174296">
              <a:buFont typeface="Arial" panose="020B0604020202020204" pitchFamily="34" charset="0"/>
              <a:buChar char="•"/>
            </a:pPr>
            <a:r>
              <a:rPr lang="en-CA" dirty="0" smtClean="0"/>
              <a:t>Can occur during and after construction.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20</a:t>
            </a:fld>
            <a:endParaRPr lang="en-CA"/>
          </a:p>
        </p:txBody>
      </p:sp>
    </p:spTree>
    <p:extLst>
      <p:ext uri="{BB962C8B-B14F-4D97-AF65-F5344CB8AC3E}">
        <p14:creationId xmlns:p14="http://schemas.microsoft.com/office/powerpoint/2010/main" val="189103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21</a:t>
            </a:fld>
            <a:endParaRPr lang="en-CA"/>
          </a:p>
        </p:txBody>
      </p:sp>
    </p:spTree>
    <p:extLst>
      <p:ext uri="{BB962C8B-B14F-4D97-AF65-F5344CB8AC3E}">
        <p14:creationId xmlns:p14="http://schemas.microsoft.com/office/powerpoint/2010/main" val="235432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dirty="0" smtClean="0"/>
              <a:t>There is typically</a:t>
            </a:r>
            <a:r>
              <a:rPr lang="en-CA" baseline="0" dirty="0" smtClean="0"/>
              <a:t> a very </a:t>
            </a:r>
            <a:r>
              <a:rPr lang="en-CA" b="1" baseline="0" dirty="0" smtClean="0"/>
              <a:t>comprehensive proce</a:t>
            </a:r>
            <a:r>
              <a:rPr lang="en-CA" baseline="0" dirty="0" smtClean="0"/>
              <a:t>ss involved with road planning and development. </a:t>
            </a:r>
          </a:p>
          <a:p>
            <a:pPr marL="174296" indent="-174296" defTabSz="929579">
              <a:buFont typeface="Arial" panose="020B0604020202020204" pitchFamily="34" charset="0"/>
              <a:buChar char="•"/>
              <a:defRPr/>
            </a:pPr>
            <a:r>
              <a:rPr lang="en-CA" baseline="0" dirty="0" smtClean="0"/>
              <a:t>The </a:t>
            </a:r>
            <a:r>
              <a:rPr lang="en-CA" b="1" baseline="0" dirty="0" smtClean="0"/>
              <a:t>objective</a:t>
            </a:r>
            <a:r>
              <a:rPr lang="en-CA" baseline="0" dirty="0" smtClean="0"/>
              <a:t> of this process is </a:t>
            </a:r>
            <a:r>
              <a:rPr lang="en-CA" b="1" baseline="0" dirty="0" smtClean="0"/>
              <a:t>to ensure the construction meets the objectives of the overall timber development plan and that road design and safety is maintained</a:t>
            </a:r>
            <a:r>
              <a:rPr lang="en-CA" baseline="0" dirty="0" smtClean="0"/>
              <a:t> throughout the process. </a:t>
            </a:r>
          </a:p>
          <a:p>
            <a:pPr marL="174296" indent="-174296" defTabSz="929579">
              <a:buFont typeface="Arial" panose="020B0604020202020204" pitchFamily="34" charset="0"/>
              <a:buChar char="•"/>
              <a:defRPr/>
            </a:pPr>
            <a:r>
              <a:rPr lang="en-CA" dirty="0" smtClean="0"/>
              <a:t>Integral</a:t>
            </a:r>
            <a:r>
              <a:rPr lang="en-CA" baseline="0" dirty="0" smtClean="0"/>
              <a:t> to the planning and development process are </a:t>
            </a:r>
            <a:r>
              <a:rPr lang="en-CA" b="1" baseline="0" dirty="0" smtClean="0"/>
              <a:t>key individuals</a:t>
            </a:r>
            <a:r>
              <a:rPr lang="en-CA" baseline="0" dirty="0" smtClean="0"/>
              <a:t> and organizations. </a:t>
            </a:r>
          </a:p>
          <a:p>
            <a:pPr marL="174296" indent="-174296" defTabSz="929579">
              <a:buFont typeface="Arial" panose="020B0604020202020204" pitchFamily="34" charset="0"/>
              <a:buChar char="•"/>
              <a:defRPr/>
            </a:pPr>
            <a:r>
              <a:rPr lang="en-CA" baseline="0" dirty="0" smtClean="0"/>
              <a:t>These include the </a:t>
            </a:r>
            <a:r>
              <a:rPr lang="en-CA" b="1" baseline="0" dirty="0" smtClean="0"/>
              <a:t>licensee staff, government agencies, contractors, and professionals/specialists </a:t>
            </a:r>
            <a:r>
              <a:rPr lang="en-CA" baseline="0" dirty="0" smtClean="0"/>
              <a:t>(i.e. </a:t>
            </a:r>
            <a:r>
              <a:rPr lang="en-CA" baseline="0" dirty="0" err="1" smtClean="0"/>
              <a:t>PGeo</a:t>
            </a:r>
            <a:r>
              <a:rPr lang="en-CA" baseline="0" dirty="0" smtClean="0"/>
              <a:t>, PEng, RPF, RFT etc.). </a:t>
            </a:r>
          </a:p>
          <a:p>
            <a:pPr marL="174296" indent="-174296" defTabSz="929579">
              <a:buFont typeface="Arial" panose="020B0604020202020204" pitchFamily="34" charset="0"/>
              <a:buChar char="•"/>
              <a:defRPr/>
            </a:pPr>
            <a:r>
              <a:rPr lang="en-CA" baseline="0" dirty="0" smtClean="0"/>
              <a:t>All these individuals are </a:t>
            </a:r>
            <a:r>
              <a:rPr lang="en-CA" b="1" baseline="0" dirty="0" smtClean="0"/>
              <a:t>part of a team </a:t>
            </a:r>
            <a:r>
              <a:rPr lang="en-CA" baseline="0" dirty="0" smtClean="0"/>
              <a:t>who are responsible to ensure the development </a:t>
            </a:r>
            <a:r>
              <a:rPr lang="en-CA" b="1" baseline="0" dirty="0" smtClean="0"/>
              <a:t>work goes according to plan and is done in a safe manner</a:t>
            </a:r>
            <a:r>
              <a:rPr lang="en-CA" baseline="0" dirty="0" smtClean="0"/>
              <a:t>.  </a:t>
            </a:r>
          </a:p>
          <a:p>
            <a:pPr marL="174296" indent="-174296" defTabSz="929579">
              <a:buFont typeface="Arial" panose="020B0604020202020204" pitchFamily="34" charset="0"/>
              <a:buChar char="•"/>
              <a:defRPr/>
            </a:pPr>
            <a:r>
              <a:rPr lang="en-CA" baseline="0" dirty="0" smtClean="0"/>
              <a:t>Contractors/Operators are typically very knowledgeable and have developed skill sets regarding road construction.</a:t>
            </a:r>
          </a:p>
          <a:p>
            <a:pPr marL="174296" indent="-174296" defTabSz="929579">
              <a:buFont typeface="Arial" panose="020B0604020202020204" pitchFamily="34" charset="0"/>
              <a:buChar char="•"/>
              <a:defRPr/>
            </a:pPr>
            <a:r>
              <a:rPr lang="en-CA" baseline="0" dirty="0" smtClean="0"/>
              <a:t>This </a:t>
            </a:r>
            <a:r>
              <a:rPr lang="en-CA" b="1" baseline="0" dirty="0" smtClean="0"/>
              <a:t>knowledge and skill is critical </a:t>
            </a:r>
            <a:r>
              <a:rPr lang="en-CA" baseline="0" dirty="0" smtClean="0"/>
              <a:t>in terms of both team participation and slide prevention. </a:t>
            </a:r>
          </a:p>
          <a:p>
            <a:pPr marL="174296" indent="-174296" defTabSz="929579">
              <a:buFont typeface="Arial" panose="020B0604020202020204" pitchFamily="34" charset="0"/>
              <a:buChar char="•"/>
              <a:defRPr/>
            </a:pPr>
            <a:r>
              <a:rPr lang="en-CA" baseline="0" dirty="0" smtClean="0"/>
              <a:t>Applies to reactivation and deactivation as well.</a:t>
            </a:r>
            <a:endParaRPr lang="en-CA" dirty="0" smtClean="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22</a:t>
            </a:fld>
            <a:endParaRPr lang="en-CA"/>
          </a:p>
        </p:txBody>
      </p:sp>
    </p:spTree>
    <p:extLst>
      <p:ext uri="{BB962C8B-B14F-4D97-AF65-F5344CB8AC3E}">
        <p14:creationId xmlns:p14="http://schemas.microsoft.com/office/powerpoint/2010/main" val="269191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sz="1200" b="1" dirty="0">
                <a:latin typeface="Arial" panose="020B0604020202020204" pitchFamily="34" charset="0"/>
                <a:cs typeface="Arial" panose="020B0604020202020204" pitchFamily="34" charset="0"/>
              </a:rPr>
              <a:t>Construction on steep slope areas can be complicated</a:t>
            </a:r>
            <a:r>
              <a:rPr lang="en-CA" sz="1200" dirty="0">
                <a:latin typeface="Arial" panose="020B0604020202020204" pitchFamily="34" charset="0"/>
                <a:cs typeface="Arial" panose="020B0604020202020204" pitchFamily="34" charset="0"/>
              </a:rPr>
              <a:t>. </a:t>
            </a:r>
          </a:p>
          <a:p>
            <a:pPr marL="174296" indent="-174296" defTabSz="929579">
              <a:buFont typeface="Arial" panose="020B0604020202020204" pitchFamily="34" charset="0"/>
              <a:buChar char="•"/>
              <a:defRPr/>
            </a:pPr>
            <a:r>
              <a:rPr lang="en-CA" sz="1200" dirty="0">
                <a:latin typeface="Arial" panose="020B0604020202020204" pitchFamily="34" charset="0"/>
                <a:cs typeface="Arial" panose="020B0604020202020204" pitchFamily="34" charset="0"/>
              </a:rPr>
              <a:t>Comprehensive review and subsequent discussion regarding the plan is critical for all those involved with planning, supervision and construction. </a:t>
            </a:r>
          </a:p>
          <a:p>
            <a:pPr marL="174296" indent="-174296" defTabSz="929579">
              <a:buFont typeface="Arial" panose="020B0604020202020204" pitchFamily="34" charset="0"/>
              <a:buChar char="•"/>
              <a:defRPr/>
            </a:pPr>
            <a:r>
              <a:rPr lang="en-CA" sz="1200" dirty="0">
                <a:latin typeface="Arial" panose="020B0604020202020204" pitchFamily="34" charset="0"/>
                <a:cs typeface="Arial" panose="020B0604020202020204" pitchFamily="34" charset="0"/>
              </a:rPr>
              <a:t>This process will ensure knowledge transfer and provide an opportunity to raise awareness and spur discussion regarding areas requiring special attention during the construction phase</a:t>
            </a:r>
            <a:r>
              <a:rPr lang="en-CA" sz="1200" i="1" dirty="0">
                <a:latin typeface="Arial" panose="020B0604020202020204" pitchFamily="34" charset="0"/>
                <a:cs typeface="Arial" panose="020B0604020202020204" pitchFamily="34" charset="0"/>
              </a:rPr>
              <a:t>.</a:t>
            </a:r>
            <a:r>
              <a:rPr lang="en-CA" sz="1200" dirty="0">
                <a:latin typeface="Arial" panose="020B0604020202020204" pitchFamily="34" charset="0"/>
                <a:cs typeface="Arial" panose="020B0604020202020204" pitchFamily="34" charset="0"/>
              </a:rPr>
              <a:t> </a:t>
            </a:r>
          </a:p>
          <a:p>
            <a:pPr marL="174296" indent="-174296" defTabSz="929579">
              <a:buFont typeface="Arial" panose="020B0604020202020204" pitchFamily="34" charset="0"/>
              <a:buChar char="•"/>
              <a:defRPr/>
            </a:pPr>
            <a:r>
              <a:rPr lang="en-CA" sz="1200" b="1" dirty="0">
                <a:latin typeface="Arial" panose="020B0604020202020204" pitchFamily="34" charset="0"/>
                <a:cs typeface="Arial" panose="020B0604020202020204" pitchFamily="34" charset="0"/>
              </a:rPr>
              <a:t>If the plan is too complicated to understand, is not well documented, or does not make sense, stop, and ask for clarificatio</a:t>
            </a:r>
            <a:r>
              <a:rPr lang="en-CA" sz="1200" dirty="0">
                <a:latin typeface="Arial" panose="020B0604020202020204" pitchFamily="34" charset="0"/>
                <a:cs typeface="Arial" panose="020B0604020202020204" pitchFamily="34" charset="0"/>
              </a:rPr>
              <a:t>n. </a:t>
            </a:r>
          </a:p>
          <a:p>
            <a:pPr marL="174296" indent="-174296" defTabSz="929579">
              <a:buFont typeface="Arial" panose="020B0604020202020204" pitchFamily="34" charset="0"/>
              <a:buChar char="•"/>
              <a:defRPr/>
            </a:pPr>
            <a:r>
              <a:rPr lang="en-CA" sz="1200" dirty="0">
                <a:latin typeface="Arial" panose="020B0604020202020204" pitchFamily="34" charset="0"/>
                <a:cs typeface="Arial" panose="020B0604020202020204" pitchFamily="34" charset="0"/>
              </a:rPr>
              <a:t>Having a clear understanding and any subsequent input is critical.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23</a:t>
            </a:fld>
            <a:endParaRPr lang="en-CA"/>
          </a:p>
        </p:txBody>
      </p:sp>
    </p:spTree>
    <p:extLst>
      <p:ext uri="{BB962C8B-B14F-4D97-AF65-F5344CB8AC3E}">
        <p14:creationId xmlns:p14="http://schemas.microsoft.com/office/powerpoint/2010/main" val="315922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Need to understand and</a:t>
            </a:r>
            <a:r>
              <a:rPr lang="en-CA" baseline="0" dirty="0" smtClean="0"/>
              <a:t> follow the plan. </a:t>
            </a:r>
          </a:p>
          <a:p>
            <a:pPr marL="174296" indent="-174296">
              <a:buFont typeface="Arial" panose="020B0604020202020204" pitchFamily="34" charset="0"/>
              <a:buChar char="•"/>
            </a:pPr>
            <a:r>
              <a:rPr lang="en-CA" baseline="0" dirty="0" smtClean="0"/>
              <a:t>The </a:t>
            </a:r>
            <a:r>
              <a:rPr lang="en-CA" b="1" baseline="0" dirty="0" smtClean="0"/>
              <a:t>plan map, profiles and cross-sections are the guts of the plan</a:t>
            </a:r>
            <a:r>
              <a:rPr lang="en-CA" baseline="0" dirty="0" smtClean="0"/>
              <a:t>. </a:t>
            </a:r>
          </a:p>
          <a:p>
            <a:pPr marL="174296" indent="-174296">
              <a:buFont typeface="Arial" panose="020B0604020202020204" pitchFamily="34" charset="0"/>
              <a:buChar char="•"/>
            </a:pPr>
            <a:r>
              <a:rPr lang="en-CA" baseline="0" dirty="0" smtClean="0"/>
              <a:t>Important to understand them.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24</a:t>
            </a:fld>
            <a:endParaRPr lang="en-CA"/>
          </a:p>
        </p:txBody>
      </p:sp>
    </p:spTree>
    <p:extLst>
      <p:ext uri="{BB962C8B-B14F-4D97-AF65-F5344CB8AC3E}">
        <p14:creationId xmlns:p14="http://schemas.microsoft.com/office/powerpoint/2010/main" val="3967984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Minor changes to road location in the field</a:t>
            </a:r>
            <a:r>
              <a:rPr lang="en-CA" baseline="0" dirty="0" smtClean="0"/>
              <a:t> may result due to slight offsets in ribbon locations when compared to the road centerline on the plan. </a:t>
            </a:r>
          </a:p>
          <a:p>
            <a:pPr marL="174296" indent="-174296">
              <a:buFont typeface="Arial" panose="020B0604020202020204" pitchFamily="34" charset="0"/>
              <a:buChar char="•"/>
            </a:pPr>
            <a:r>
              <a:rPr lang="en-CA" baseline="0" dirty="0" smtClean="0"/>
              <a:t>This is typically not an issue, but if consistent should be brought to the attention of the road construction supervisor. </a:t>
            </a:r>
          </a:p>
          <a:p>
            <a:pPr marL="174296" indent="-174296">
              <a:buFont typeface="Arial" panose="020B0604020202020204" pitchFamily="34" charset="0"/>
              <a:buChar char="•"/>
            </a:pPr>
            <a:r>
              <a:rPr lang="en-CA" baseline="0" dirty="0" smtClean="0"/>
              <a:t>Relocating the centreline can have significant effects at control points, (bridge crossings, switchbacks, landings, etc.).</a:t>
            </a:r>
          </a:p>
          <a:p>
            <a:pPr marL="174296" indent="-174296">
              <a:buFont typeface="Arial" panose="020B0604020202020204" pitchFamily="34" charset="0"/>
              <a:buChar char="•"/>
            </a:pPr>
            <a:r>
              <a:rPr lang="en-CA" baseline="0" dirty="0" smtClean="0"/>
              <a:t>Again, </a:t>
            </a:r>
            <a:r>
              <a:rPr lang="en-CA" b="1" baseline="0" dirty="0" smtClean="0"/>
              <a:t>understanding is critical</a:t>
            </a:r>
            <a:r>
              <a:rPr lang="en-CA" baseline="0" dirty="0" smtClean="0"/>
              <a:t>.</a:t>
            </a:r>
          </a:p>
          <a:p>
            <a:pPr marL="174296" indent="-174296">
              <a:buFont typeface="Arial" panose="020B0604020202020204" pitchFamily="34" charset="0"/>
              <a:buChar char="•"/>
            </a:pPr>
            <a:r>
              <a:rPr lang="en-CA" b="1" baseline="0" dirty="0" smtClean="0"/>
              <a:t>STOP and get clarification when and where required</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25</a:t>
            </a:fld>
            <a:endParaRPr lang="en-CA"/>
          </a:p>
        </p:txBody>
      </p:sp>
    </p:spTree>
    <p:extLst>
      <p:ext uri="{BB962C8B-B14F-4D97-AF65-F5344CB8AC3E}">
        <p14:creationId xmlns:p14="http://schemas.microsoft.com/office/powerpoint/2010/main" val="4152470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Digital display </a:t>
            </a:r>
            <a:r>
              <a:rPr lang="en-CA" dirty="0" smtClean="0"/>
              <a:t>of the plan is an option and can</a:t>
            </a:r>
            <a:r>
              <a:rPr lang="en-CA" baseline="0" dirty="0" smtClean="0"/>
              <a:t> be very beneficial especially when combined with a georeferenced machine location. </a:t>
            </a:r>
          </a:p>
          <a:p>
            <a:pPr marL="174296" indent="-174296">
              <a:buFont typeface="Arial" panose="020B0604020202020204" pitchFamily="34" charset="0"/>
              <a:buChar char="•"/>
            </a:pPr>
            <a:r>
              <a:rPr lang="en-CA" baseline="0" dirty="0" smtClean="0"/>
              <a:t>This allows the operator to know exactly where he is in relation to the road location/design at any given time. </a:t>
            </a:r>
          </a:p>
          <a:p>
            <a:pPr marL="174296" indent="-174296">
              <a:buFont typeface="Arial" panose="020B0604020202020204" pitchFamily="34" charset="0"/>
              <a:buChar char="•"/>
            </a:pPr>
            <a:r>
              <a:rPr lang="en-CA" baseline="0" dirty="0" smtClean="0"/>
              <a:t>This not only has the potential to improve productivity, but ensures the operator has real time data relating to the road design/construction requirements.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26</a:t>
            </a:fld>
            <a:endParaRPr lang="en-CA"/>
          </a:p>
        </p:txBody>
      </p:sp>
    </p:spTree>
    <p:extLst>
      <p:ext uri="{BB962C8B-B14F-4D97-AF65-F5344CB8AC3E}">
        <p14:creationId xmlns:p14="http://schemas.microsoft.com/office/powerpoint/2010/main" val="2743209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Areas of subsurface and overland seepage</a:t>
            </a:r>
            <a:r>
              <a:rPr lang="en-CA" baseline="0" dirty="0" smtClean="0"/>
              <a:t> often contain organic soils and excess water, which promote unstable slopes.</a:t>
            </a:r>
          </a:p>
          <a:p>
            <a:pPr marL="174296" indent="-174296">
              <a:buFont typeface="Arial" panose="020B0604020202020204" pitchFamily="34" charset="0"/>
              <a:buChar char="•"/>
            </a:pPr>
            <a:r>
              <a:rPr lang="en-CA" baseline="0" dirty="0" smtClean="0"/>
              <a:t>This can determine appropriate construction methods and the level of drainage control measures required. </a:t>
            </a:r>
          </a:p>
          <a:p>
            <a:pPr marL="174296" indent="-174296">
              <a:buFont typeface="Arial" panose="020B0604020202020204" pitchFamily="34" charset="0"/>
              <a:buChar char="•"/>
            </a:pPr>
            <a:r>
              <a:rPr lang="en-CA" baseline="0" dirty="0" smtClean="0"/>
              <a:t>Excessive water, heavy fern cover, devil’s club, salmon berry or swayed, pistol-butted or jack-</a:t>
            </a:r>
            <a:r>
              <a:rPr lang="en-CA" baseline="0" dirty="0" err="1" smtClean="0"/>
              <a:t>strawed</a:t>
            </a:r>
            <a:r>
              <a:rPr lang="en-CA" baseline="0" dirty="0" smtClean="0"/>
              <a:t> trees etc. </a:t>
            </a:r>
          </a:p>
          <a:p>
            <a:pPr marL="174296" indent="-174296">
              <a:buFont typeface="Arial" panose="020B0604020202020204" pitchFamily="34" charset="0"/>
              <a:buChar char="•"/>
            </a:pPr>
            <a:r>
              <a:rPr lang="en-CA" baseline="0" dirty="0" smtClean="0"/>
              <a:t>Sometimes these areas are more visible after R/W felling and the planning team does not always catch them during the field work. </a:t>
            </a:r>
          </a:p>
          <a:p>
            <a:pPr marL="174296" indent="-174296">
              <a:buFont typeface="Arial" panose="020B0604020202020204" pitchFamily="34" charset="0"/>
              <a:buChar char="•"/>
            </a:pPr>
            <a:r>
              <a:rPr lang="en-CA" baseline="0" dirty="0" smtClean="0"/>
              <a:t>Given this </a:t>
            </a:r>
            <a:r>
              <a:rPr lang="en-CA" b="1" baseline="0" dirty="0" smtClean="0"/>
              <a:t>operators are a second set of eyes </a:t>
            </a:r>
            <a:r>
              <a:rPr lang="en-CA" baseline="0" dirty="0" smtClean="0"/>
              <a:t>and are very important in this process.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27</a:t>
            </a:fld>
            <a:endParaRPr lang="en-CA"/>
          </a:p>
        </p:txBody>
      </p:sp>
    </p:spTree>
    <p:extLst>
      <p:ext uri="{BB962C8B-B14F-4D97-AF65-F5344CB8AC3E}">
        <p14:creationId xmlns:p14="http://schemas.microsoft.com/office/powerpoint/2010/main" val="101841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Leaning, jack-</a:t>
            </a:r>
            <a:r>
              <a:rPr lang="en-CA" dirty="0" err="1" smtClean="0"/>
              <a:t>strawed</a:t>
            </a:r>
            <a:r>
              <a:rPr lang="en-CA" baseline="0" dirty="0" smtClean="0"/>
              <a:t> &amp; pistol-butted</a:t>
            </a:r>
            <a:r>
              <a:rPr lang="en-CA" dirty="0" smtClean="0"/>
              <a:t> trees often indicate potential soil instability which can also be associated with subsurface and overland water flow</a:t>
            </a:r>
          </a:p>
          <a:p>
            <a:pPr marL="174296" indent="-174296">
              <a:buFont typeface="Arial" panose="020B0604020202020204" pitchFamily="34" charset="0"/>
              <a:buChar char="•"/>
            </a:pPr>
            <a:r>
              <a:rPr lang="en-CA" dirty="0" smtClean="0"/>
              <a:t>Especially when in combination with wet site indicators such as: </a:t>
            </a:r>
          </a:p>
          <a:p>
            <a:pPr marL="174296" indent="-174296">
              <a:buFont typeface="Arial" panose="020B0604020202020204" pitchFamily="34" charset="0"/>
              <a:buChar char="•"/>
            </a:pPr>
            <a:r>
              <a:rPr lang="en-CA" dirty="0" smtClean="0"/>
              <a:t>Heavy fern cover, skunk cabbage, salmon berry, devil’s club, etc.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28</a:t>
            </a:fld>
            <a:endParaRPr lang="en-CA"/>
          </a:p>
        </p:txBody>
      </p:sp>
    </p:spTree>
    <p:extLst>
      <p:ext uri="{BB962C8B-B14F-4D97-AF65-F5344CB8AC3E}">
        <p14:creationId xmlns:p14="http://schemas.microsoft.com/office/powerpoint/2010/main" val="172022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Combine water with </a:t>
            </a:r>
            <a:r>
              <a:rPr lang="en-CA" b="1" dirty="0" smtClean="0"/>
              <a:t>organic</a:t>
            </a:r>
            <a:r>
              <a:rPr lang="en-CA" b="1" baseline="0" dirty="0" smtClean="0"/>
              <a:t> soils or compact soils and </a:t>
            </a:r>
            <a:r>
              <a:rPr lang="en-CA" b="1" dirty="0" smtClean="0"/>
              <a:t>steep slopes and we have a high hazard</a:t>
            </a:r>
            <a:r>
              <a:rPr lang="en-CA" dirty="0" smtClean="0"/>
              <a:t>. </a:t>
            </a:r>
          </a:p>
          <a:p>
            <a:pPr marL="174296" indent="-174296">
              <a:buFont typeface="Arial" panose="020B0604020202020204" pitchFamily="34" charset="0"/>
              <a:buChar char="•"/>
            </a:pPr>
            <a:r>
              <a:rPr lang="en-CA" dirty="0" smtClean="0"/>
              <a:t>This a prime location (likely transitioning from steep terrain to a bench) for the potential to sneak ahead</a:t>
            </a:r>
            <a:r>
              <a:rPr lang="en-CA" baseline="0" dirty="0" smtClean="0"/>
              <a:t> which can result in triggering slide events.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29</a:t>
            </a:fld>
            <a:endParaRPr lang="en-CA"/>
          </a:p>
        </p:txBody>
      </p:sp>
    </p:spTree>
    <p:extLst>
      <p:ext uri="{BB962C8B-B14F-4D97-AF65-F5344CB8AC3E}">
        <p14:creationId xmlns:p14="http://schemas.microsoft.com/office/powerpoint/2010/main" val="341509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a:t>
            </a:fld>
            <a:endParaRPr lang="en-CA"/>
          </a:p>
        </p:txBody>
      </p:sp>
    </p:spTree>
    <p:extLst>
      <p:ext uri="{BB962C8B-B14F-4D97-AF65-F5344CB8AC3E}">
        <p14:creationId xmlns:p14="http://schemas.microsoft.com/office/powerpoint/2010/main" val="323692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Attention</a:t>
            </a:r>
            <a:r>
              <a:rPr lang="en-CA" b="1" baseline="0" dirty="0" smtClean="0"/>
              <a:t> to DRAINAGE and appropriate GRUBBING, STRIPPING and SPOIL PLACEMENT is critical</a:t>
            </a:r>
            <a:r>
              <a:rPr lang="en-CA" baseline="0" dirty="0" smtClean="0"/>
              <a:t>. </a:t>
            </a:r>
          </a:p>
          <a:p>
            <a:pPr marL="174296" indent="-174296">
              <a:buFont typeface="Arial" panose="020B0604020202020204" pitchFamily="34" charset="0"/>
              <a:buChar char="•"/>
            </a:pPr>
            <a:r>
              <a:rPr lang="en-CA" baseline="0" dirty="0" smtClean="0"/>
              <a:t>Ensure machine is on stable ground. </a:t>
            </a:r>
          </a:p>
          <a:p>
            <a:pPr marL="174296" indent="-174296">
              <a:buFont typeface="Arial" panose="020B0604020202020204" pitchFamily="34" charset="0"/>
              <a:buChar char="•"/>
            </a:pPr>
            <a:r>
              <a:rPr lang="en-CA" dirty="0" smtClean="0"/>
              <a:t>Plans may have assumed more rock than exists at the site –</a:t>
            </a:r>
          </a:p>
          <a:p>
            <a:pPr marL="174296" indent="-174296">
              <a:buFont typeface="Arial" panose="020B0604020202020204" pitchFamily="34" charset="0"/>
              <a:buChar char="•"/>
            </a:pPr>
            <a:r>
              <a:rPr lang="en-CA" dirty="0" smtClean="0"/>
              <a:t>Therefore more end</a:t>
            </a:r>
            <a:r>
              <a:rPr lang="en-CA" baseline="0" dirty="0" smtClean="0"/>
              <a:t> haul may be required. </a:t>
            </a:r>
            <a:r>
              <a:rPr lang="en-CA" b="1" baseline="0" dirty="0" smtClean="0"/>
              <a:t>Stop and reassess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30</a:t>
            </a:fld>
            <a:endParaRPr lang="en-CA"/>
          </a:p>
        </p:txBody>
      </p:sp>
    </p:spTree>
    <p:extLst>
      <p:ext uri="{BB962C8B-B14F-4D97-AF65-F5344CB8AC3E}">
        <p14:creationId xmlns:p14="http://schemas.microsoft.com/office/powerpoint/2010/main" val="406132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Areas which show soil movement/creep</a:t>
            </a:r>
            <a:r>
              <a:rPr lang="en-CA" baseline="0" dirty="0" smtClean="0"/>
              <a:t> should be avoided where possible. </a:t>
            </a:r>
          </a:p>
          <a:p>
            <a:pPr marL="174296" indent="-174296">
              <a:buFont typeface="Arial" panose="020B0604020202020204" pitchFamily="34" charset="0"/>
              <a:buChar char="•"/>
            </a:pPr>
            <a:r>
              <a:rPr lang="en-CA" baseline="0" dirty="0" smtClean="0"/>
              <a:t>These have likely been assessed by a </a:t>
            </a:r>
            <a:r>
              <a:rPr lang="en-CA" baseline="0" dirty="0" err="1" smtClean="0"/>
              <a:t>geotech</a:t>
            </a:r>
            <a:r>
              <a:rPr lang="en-CA" baseline="0" dirty="0" smtClean="0"/>
              <a:t> with a construction prescription for the site.</a:t>
            </a:r>
          </a:p>
          <a:p>
            <a:pPr marL="174296" indent="-174296">
              <a:buFont typeface="Arial" panose="020B0604020202020204" pitchFamily="34" charset="0"/>
              <a:buChar char="•"/>
            </a:pPr>
            <a:r>
              <a:rPr lang="en-CA" baseline="0" dirty="0" smtClean="0"/>
              <a:t>If construction through these areas is required, the plan and construction methods should reflect the potential for and mitigate slope instability. </a:t>
            </a:r>
          </a:p>
          <a:p>
            <a:pPr marL="174296" indent="-174296">
              <a:buFont typeface="Arial" panose="020B0604020202020204" pitchFamily="34" charset="0"/>
              <a:buChar char="•"/>
            </a:pPr>
            <a:r>
              <a:rPr lang="en-CA" b="1" baseline="0" dirty="0" smtClean="0"/>
              <a:t>If the contractor/operator sees signs of instability that are not indicated on the Plan, work should be stopped until clarification is reached</a:t>
            </a:r>
            <a:r>
              <a:rPr lang="en-CA" baseline="0" dirty="0" smtClean="0"/>
              <a:t>.</a:t>
            </a:r>
          </a:p>
        </p:txBody>
      </p:sp>
      <p:sp>
        <p:nvSpPr>
          <p:cNvPr id="4" name="Slide Number Placeholder 3"/>
          <p:cNvSpPr>
            <a:spLocks noGrp="1"/>
          </p:cNvSpPr>
          <p:nvPr>
            <p:ph type="sldNum" sz="quarter" idx="10"/>
          </p:nvPr>
        </p:nvSpPr>
        <p:spPr/>
        <p:txBody>
          <a:bodyPr/>
          <a:lstStyle/>
          <a:p>
            <a:fld id="{0D67ABA4-DEFA-4FE6-BB79-593603CF5567}" type="slidenum">
              <a:rPr lang="en-CA" smtClean="0"/>
              <a:t>31</a:t>
            </a:fld>
            <a:endParaRPr lang="en-CA"/>
          </a:p>
        </p:txBody>
      </p:sp>
    </p:spTree>
    <p:extLst>
      <p:ext uri="{BB962C8B-B14F-4D97-AF65-F5344CB8AC3E}">
        <p14:creationId xmlns:p14="http://schemas.microsoft.com/office/powerpoint/2010/main" val="2313818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Jack-</a:t>
            </a:r>
            <a:r>
              <a:rPr lang="en-CA" dirty="0" err="1" smtClean="0"/>
              <a:t>strawed</a:t>
            </a:r>
            <a:r>
              <a:rPr lang="en-CA" baseline="0" dirty="0" smtClean="0"/>
              <a:t> trees are a fairly common occurrence on inherently unstable terrain.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32</a:t>
            </a:fld>
            <a:endParaRPr lang="en-CA"/>
          </a:p>
        </p:txBody>
      </p:sp>
    </p:spTree>
    <p:extLst>
      <p:ext uri="{BB962C8B-B14F-4D97-AF65-F5344CB8AC3E}">
        <p14:creationId xmlns:p14="http://schemas.microsoft.com/office/powerpoint/2010/main" val="3085267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Beware of higher water tables, creating slippery working</a:t>
            </a:r>
            <a:r>
              <a:rPr lang="en-CA" baseline="0" dirty="0" smtClean="0"/>
              <a:t> surface and potential instability. </a:t>
            </a:r>
          </a:p>
          <a:p>
            <a:pPr marL="174296" indent="-174296">
              <a:buFont typeface="Arial" panose="020B0604020202020204" pitchFamily="34" charset="0"/>
              <a:buChar char="•"/>
            </a:pPr>
            <a:r>
              <a:rPr lang="en-CA" baseline="0" dirty="0" smtClean="0"/>
              <a:t>This was a slide initiation area/cut slope, where a 400 m long slide initiated in fill slope below due to full bench not being carried out. </a:t>
            </a:r>
          </a:p>
          <a:p>
            <a:pPr marL="174296" indent="-174296">
              <a:buFont typeface="Arial" panose="020B0604020202020204" pitchFamily="34" charset="0"/>
              <a:buChar char="•"/>
            </a:pPr>
            <a:r>
              <a:rPr lang="en-CA" baseline="0" dirty="0" smtClean="0"/>
              <a:t>Jack-</a:t>
            </a:r>
            <a:r>
              <a:rPr lang="en-CA" baseline="0" dirty="0" err="1" smtClean="0"/>
              <a:t>strawed</a:t>
            </a:r>
            <a:r>
              <a:rPr lang="en-CA" baseline="0" dirty="0" smtClean="0"/>
              <a:t> trees were numerous in the seepage draw below road, see previous slide.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33</a:t>
            </a:fld>
            <a:endParaRPr lang="en-CA"/>
          </a:p>
        </p:txBody>
      </p:sp>
    </p:spTree>
    <p:extLst>
      <p:ext uri="{BB962C8B-B14F-4D97-AF65-F5344CB8AC3E}">
        <p14:creationId xmlns:p14="http://schemas.microsoft.com/office/powerpoint/2010/main" val="1725343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High</a:t>
            </a:r>
            <a:r>
              <a:rPr lang="en-CA" b="1" baseline="0" dirty="0" smtClean="0"/>
              <a:t> Rock cuts can be </a:t>
            </a:r>
            <a:r>
              <a:rPr lang="en-CA" b="1" dirty="0" smtClean="0"/>
              <a:t>High hazard during construction</a:t>
            </a:r>
          </a:p>
          <a:p>
            <a:pPr marL="174296" indent="-174296">
              <a:buFont typeface="Arial" panose="020B0604020202020204" pitchFamily="34" charset="0"/>
              <a:buChar char="•"/>
            </a:pPr>
            <a:r>
              <a:rPr lang="en-CA" dirty="0" smtClean="0"/>
              <a:t>May also be designated as “No Stopping” zones</a:t>
            </a:r>
            <a:r>
              <a:rPr lang="en-CA" baseline="0" dirty="0" smtClean="0"/>
              <a:t> </a:t>
            </a:r>
            <a:r>
              <a:rPr lang="en-CA" dirty="0" smtClean="0"/>
              <a:t>after construction for hauling and harvesting operations. </a:t>
            </a:r>
          </a:p>
          <a:p>
            <a:pPr marL="174296" indent="-174296">
              <a:buFont typeface="Arial" panose="020B0604020202020204" pitchFamily="34" charset="0"/>
              <a:buChar char="•"/>
            </a:pPr>
            <a:r>
              <a:rPr lang="en-CA" dirty="0" smtClean="0"/>
              <a:t>Above photo</a:t>
            </a:r>
            <a:r>
              <a:rPr lang="en-CA" baseline="0" dirty="0" smtClean="0"/>
              <a:t> shows steep f</a:t>
            </a:r>
            <a:r>
              <a:rPr lang="en-CA" dirty="0" smtClean="0"/>
              <a:t>racture plane in rock paralleling road, which is a common cause of rock fall. </a:t>
            </a:r>
          </a:p>
          <a:p>
            <a:pPr marL="174296" indent="-174296">
              <a:buFont typeface="Arial" panose="020B0604020202020204" pitchFamily="34" charset="0"/>
              <a:buChar char="•"/>
            </a:pPr>
            <a:r>
              <a:rPr lang="en-CA" dirty="0" smtClean="0"/>
              <a:t>This road was abandoned</a:t>
            </a:r>
            <a:r>
              <a:rPr lang="en-CA" baseline="0" dirty="0" smtClean="0"/>
              <a:t> due to large volumes of unstable rock along road location. </a:t>
            </a:r>
          </a:p>
          <a:p>
            <a:pPr marL="174296" indent="-174296">
              <a:buFont typeface="Arial" panose="020B0604020202020204" pitchFamily="34" charset="0"/>
              <a:buChar char="•"/>
            </a:pPr>
            <a:r>
              <a:rPr lang="en-CA" baseline="0" dirty="0" smtClean="0"/>
              <a:t>Not observed in the PLAN…</a:t>
            </a:r>
          </a:p>
          <a:p>
            <a:pPr marL="174296" indent="-174296">
              <a:buFont typeface="Arial" panose="020B0604020202020204" pitchFamily="34" charset="0"/>
              <a:buChar char="•"/>
            </a:pPr>
            <a:r>
              <a:rPr lang="en-CA" baseline="0" dirty="0" smtClean="0"/>
              <a:t>Resulted in loss of conventional harvest opportunity.</a:t>
            </a:r>
          </a:p>
          <a:p>
            <a:pPr marL="174296" indent="-174296">
              <a:buFont typeface="Arial" panose="020B0604020202020204" pitchFamily="34" charset="0"/>
              <a:buChar char="•"/>
            </a:pPr>
            <a:r>
              <a:rPr lang="en-CA" b="1" baseline="0" dirty="0" smtClean="0"/>
              <a:t>Unforeseen conditions, stop, reassess, ask questions, and make suggestions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34</a:t>
            </a:fld>
            <a:endParaRPr lang="en-CA"/>
          </a:p>
        </p:txBody>
      </p:sp>
    </p:spTree>
    <p:extLst>
      <p:ext uri="{BB962C8B-B14F-4D97-AF65-F5344CB8AC3E}">
        <p14:creationId xmlns:p14="http://schemas.microsoft.com/office/powerpoint/2010/main" val="3652055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err="1" smtClean="0"/>
              <a:t>Cutslope</a:t>
            </a:r>
            <a:r>
              <a:rPr lang="en-CA" dirty="0" smtClean="0"/>
              <a:t> failures adjacent to this site shortly after road </a:t>
            </a:r>
            <a:r>
              <a:rPr lang="en-CA" dirty="0" err="1" smtClean="0"/>
              <a:t>contruction</a:t>
            </a:r>
            <a:r>
              <a:rPr lang="en-CA" dirty="0" smtClean="0"/>
              <a:t>.</a:t>
            </a:r>
          </a:p>
          <a:p>
            <a:pPr marL="174296" indent="-174296">
              <a:buFont typeface="Arial" panose="020B0604020202020204" pitchFamily="34" charset="0"/>
              <a:buChar char="•"/>
            </a:pPr>
            <a:r>
              <a:rPr lang="en-CA" dirty="0" smtClean="0"/>
              <a:t>Bluff with overhangs, loose rocks below bluff indicating</a:t>
            </a:r>
            <a:r>
              <a:rPr lang="en-CA" baseline="0" dirty="0" smtClean="0"/>
              <a:t> rock fall. </a:t>
            </a:r>
          </a:p>
          <a:p>
            <a:pPr marL="174296" indent="-174296">
              <a:buFont typeface="Arial" panose="020B0604020202020204" pitchFamily="34" charset="0"/>
              <a:buChar char="•"/>
            </a:pPr>
            <a:r>
              <a:rPr lang="en-CA" baseline="0" dirty="0" smtClean="0"/>
              <a:t>Also pistol butted trees on slope below bluff immediately above road.</a:t>
            </a:r>
          </a:p>
          <a:p>
            <a:pPr marL="174296" indent="-174296">
              <a:buFont typeface="Arial" panose="020B0604020202020204" pitchFamily="34" charset="0"/>
              <a:buChar char="•"/>
            </a:pPr>
            <a:r>
              <a:rPr lang="en-CA" baseline="0" dirty="0" smtClean="0"/>
              <a:t>Road heading was stopped after contract supervisor brought in </a:t>
            </a:r>
            <a:r>
              <a:rPr lang="en-CA" baseline="0" dirty="0" err="1" smtClean="0"/>
              <a:t>geotech</a:t>
            </a:r>
            <a:r>
              <a:rPr lang="en-CA" baseline="0" dirty="0" smtClean="0"/>
              <a:t>.</a:t>
            </a:r>
          </a:p>
          <a:p>
            <a:pPr marL="174296" indent="-174296">
              <a:buFont typeface="Arial" panose="020B0604020202020204" pitchFamily="34" charset="0"/>
              <a:buChar char="•"/>
            </a:pPr>
            <a:r>
              <a:rPr lang="en-CA" baseline="0" dirty="0" smtClean="0"/>
              <a:t>The whole slope below the bluff slid a few weeks later.</a:t>
            </a:r>
          </a:p>
          <a:p>
            <a:pPr marL="174296" indent="-174296">
              <a:buFont typeface="Arial" panose="020B0604020202020204" pitchFamily="34" charset="0"/>
              <a:buChar char="•"/>
            </a:pPr>
            <a:r>
              <a:rPr lang="en-CA" baseline="0" dirty="0" smtClean="0"/>
              <a:t>Road was continued below toe of slide.</a:t>
            </a:r>
          </a:p>
          <a:p>
            <a:endParaRPr lang="en-CA" baseline="0" dirty="0" smtClean="0"/>
          </a:p>
        </p:txBody>
      </p:sp>
      <p:sp>
        <p:nvSpPr>
          <p:cNvPr id="4" name="Slide Number Placeholder 3"/>
          <p:cNvSpPr>
            <a:spLocks noGrp="1"/>
          </p:cNvSpPr>
          <p:nvPr>
            <p:ph type="sldNum" sz="quarter" idx="10"/>
          </p:nvPr>
        </p:nvSpPr>
        <p:spPr/>
        <p:txBody>
          <a:bodyPr/>
          <a:lstStyle/>
          <a:p>
            <a:fld id="{0D67ABA4-DEFA-4FE6-BB79-593603CF5567}" type="slidenum">
              <a:rPr lang="en-CA" smtClean="0"/>
              <a:t>35</a:t>
            </a:fld>
            <a:endParaRPr lang="en-CA"/>
          </a:p>
        </p:txBody>
      </p:sp>
    </p:spTree>
    <p:extLst>
      <p:ext uri="{BB962C8B-B14F-4D97-AF65-F5344CB8AC3E}">
        <p14:creationId xmlns:p14="http://schemas.microsoft.com/office/powerpoint/2010/main" val="3517276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sz="1200" dirty="0"/>
              <a:t>Slide deposits off upper slopes can result in an unstable mass of organics + mud deposition within the road prism area.</a:t>
            </a:r>
          </a:p>
          <a:p>
            <a:pPr marL="174296" indent="-174296" defTabSz="929579">
              <a:buFont typeface="Arial" panose="020B0604020202020204" pitchFamily="34" charset="0"/>
              <a:buChar char="•"/>
              <a:defRPr/>
            </a:pPr>
            <a:r>
              <a:rPr lang="en-CA" sz="1200" dirty="0"/>
              <a:t>These can be due to disturbance related to new road construction. </a:t>
            </a:r>
          </a:p>
          <a:p>
            <a:pPr marL="174296" indent="-174296" defTabSz="929579">
              <a:buFont typeface="Arial" panose="020B0604020202020204" pitchFamily="34" charset="0"/>
              <a:buChar char="•"/>
              <a:defRPr/>
            </a:pPr>
            <a:r>
              <a:rPr lang="en-CA" sz="1200" dirty="0"/>
              <a:t>On the left, yarding down organic-rich (skunk cabbage pockets) on 40-60% slopes resulted in landslide.</a:t>
            </a:r>
          </a:p>
          <a:p>
            <a:pPr marL="174296" indent="-174296" defTabSz="929579">
              <a:buFont typeface="Arial" panose="020B0604020202020204" pitchFamily="34" charset="0"/>
              <a:buChar char="•"/>
              <a:defRPr/>
            </a:pPr>
            <a:r>
              <a:rPr lang="en-CA" sz="1200" dirty="0"/>
              <a:t>On the right old landslide debris cut by main road.</a:t>
            </a:r>
          </a:p>
          <a:p>
            <a:pPr marL="174296" indent="-174296" defTabSz="929579">
              <a:buFont typeface="Arial" panose="020B0604020202020204" pitchFamily="34" charset="0"/>
              <a:buChar char="•"/>
              <a:defRPr/>
            </a:pPr>
            <a:r>
              <a:rPr lang="en-CA" sz="1200" dirty="0"/>
              <a:t>Important to </a:t>
            </a:r>
            <a:r>
              <a:rPr lang="en-CA" sz="1200" b="1" dirty="0"/>
              <a:t>be aware of your surroundings </a:t>
            </a:r>
            <a:r>
              <a:rPr lang="en-CA" sz="1200" dirty="0"/>
              <a:t>especially old slide activity and any evidence of inherent slope instability both up and below road prism. </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36</a:t>
            </a:fld>
            <a:endParaRPr lang="en-CA"/>
          </a:p>
        </p:txBody>
      </p:sp>
    </p:spTree>
    <p:extLst>
      <p:ext uri="{BB962C8B-B14F-4D97-AF65-F5344CB8AC3E}">
        <p14:creationId xmlns:p14="http://schemas.microsoft.com/office/powerpoint/2010/main" val="4163125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Common indicators of subsurface</a:t>
            </a:r>
            <a:r>
              <a:rPr lang="en-CA" baseline="0" dirty="0" smtClean="0"/>
              <a:t> and overland water flow. </a:t>
            </a:r>
          </a:p>
          <a:p>
            <a:pPr marL="174296" indent="-174296">
              <a:buFont typeface="Arial" panose="020B0604020202020204" pitchFamily="34" charset="0"/>
              <a:buChar char="•"/>
            </a:pPr>
            <a:r>
              <a:rPr lang="en-CA" baseline="0" dirty="0" smtClean="0"/>
              <a:t>Typically associated with organic soils. Fern in open draws indicate water retention/accumulation areas. </a:t>
            </a:r>
          </a:p>
          <a:p>
            <a:pPr marL="174296" indent="-174296">
              <a:buFont typeface="Arial" panose="020B0604020202020204" pitchFamily="34" charset="0"/>
              <a:buChar char="•"/>
            </a:pPr>
            <a:r>
              <a:rPr lang="en-CA" baseline="0" dirty="0" smtClean="0"/>
              <a:t>These areas contain significant water/seepage and potential for slope instability.</a:t>
            </a:r>
          </a:p>
          <a:p>
            <a:pPr marL="174296" indent="-174296">
              <a:buFont typeface="Arial" panose="020B0604020202020204" pitchFamily="34" charset="0"/>
              <a:buChar char="•"/>
            </a:pPr>
            <a:r>
              <a:rPr lang="en-CA" b="1" baseline="0" dirty="0" smtClean="0"/>
              <a:t>If not noted on the plan, stop, reassess, ask questions and make suggestions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37</a:t>
            </a:fld>
            <a:endParaRPr lang="en-CA"/>
          </a:p>
        </p:txBody>
      </p:sp>
    </p:spTree>
    <p:extLst>
      <p:ext uri="{BB962C8B-B14F-4D97-AF65-F5344CB8AC3E}">
        <p14:creationId xmlns:p14="http://schemas.microsoft.com/office/powerpoint/2010/main" val="1084093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Maintaining proper</a:t>
            </a:r>
            <a:r>
              <a:rPr lang="en-CA" baseline="0" dirty="0" smtClean="0"/>
              <a:t> drainage is critical in ensuring the road prism does not become saturated which can result in failure and construction initiated slide events. </a:t>
            </a:r>
          </a:p>
          <a:p>
            <a:pPr marL="174296" indent="-174296">
              <a:buFont typeface="Arial" panose="020B0604020202020204" pitchFamily="34" charset="0"/>
              <a:buChar char="•"/>
            </a:pPr>
            <a:r>
              <a:rPr lang="en-CA" baseline="0" dirty="0" smtClean="0"/>
              <a:t>This is particularly important on roads with adverse grades draining water to active excavation sites without proper cross-ditching. </a:t>
            </a:r>
          </a:p>
          <a:p>
            <a:pPr marL="174296" indent="-174296" defTabSz="929579">
              <a:buFont typeface="Arial" panose="020B0604020202020204" pitchFamily="34" charset="0"/>
              <a:buChar char="•"/>
              <a:defRPr/>
            </a:pPr>
            <a:r>
              <a:rPr lang="en-CA" baseline="0" dirty="0" smtClean="0"/>
              <a:t>Water running into active worksite due to adverse grades requires appropriate control measures, cross-ditching etc.. </a:t>
            </a:r>
          </a:p>
          <a:p>
            <a:pPr marL="174296" indent="-174296">
              <a:buFont typeface="Arial" panose="020B0604020202020204" pitchFamily="34" charset="0"/>
              <a:buChar char="•"/>
            </a:pPr>
            <a:r>
              <a:rPr lang="en-CA" b="1" baseline="0" dirty="0" smtClean="0"/>
              <a:t>Use your experience and knowledge and skills in concert with the PLAN </a:t>
            </a:r>
            <a:r>
              <a:rPr lang="en-CA" baseline="0" dirty="0" smtClean="0"/>
              <a:t>to ensure drainage patterns are maintained and drainage control is appropriate for the circumstances.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38</a:t>
            </a:fld>
            <a:endParaRPr lang="en-CA"/>
          </a:p>
        </p:txBody>
      </p:sp>
    </p:spTree>
    <p:extLst>
      <p:ext uri="{BB962C8B-B14F-4D97-AF65-F5344CB8AC3E}">
        <p14:creationId xmlns:p14="http://schemas.microsoft.com/office/powerpoint/2010/main" val="282269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Road surface runoff eroding highly erodible</a:t>
            </a:r>
            <a:r>
              <a:rPr lang="en-CA" baseline="0" dirty="0" smtClean="0"/>
              <a:t> sandy soils used as surfacing</a:t>
            </a:r>
          </a:p>
          <a:p>
            <a:pPr marL="174296" indent="-174296">
              <a:buFont typeface="Arial" panose="020B0604020202020204" pitchFamily="34" charset="0"/>
              <a:buChar char="•"/>
            </a:pPr>
            <a:r>
              <a:rPr lang="en-CA" baseline="0" dirty="0" smtClean="0"/>
              <a:t>Culvert intake sump could use more rock armouring</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39</a:t>
            </a:fld>
            <a:endParaRPr lang="en-CA"/>
          </a:p>
        </p:txBody>
      </p:sp>
    </p:spTree>
    <p:extLst>
      <p:ext uri="{BB962C8B-B14F-4D97-AF65-F5344CB8AC3E}">
        <p14:creationId xmlns:p14="http://schemas.microsoft.com/office/powerpoint/2010/main" val="278233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algn="just"/>
            <a:endParaRPr lang="en-CA" sz="1200" dirty="0">
              <a:latin typeface="Arial" panose="020B0604020202020204" pitchFamily="34" charset="0"/>
              <a:ea typeface="Times New Roman" panose="02020603050405020304" pitchFamily="18" charset="0"/>
              <a:cs typeface="Arial" panose="020B0604020202020204" pitchFamily="34" charset="0"/>
            </a:endParaRPr>
          </a:p>
          <a:p>
            <a:pPr marL="174296" indent="-174296" algn="just">
              <a:buFont typeface="Arial" panose="020B0604020202020204" pitchFamily="34" charset="0"/>
              <a:buChar char="•"/>
            </a:pPr>
            <a:r>
              <a:rPr lang="en-US" sz="1200" dirty="0">
                <a:latin typeface="Arial" panose="020B0604020202020204" pitchFamily="34" charset="0"/>
                <a:ea typeface="MS Mincho"/>
                <a:cs typeface="Arial" panose="020B0604020202020204" pitchFamily="34" charset="0"/>
              </a:rPr>
              <a:t>Outcomes will be shared and used across the industry to create a more uniformed application of improved road construction methods and processes. </a:t>
            </a:r>
            <a:endParaRPr lang="en-CA" sz="1200" dirty="0">
              <a:latin typeface="Arial" panose="020B0604020202020204" pitchFamily="34" charset="0"/>
              <a:ea typeface="Times New Roman" panose="02020603050405020304" pitchFamily="18"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a:t>
            </a:fld>
            <a:endParaRPr lang="en-CA"/>
          </a:p>
        </p:txBody>
      </p:sp>
    </p:spTree>
    <p:extLst>
      <p:ext uri="{BB962C8B-B14F-4D97-AF65-F5344CB8AC3E}">
        <p14:creationId xmlns:p14="http://schemas.microsoft.com/office/powerpoint/2010/main" val="477166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Is that woody debris in the subgrade…in steep terrain in the left photo?</a:t>
            </a:r>
          </a:p>
          <a:p>
            <a:pPr marL="174296" indent="-174296">
              <a:buFont typeface="Arial" panose="020B0604020202020204" pitchFamily="34" charset="0"/>
              <a:buChar char="•"/>
            </a:pPr>
            <a:r>
              <a:rPr lang="en-CA" dirty="0" smtClean="0"/>
              <a:t>This is a no-no in steep terrain.</a:t>
            </a:r>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40</a:t>
            </a:fld>
            <a:endParaRPr lang="en-CA"/>
          </a:p>
        </p:txBody>
      </p:sp>
    </p:spTree>
    <p:extLst>
      <p:ext uri="{BB962C8B-B14F-4D97-AF65-F5344CB8AC3E}">
        <p14:creationId xmlns:p14="http://schemas.microsoft.com/office/powerpoint/2010/main" val="3394146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Maintaining proper</a:t>
            </a:r>
            <a:r>
              <a:rPr lang="en-CA" baseline="0" dirty="0" smtClean="0"/>
              <a:t> drainage is critical in ensuring the road prism does not become saturated which can result in failure and construction initiated slide events. </a:t>
            </a:r>
          </a:p>
          <a:p>
            <a:pPr marL="174296" indent="-174296">
              <a:buFont typeface="Arial" panose="020B0604020202020204" pitchFamily="34" charset="0"/>
              <a:buChar char="•"/>
            </a:pPr>
            <a:r>
              <a:rPr lang="en-CA" baseline="0" dirty="0" smtClean="0"/>
              <a:t>Left photo shows effective armouring of culvert outlet.</a:t>
            </a:r>
          </a:p>
          <a:p>
            <a:pPr marL="174296" indent="-174296">
              <a:buFont typeface="Arial" panose="020B0604020202020204" pitchFamily="34" charset="0"/>
              <a:buChar char="•"/>
            </a:pPr>
            <a:r>
              <a:rPr lang="en-CA" baseline="0" dirty="0" smtClean="0"/>
              <a:t>Right photo shows rock blanketing of unstable cut slopes and </a:t>
            </a:r>
            <a:r>
              <a:rPr lang="en-CA" baseline="0" dirty="0" err="1" smtClean="0"/>
              <a:t>ditchline</a:t>
            </a:r>
            <a:r>
              <a:rPr lang="en-CA" baseline="0" dirty="0" smtClean="0"/>
              <a:t> armouring.</a:t>
            </a:r>
          </a:p>
          <a:p>
            <a:pPr marL="174296" indent="-174296">
              <a:buFont typeface="Arial" panose="020B0604020202020204" pitchFamily="34" charset="0"/>
              <a:buChar char="•"/>
            </a:pPr>
            <a:r>
              <a:rPr lang="en-CA" baseline="0" dirty="0" smtClean="0"/>
              <a:t>Both photos in highly erosive sandy sediments.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41</a:t>
            </a:fld>
            <a:endParaRPr lang="en-CA"/>
          </a:p>
        </p:txBody>
      </p:sp>
    </p:spTree>
    <p:extLst>
      <p:ext uri="{BB962C8B-B14F-4D97-AF65-F5344CB8AC3E}">
        <p14:creationId xmlns:p14="http://schemas.microsoft.com/office/powerpoint/2010/main" val="26540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Includes grade control on road surface </a:t>
            </a:r>
          </a:p>
          <a:p>
            <a:pPr marL="174296" indent="-174296">
              <a:buFont typeface="Arial" panose="020B0604020202020204" pitchFamily="34" charset="0"/>
              <a:buChar char="•"/>
            </a:pPr>
            <a:r>
              <a:rPr lang="en-CA" dirty="0" smtClean="0"/>
              <a:t>Methods such as in sloping road surface, crowning, rolling grades, proper culvert or cross-ditch placement, ditch blocks, intake sumps, armouring.</a:t>
            </a:r>
          </a:p>
          <a:p>
            <a:pPr marL="174296" indent="-174296">
              <a:buFont typeface="Arial" panose="020B0604020202020204" pitchFamily="34" charset="0"/>
              <a:buChar char="•"/>
            </a:pPr>
            <a:r>
              <a:rPr lang="en-CA" dirty="0" smtClean="0"/>
              <a:t>Lack of drainage control can lead to landslide events during and after construction activities. </a:t>
            </a:r>
          </a:p>
          <a:p>
            <a:pPr marL="174296" indent="-174296">
              <a:buFont typeface="Arial" panose="020B0604020202020204" pitchFamily="34" charset="0"/>
              <a:buChar char="•"/>
            </a:pPr>
            <a:r>
              <a:rPr lang="en-CA" dirty="0" smtClean="0"/>
              <a:t>Particularly during</a:t>
            </a:r>
            <a:r>
              <a:rPr lang="en-CA" baseline="0" dirty="0" smtClean="0"/>
              <a:t> periods of high rainfall or rain-on-snow events.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42</a:t>
            </a:fld>
            <a:endParaRPr lang="en-CA"/>
          </a:p>
        </p:txBody>
      </p:sp>
    </p:spTree>
    <p:extLst>
      <p:ext uri="{BB962C8B-B14F-4D97-AF65-F5344CB8AC3E}">
        <p14:creationId xmlns:p14="http://schemas.microsoft.com/office/powerpoint/2010/main" val="2661865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Transition zones are a common area of slide initiation</a:t>
            </a:r>
            <a:r>
              <a:rPr lang="en-CA" dirty="0" smtClean="0"/>
              <a:t>,</a:t>
            </a:r>
            <a:r>
              <a:rPr lang="en-CA" baseline="0" dirty="0" smtClean="0"/>
              <a:t> </a:t>
            </a:r>
          </a:p>
          <a:p>
            <a:pPr marL="174296" indent="-174296">
              <a:buFont typeface="Arial" panose="020B0604020202020204" pitchFamily="34" charset="0"/>
              <a:buChar char="•"/>
            </a:pPr>
            <a:r>
              <a:rPr lang="en-CA" baseline="0" dirty="0" smtClean="0"/>
              <a:t>Particularly at the start and end of the end haul sections. </a:t>
            </a:r>
          </a:p>
          <a:p>
            <a:pPr marL="174296" indent="-174296">
              <a:buFont typeface="Arial" panose="020B0604020202020204" pitchFamily="34" charset="0"/>
              <a:buChar char="•"/>
            </a:pPr>
            <a:r>
              <a:rPr lang="en-CA" b="1" baseline="0" dirty="0" smtClean="0"/>
              <a:t>Start your transition so that you are on full bench by the start of the transition</a:t>
            </a:r>
            <a:r>
              <a:rPr lang="en-CA" baseline="0" dirty="0" smtClean="0"/>
              <a:t>. </a:t>
            </a:r>
          </a:p>
          <a:p>
            <a:pPr marL="174296" indent="-174296">
              <a:buFont typeface="Arial" panose="020B0604020202020204" pitchFamily="34" charset="0"/>
              <a:buChar char="•"/>
            </a:pPr>
            <a:r>
              <a:rPr lang="en-CA" baseline="0" dirty="0" smtClean="0"/>
              <a:t>start early / end late.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43</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Area of unstable soils</a:t>
            </a:r>
            <a:r>
              <a:rPr lang="en-CA" baseline="0" dirty="0" smtClean="0"/>
              <a:t> within a gentle draw. </a:t>
            </a:r>
          </a:p>
          <a:p>
            <a:pPr marL="174296" indent="-174296">
              <a:buFont typeface="Arial" panose="020B0604020202020204" pitchFamily="34" charset="0"/>
              <a:buChar char="•"/>
            </a:pPr>
            <a:r>
              <a:rPr lang="en-CA" b="1" dirty="0" smtClean="0"/>
              <a:t>Indicators</a:t>
            </a:r>
            <a:r>
              <a:rPr lang="en-CA" b="1" baseline="0" dirty="0" smtClean="0"/>
              <a:t> of overland and /or subsurface seepage is evident</a:t>
            </a:r>
            <a:r>
              <a:rPr lang="en-CA" b="0" baseline="0" dirty="0" smtClean="0"/>
              <a:t>;</a:t>
            </a:r>
            <a:r>
              <a:rPr lang="en-CA" baseline="0" dirty="0" smtClean="0"/>
              <a:t> plants (devil’s club in this case), organic soils, open stand, exposed mineral soils. </a:t>
            </a:r>
          </a:p>
          <a:p>
            <a:pPr marL="174296" indent="-174296">
              <a:buFont typeface="Arial" panose="020B0604020202020204" pitchFamily="34" charset="0"/>
              <a:buChar char="•"/>
            </a:pPr>
            <a:r>
              <a:rPr lang="en-CA" baseline="0" dirty="0" smtClean="0"/>
              <a:t>Raveling within excavation or below excavation  can indicate slope instability.</a:t>
            </a:r>
          </a:p>
          <a:p>
            <a:pPr marL="174296" indent="-174296">
              <a:buFont typeface="Arial" panose="020B0604020202020204" pitchFamily="34" charset="0"/>
              <a:buChar char="•"/>
            </a:pPr>
            <a:r>
              <a:rPr lang="en-CA" b="1" baseline="0" dirty="0" smtClean="0"/>
              <a:t>Be aware of active ravelling</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44</a:t>
            </a:fld>
            <a:endParaRPr lang="en-CA"/>
          </a:p>
        </p:txBody>
      </p:sp>
    </p:spTree>
    <p:extLst>
      <p:ext uri="{BB962C8B-B14F-4D97-AF65-F5344CB8AC3E}">
        <p14:creationId xmlns:p14="http://schemas.microsoft.com/office/powerpoint/2010/main" val="520041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45</a:t>
            </a:fld>
            <a:endParaRPr lang="en-CA"/>
          </a:p>
        </p:txBody>
      </p:sp>
    </p:spTree>
    <p:extLst>
      <p:ext uri="{BB962C8B-B14F-4D97-AF65-F5344CB8AC3E}">
        <p14:creationId xmlns:p14="http://schemas.microsoft.com/office/powerpoint/2010/main" val="547246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This is the </a:t>
            </a:r>
            <a:r>
              <a:rPr lang="en-CA" b="1" dirty="0" smtClean="0"/>
              <a:t>transition zone</a:t>
            </a:r>
            <a:r>
              <a:rPr lang="en-CA" b="1" baseline="0" dirty="0" smtClean="0"/>
              <a:t> </a:t>
            </a:r>
            <a:r>
              <a:rPr lang="en-CA" baseline="0" dirty="0" smtClean="0"/>
              <a:t>which often can be the </a:t>
            </a:r>
            <a:r>
              <a:rPr lang="en-CA" b="1" baseline="0" dirty="0" smtClean="0"/>
              <a:t>critical zone </a:t>
            </a:r>
            <a:r>
              <a:rPr lang="en-CA" baseline="0" dirty="0" smtClean="0"/>
              <a:t>with regards to slide ignition. </a:t>
            </a:r>
          </a:p>
          <a:p>
            <a:pPr marL="174296" indent="-174296">
              <a:buFont typeface="Arial" panose="020B0604020202020204" pitchFamily="34" charset="0"/>
              <a:buChar char="•"/>
            </a:pPr>
            <a:r>
              <a:rPr lang="en-CA" baseline="0" dirty="0" smtClean="0"/>
              <a:t>Too late getting in to full bench and too early getting out.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46</a:t>
            </a:fld>
            <a:endParaRPr lang="en-CA"/>
          </a:p>
        </p:txBody>
      </p:sp>
    </p:spTree>
    <p:extLst>
      <p:ext uri="{BB962C8B-B14F-4D97-AF65-F5344CB8AC3E}">
        <p14:creationId xmlns:p14="http://schemas.microsoft.com/office/powerpoint/2010/main" val="1240826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Stopping construction slide through steep unstable gully sidewalls. </a:t>
            </a:r>
          </a:p>
          <a:p>
            <a:pPr marL="174296" indent="-174296">
              <a:buFont typeface="Arial" panose="020B0604020202020204" pitchFamily="34" charset="0"/>
              <a:buChar char="•"/>
            </a:pPr>
            <a:r>
              <a:rPr lang="en-CA" dirty="0" err="1" smtClean="0"/>
              <a:t>Cutslope</a:t>
            </a:r>
            <a:r>
              <a:rPr lang="en-CA" dirty="0" smtClean="0"/>
              <a:t> seepage and ravelling over weathered bedrock; Temporary logs used to stabilize.</a:t>
            </a:r>
          </a:p>
          <a:p>
            <a:pPr marL="174296" indent="-174296">
              <a:buFont typeface="Arial" panose="020B0604020202020204" pitchFamily="34" charset="0"/>
              <a:buChar char="•"/>
            </a:pPr>
            <a:r>
              <a:rPr lang="en-CA" dirty="0" err="1" smtClean="0"/>
              <a:t>Fillslope</a:t>
            </a:r>
            <a:r>
              <a:rPr lang="en-CA" dirty="0" smtClean="0"/>
              <a:t> failed.</a:t>
            </a:r>
          </a:p>
          <a:p>
            <a:pPr marL="174296" indent="-174296" defTabSz="929579">
              <a:buFont typeface="Arial" panose="020B0604020202020204" pitchFamily="34" charset="0"/>
              <a:buChar char="•"/>
              <a:defRPr/>
            </a:pPr>
            <a:r>
              <a:rPr lang="en-CA" baseline="0" dirty="0" smtClean="0"/>
              <a:t>All operations (construction, harvesting and hauling suspended).</a:t>
            </a:r>
            <a:r>
              <a:rPr lang="en-CA" dirty="0" smtClean="0"/>
              <a:t> </a:t>
            </a:r>
          </a:p>
          <a:p>
            <a:pPr marL="174296" indent="-174296" defTabSz="929579">
              <a:buFont typeface="Arial" panose="020B0604020202020204" pitchFamily="34" charset="0"/>
              <a:buChar char="•"/>
              <a:defRPr/>
            </a:pPr>
            <a:r>
              <a:rPr lang="en-CA" dirty="0" smtClean="0"/>
              <a:t>Production</a:t>
            </a:r>
            <a:r>
              <a:rPr lang="en-CA" baseline="0" dirty="0" smtClean="0"/>
              <a:t> pressure should not drive appropriate decisions. </a:t>
            </a:r>
          </a:p>
          <a:p>
            <a:pPr marL="174296" indent="-174296">
              <a:buFont typeface="Arial" panose="020B0604020202020204" pitchFamily="34" charset="0"/>
              <a:buChar char="•"/>
            </a:pPr>
            <a:r>
              <a:rPr lang="en-CA" baseline="0" dirty="0" err="1" smtClean="0"/>
              <a:t>Geotech</a:t>
            </a:r>
            <a:r>
              <a:rPr lang="en-CA" baseline="0" dirty="0" smtClean="0"/>
              <a:t> brought in to develop plan.  </a:t>
            </a:r>
          </a:p>
          <a:p>
            <a:pPr marL="174296" indent="-174296">
              <a:buFont typeface="Arial" panose="020B0604020202020204" pitchFamily="34" charset="0"/>
              <a:buChar char="•"/>
            </a:pPr>
            <a:r>
              <a:rPr lang="en-CA" baseline="0" dirty="0" smtClean="0"/>
              <a:t>In this case key in rock; </a:t>
            </a:r>
            <a:r>
              <a:rPr lang="en-CA" baseline="0" dirty="0" err="1" smtClean="0"/>
              <a:t>Inslope</a:t>
            </a:r>
            <a:r>
              <a:rPr lang="en-CA" baseline="0" dirty="0" smtClean="0"/>
              <a:t> road </a:t>
            </a:r>
          </a:p>
          <a:p>
            <a:pPr marL="174296" indent="-174296">
              <a:buFont typeface="Arial" panose="020B0604020202020204" pitchFamily="34" charset="0"/>
              <a:buChar char="•"/>
            </a:pPr>
            <a:r>
              <a:rPr lang="en-CA" baseline="0" dirty="0" smtClean="0"/>
              <a:t>Key-in only effective for ½ of section; Rock blanket remaining</a:t>
            </a:r>
          </a:p>
          <a:p>
            <a:pPr marL="174296" indent="-174296">
              <a:buFont typeface="Arial" panose="020B0604020202020204" pitchFamily="34" charset="0"/>
              <a:buChar char="•"/>
            </a:pPr>
            <a:r>
              <a:rPr lang="en-CA" baseline="0" dirty="0" smtClean="0"/>
              <a:t>Sufficient enough to allow safe passage for equipment and hauling.</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47</a:t>
            </a:fld>
            <a:endParaRPr lang="en-CA"/>
          </a:p>
        </p:txBody>
      </p:sp>
    </p:spTree>
    <p:extLst>
      <p:ext uri="{BB962C8B-B14F-4D97-AF65-F5344CB8AC3E}">
        <p14:creationId xmlns:p14="http://schemas.microsoft.com/office/powerpoint/2010/main" val="1240826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1450" indent="-171450" defTabSz="929579">
              <a:buFont typeface="Arial" panose="020B0604020202020204" pitchFamily="34" charset="0"/>
              <a:buChar char="•"/>
              <a:defRPr/>
            </a:pPr>
            <a:r>
              <a:rPr lang="en-CA" baseline="0" dirty="0" smtClean="0"/>
              <a:t>All operations (construction, harvesting and hauling suspended).</a:t>
            </a:r>
            <a:r>
              <a:rPr lang="en-CA" dirty="0" smtClean="0"/>
              <a:t> </a:t>
            </a:r>
          </a:p>
          <a:p>
            <a:pPr marL="174296" indent="-174296" defTabSz="929579">
              <a:buFont typeface="Arial" panose="020B0604020202020204" pitchFamily="34" charset="0"/>
              <a:buChar char="•"/>
              <a:defRPr/>
            </a:pPr>
            <a:r>
              <a:rPr lang="en-CA" dirty="0" smtClean="0"/>
              <a:t>Production</a:t>
            </a:r>
            <a:r>
              <a:rPr lang="en-CA" baseline="0" dirty="0" smtClean="0"/>
              <a:t> pressure should not drive appropriate decisions. </a:t>
            </a:r>
          </a:p>
          <a:p>
            <a:pPr marL="174296" indent="-174296">
              <a:buFont typeface="Arial" panose="020B0604020202020204" pitchFamily="34" charset="0"/>
              <a:buChar char="•"/>
            </a:pPr>
            <a:r>
              <a:rPr lang="en-CA" baseline="0" dirty="0" err="1" smtClean="0"/>
              <a:t>Geotech</a:t>
            </a:r>
            <a:r>
              <a:rPr lang="en-CA" baseline="0" dirty="0" smtClean="0"/>
              <a:t> brought in to develop plan.  </a:t>
            </a:r>
          </a:p>
          <a:p>
            <a:pPr marL="174296" indent="-174296">
              <a:buFont typeface="Arial" panose="020B0604020202020204" pitchFamily="34" charset="0"/>
              <a:buChar char="•"/>
            </a:pPr>
            <a:r>
              <a:rPr lang="en-CA" baseline="0" dirty="0" smtClean="0"/>
              <a:t>In this case key in rock; </a:t>
            </a:r>
            <a:r>
              <a:rPr lang="en-CA" baseline="0" dirty="0" err="1" smtClean="0"/>
              <a:t>Inslope</a:t>
            </a:r>
            <a:r>
              <a:rPr lang="en-CA" baseline="0" dirty="0" smtClean="0"/>
              <a:t> road </a:t>
            </a:r>
          </a:p>
          <a:p>
            <a:pPr marL="174296" indent="-174296">
              <a:buFont typeface="Arial" panose="020B0604020202020204" pitchFamily="34" charset="0"/>
              <a:buChar char="•"/>
            </a:pPr>
            <a:r>
              <a:rPr lang="en-CA" baseline="0" dirty="0" smtClean="0"/>
              <a:t>Key-in only effective for ½ of section; Rock blanket remaining</a:t>
            </a:r>
          </a:p>
          <a:p>
            <a:pPr marL="174296" indent="-174296">
              <a:buFont typeface="Arial" panose="020B0604020202020204" pitchFamily="34" charset="0"/>
              <a:buChar char="•"/>
            </a:pPr>
            <a:r>
              <a:rPr lang="en-CA" baseline="0" dirty="0" smtClean="0"/>
              <a:t>Sufficient enough to allow safe passage for equipment and hauling.</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48</a:t>
            </a:fld>
            <a:endParaRPr lang="en-CA"/>
          </a:p>
        </p:txBody>
      </p:sp>
    </p:spTree>
    <p:extLst>
      <p:ext uri="{BB962C8B-B14F-4D97-AF65-F5344CB8AC3E}">
        <p14:creationId xmlns:p14="http://schemas.microsoft.com/office/powerpoint/2010/main" val="1240826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Transition zones can more hazardous</a:t>
            </a:r>
            <a:r>
              <a:rPr lang="en-CA" baseline="0" dirty="0" smtClean="0"/>
              <a:t> as full bench areas. </a:t>
            </a:r>
          </a:p>
          <a:p>
            <a:pPr marL="174296" indent="-174296">
              <a:buFont typeface="Arial" panose="020B0604020202020204" pitchFamily="34" charset="0"/>
              <a:buChar char="•"/>
            </a:pPr>
            <a:r>
              <a:rPr lang="en-CA" baseline="0" dirty="0" smtClean="0"/>
              <a:t>Thicker soils and wetter ground.</a:t>
            </a:r>
          </a:p>
          <a:p>
            <a:pPr marL="174296" indent="-174296">
              <a:buFont typeface="Arial" panose="020B0604020202020204" pitchFamily="34" charset="0"/>
              <a:buChar char="•"/>
            </a:pPr>
            <a:r>
              <a:rPr lang="en-CA" baseline="0" dirty="0" smtClean="0"/>
              <a:t>Generally still above steep slopes, even though on bench.</a:t>
            </a:r>
          </a:p>
          <a:p>
            <a:pPr marL="174296" indent="-17429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49</a:t>
            </a:fld>
            <a:endParaRPr lang="en-CA"/>
          </a:p>
        </p:txBody>
      </p:sp>
    </p:spTree>
    <p:extLst>
      <p:ext uri="{BB962C8B-B14F-4D97-AF65-F5344CB8AC3E}">
        <p14:creationId xmlns:p14="http://schemas.microsoft.com/office/powerpoint/2010/main" val="277301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No fatalities to date but significant injury to operators. </a:t>
            </a:r>
          </a:p>
          <a:p>
            <a:pPr marL="174296" indent="-174296">
              <a:buFont typeface="Arial" panose="020B0604020202020204" pitchFamily="34" charset="0"/>
              <a:buChar char="•"/>
            </a:pPr>
            <a:r>
              <a:rPr lang="en-CA" dirty="0" smtClean="0"/>
              <a:t>Operational costs can</a:t>
            </a:r>
            <a:r>
              <a:rPr lang="en-CA" baseline="0" dirty="0" smtClean="0"/>
              <a:t> be substantial 200-500 K without any serious injuries, fatalities or critical environmental damage. </a:t>
            </a:r>
          </a:p>
          <a:p>
            <a:pPr marL="174296" indent="-174296">
              <a:buFont typeface="Arial" panose="020B0604020202020204" pitchFamily="34" charset="0"/>
              <a:buChar char="•"/>
            </a:pPr>
            <a:r>
              <a:rPr lang="en-CA" baseline="0" dirty="0" smtClean="0"/>
              <a:t>Add the potential costs of these other factors and overall costs could bankrupt a contractor. </a:t>
            </a:r>
          </a:p>
        </p:txBody>
      </p:sp>
      <p:sp>
        <p:nvSpPr>
          <p:cNvPr id="4" name="Slide Number Placeholder 3"/>
          <p:cNvSpPr>
            <a:spLocks noGrp="1"/>
          </p:cNvSpPr>
          <p:nvPr>
            <p:ph type="sldNum" sz="quarter" idx="10"/>
          </p:nvPr>
        </p:nvSpPr>
        <p:spPr/>
        <p:txBody>
          <a:bodyPr/>
          <a:lstStyle/>
          <a:p>
            <a:fld id="{0D67ABA4-DEFA-4FE6-BB79-593603CF5567}" type="slidenum">
              <a:rPr lang="en-CA" smtClean="0"/>
              <a:t>5</a:t>
            </a:fld>
            <a:endParaRPr lang="en-CA"/>
          </a:p>
        </p:txBody>
      </p:sp>
    </p:spTree>
    <p:extLst>
      <p:ext uri="{BB962C8B-B14F-4D97-AF65-F5344CB8AC3E}">
        <p14:creationId xmlns:p14="http://schemas.microsoft.com/office/powerpoint/2010/main" val="3534038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Watching for areas of seepage , organics, unstable material is critical</a:t>
            </a:r>
            <a:r>
              <a:rPr lang="en-CA" dirty="0" smtClean="0"/>
              <a:t>. </a:t>
            </a:r>
          </a:p>
          <a:p>
            <a:pPr marL="174296" indent="-174296">
              <a:buFont typeface="Arial" panose="020B0604020202020204" pitchFamily="34" charset="0"/>
              <a:buChar char="•"/>
            </a:pPr>
            <a:r>
              <a:rPr lang="en-CA" dirty="0" smtClean="0"/>
              <a:t>Once noted appropriate action should be taken to ensure potential</a:t>
            </a:r>
            <a:r>
              <a:rPr lang="en-CA" baseline="0" dirty="0" smtClean="0"/>
              <a:t> instability is mitigated. </a:t>
            </a:r>
          </a:p>
          <a:p>
            <a:pPr marL="174296" indent="-174296">
              <a:buFont typeface="Arial" panose="020B0604020202020204" pitchFamily="34" charset="0"/>
              <a:buChar char="•"/>
            </a:pPr>
            <a:r>
              <a:rPr lang="en-CA" b="1" baseline="0" dirty="0" smtClean="0"/>
              <a:t>Slow down, evaluate, stop, ask if required and if appropriate make suggestions</a:t>
            </a:r>
            <a:r>
              <a:rPr lang="en-CA" baseline="0" dirty="0" smtClean="0"/>
              <a:t>. </a:t>
            </a:r>
          </a:p>
          <a:p>
            <a:pPr marL="174296" indent="-174296">
              <a:buFont typeface="Arial" panose="020B0604020202020204" pitchFamily="34" charset="0"/>
              <a:buChar char="•"/>
            </a:pPr>
            <a:r>
              <a:rPr lang="en-CA" baseline="0" dirty="0" smtClean="0"/>
              <a:t>Pioneering ahead in these circumstances is not an option. </a:t>
            </a:r>
          </a:p>
          <a:p>
            <a:pPr marL="174296" indent="-174296">
              <a:buFont typeface="Arial" panose="020B0604020202020204" pitchFamily="34" charset="0"/>
              <a:buChar char="•"/>
            </a:pPr>
            <a:r>
              <a:rPr lang="en-CA" baseline="0" dirty="0" smtClean="0"/>
              <a:t>Transition zones will vary in length depending on site conditions.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50</a:t>
            </a:fld>
            <a:endParaRPr lang="en-CA"/>
          </a:p>
        </p:txBody>
      </p:sp>
    </p:spTree>
    <p:extLst>
      <p:ext uri="{BB962C8B-B14F-4D97-AF65-F5344CB8AC3E}">
        <p14:creationId xmlns:p14="http://schemas.microsoft.com/office/powerpoint/2010/main" val="1577560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Wet unstable</a:t>
            </a:r>
            <a:r>
              <a:rPr lang="en-CA" baseline="0" dirty="0" smtClean="0"/>
              <a:t> material within transition zone. </a:t>
            </a:r>
          </a:p>
          <a:p>
            <a:pPr marL="174296" indent="-174296">
              <a:buFont typeface="Arial" panose="020B0604020202020204" pitchFamily="34" charset="0"/>
              <a:buChar char="•"/>
            </a:pPr>
            <a:r>
              <a:rPr lang="en-CA" baseline="0" dirty="0" smtClean="0"/>
              <a:t>Machine was transitioning out from area of bedrock. </a:t>
            </a:r>
          </a:p>
          <a:p>
            <a:pPr marL="174296" indent="-174296">
              <a:buFont typeface="Arial" panose="020B0604020202020204" pitchFamily="34" charset="0"/>
              <a:buChar char="•"/>
            </a:pPr>
            <a:r>
              <a:rPr lang="en-CA" baseline="0" dirty="0" smtClean="0"/>
              <a:t>These areas can be/appear dry on top and be wet underneath.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51</a:t>
            </a:fld>
            <a:endParaRPr lang="en-CA"/>
          </a:p>
        </p:txBody>
      </p:sp>
    </p:spTree>
    <p:extLst>
      <p:ext uri="{BB962C8B-B14F-4D97-AF65-F5344CB8AC3E}">
        <p14:creationId xmlns:p14="http://schemas.microsoft.com/office/powerpoint/2010/main" val="2623973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Trees above cut slope show signs of slope</a:t>
            </a:r>
            <a:r>
              <a:rPr lang="en-CA" baseline="0" dirty="0" smtClean="0"/>
              <a:t> instability. </a:t>
            </a:r>
          </a:p>
          <a:p>
            <a:pPr marL="174296" indent="-174296">
              <a:buFont typeface="Arial" panose="020B0604020202020204" pitchFamily="34" charset="0"/>
              <a:buChar char="•"/>
            </a:pPr>
            <a:r>
              <a:rPr lang="en-CA" dirty="0" smtClean="0"/>
              <a:t>Machine needs to be sitting on stable material at all times.</a:t>
            </a:r>
          </a:p>
          <a:p>
            <a:pPr marL="174296" indent="-174296">
              <a:buFont typeface="Arial" panose="020B0604020202020204" pitchFamily="34" charset="0"/>
              <a:buChar char="•"/>
            </a:pPr>
            <a:r>
              <a:rPr lang="en-CA" b="1" dirty="0" smtClean="0"/>
              <a:t>Grubbing, stripping, and clearing of unsuitable</a:t>
            </a:r>
            <a:r>
              <a:rPr lang="en-CA" b="1" baseline="0" dirty="0" smtClean="0"/>
              <a:t> material is critical</a:t>
            </a:r>
            <a:r>
              <a:rPr lang="en-CA" baseline="0" dirty="0" smtClean="0"/>
              <a:t>. </a:t>
            </a:r>
          </a:p>
          <a:p>
            <a:pPr marL="174296" indent="-174296">
              <a:buFont typeface="Arial" panose="020B0604020202020204" pitchFamily="34" charset="0"/>
              <a:buChar char="•"/>
            </a:pPr>
            <a:r>
              <a:rPr lang="en-CA" b="1" baseline="0" dirty="0" smtClean="0"/>
              <a:t>Puncheon</a:t>
            </a:r>
            <a:r>
              <a:rPr lang="en-CA" baseline="0" dirty="0" smtClean="0"/>
              <a:t> should not be used in transition zones even if on bench. </a:t>
            </a:r>
          </a:p>
          <a:p>
            <a:pPr marL="174296" indent="-174296">
              <a:buFont typeface="Arial" panose="020B0604020202020204" pitchFamily="34" charset="0"/>
              <a:buChar char="•"/>
            </a:pPr>
            <a:r>
              <a:rPr lang="en-CA" b="1" baseline="0" dirty="0" smtClean="0"/>
              <a:t>Puncheon</a:t>
            </a:r>
            <a:r>
              <a:rPr lang="en-CA" baseline="0" dirty="0" smtClean="0"/>
              <a:t> should not be used in steep terrain.</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52</a:t>
            </a:fld>
            <a:endParaRPr lang="en-CA"/>
          </a:p>
        </p:txBody>
      </p:sp>
    </p:spTree>
    <p:extLst>
      <p:ext uri="{BB962C8B-B14F-4D97-AF65-F5344CB8AC3E}">
        <p14:creationId xmlns:p14="http://schemas.microsoft.com/office/powerpoint/2010/main" val="3402959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Remember, </a:t>
            </a:r>
            <a:r>
              <a:rPr lang="en-CA" b="1" dirty="0" smtClean="0"/>
              <a:t>if the ground slopes away from the edge of the excavation at an angle &gt;33%</a:t>
            </a:r>
            <a:r>
              <a:rPr lang="en-CA" dirty="0" smtClean="0"/>
              <a:t>: You need to be on a stable footing.</a:t>
            </a:r>
          </a:p>
          <a:p>
            <a:pPr marL="174296" indent="-174296">
              <a:buFont typeface="Arial" panose="020B0604020202020204" pitchFamily="34" charset="0"/>
              <a:buChar char="•"/>
            </a:pPr>
            <a:r>
              <a:rPr lang="en-CA" dirty="0" smtClean="0"/>
              <a:t>If you create a slide, costs can be substantial and results potentially catastrophic.</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53</a:t>
            </a:fld>
            <a:endParaRPr lang="en-CA"/>
          </a:p>
        </p:txBody>
      </p:sp>
    </p:spTree>
    <p:extLst>
      <p:ext uri="{BB962C8B-B14F-4D97-AF65-F5344CB8AC3E}">
        <p14:creationId xmlns:p14="http://schemas.microsoft.com/office/powerpoint/2010/main" val="2482117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dirty="0" smtClean="0"/>
              <a:t>Drill and blast</a:t>
            </a:r>
            <a:r>
              <a:rPr lang="en-CA" b="1" baseline="0" dirty="0" smtClean="0"/>
              <a:t> control is critical </a:t>
            </a:r>
            <a:r>
              <a:rPr lang="en-CA" baseline="0" dirty="0" smtClean="0"/>
              <a:t>to minimize over blast and fly rocks. </a:t>
            </a:r>
          </a:p>
          <a:p>
            <a:pPr marL="174296" indent="-174296" defTabSz="929579">
              <a:buFont typeface="Arial" panose="020B0604020202020204" pitchFamily="34" charset="0"/>
              <a:buChar char="•"/>
              <a:defRPr/>
            </a:pPr>
            <a:r>
              <a:rPr lang="en-CA" baseline="0" dirty="0" smtClean="0"/>
              <a:t>Utilize powder suppliers as a resource for determining best approach/options for challenging ground. </a:t>
            </a:r>
          </a:p>
          <a:p>
            <a:pPr marL="174296" indent="-174296" defTabSz="929579">
              <a:buFont typeface="Arial" panose="020B0604020202020204" pitchFamily="34" charset="0"/>
              <a:buChar char="•"/>
              <a:defRPr/>
            </a:pPr>
            <a:r>
              <a:rPr lang="en-CA" baseline="0" dirty="0" smtClean="0"/>
              <a:t>For example: Seamy holes need to be loaded differently. </a:t>
            </a:r>
            <a:endParaRPr lang="en-CA" dirty="0" smtClean="0"/>
          </a:p>
        </p:txBody>
      </p:sp>
      <p:sp>
        <p:nvSpPr>
          <p:cNvPr id="4" name="Slide Number Placeholder 3"/>
          <p:cNvSpPr>
            <a:spLocks noGrp="1"/>
          </p:cNvSpPr>
          <p:nvPr>
            <p:ph type="sldNum" sz="quarter" idx="10"/>
          </p:nvPr>
        </p:nvSpPr>
        <p:spPr/>
        <p:txBody>
          <a:bodyPr/>
          <a:lstStyle/>
          <a:p>
            <a:fld id="{0D67ABA4-DEFA-4FE6-BB79-593603CF5567}" type="slidenum">
              <a:rPr lang="en-CA" smtClean="0"/>
              <a:t>54</a:t>
            </a:fld>
            <a:endParaRPr lang="en-CA"/>
          </a:p>
        </p:txBody>
      </p:sp>
    </p:spTree>
    <p:extLst>
      <p:ext uri="{BB962C8B-B14F-4D97-AF65-F5344CB8AC3E}">
        <p14:creationId xmlns:p14="http://schemas.microsoft.com/office/powerpoint/2010/main" val="1288092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Note steep fracture set in </a:t>
            </a:r>
            <a:r>
              <a:rPr lang="en-CA" dirty="0" err="1" smtClean="0"/>
              <a:t>cutslope</a:t>
            </a:r>
            <a:r>
              <a:rPr lang="en-CA" dirty="0" smtClean="0"/>
              <a:t> on left.</a:t>
            </a:r>
          </a:p>
          <a:p>
            <a:pPr marL="174296" indent="-174296">
              <a:buFont typeface="Arial" panose="020B0604020202020204" pitchFamily="34" charset="0"/>
              <a:buChar char="•"/>
            </a:pPr>
            <a:r>
              <a:rPr lang="en-CA" b="1" baseline="0" dirty="0" smtClean="0"/>
              <a:t>If excavation is &gt;6m (20ft.) high and has no written instructions; STOP work and reassess site prior to continuing</a:t>
            </a:r>
            <a:endParaRPr lang="en-CA" b="1" dirty="0" smtClean="0"/>
          </a:p>
          <a:p>
            <a:pPr marL="174296" indent="-174296">
              <a:buFont typeface="Arial" panose="020B0604020202020204" pitchFamily="34" charset="0"/>
              <a:buChar char="•"/>
            </a:pPr>
            <a:r>
              <a:rPr lang="en-CA" dirty="0" smtClean="0"/>
              <a:t>Excavations are subject to vibrations, both drilling and blasting</a:t>
            </a:r>
          </a:p>
          <a:p>
            <a:pPr marL="174296" indent="-174296">
              <a:buFont typeface="Arial" panose="020B0604020202020204" pitchFamily="34" charset="0"/>
              <a:buChar char="•"/>
            </a:pPr>
            <a:r>
              <a:rPr lang="en-CA" dirty="0" smtClean="0"/>
              <a:t>Could add to build-up</a:t>
            </a:r>
            <a:r>
              <a:rPr lang="en-CA" baseline="0" dirty="0" smtClean="0"/>
              <a:t> in hydrostatic pressures resulting in ground movement</a:t>
            </a:r>
          </a:p>
          <a:p>
            <a:pPr marL="174296" indent="-174296">
              <a:buFont typeface="Arial" panose="020B0604020202020204" pitchFamily="34" charset="0"/>
              <a:buChar char="•"/>
            </a:pPr>
            <a:r>
              <a:rPr lang="en-CA" baseline="0" dirty="0" smtClean="0"/>
              <a:t>Hazardous to workers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55</a:t>
            </a:fld>
            <a:endParaRPr lang="en-CA"/>
          </a:p>
        </p:txBody>
      </p:sp>
    </p:spTree>
    <p:extLst>
      <p:ext uri="{BB962C8B-B14F-4D97-AF65-F5344CB8AC3E}">
        <p14:creationId xmlns:p14="http://schemas.microsoft.com/office/powerpoint/2010/main" val="31375787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Slope</a:t>
            </a:r>
            <a:r>
              <a:rPr lang="en-CA" baseline="0" dirty="0" smtClean="0"/>
              <a:t> failure below steep &gt;6m high bedrock cut</a:t>
            </a:r>
          </a:p>
          <a:p>
            <a:pPr marL="174296" indent="-174296">
              <a:buFont typeface="Arial" panose="020B0604020202020204" pitchFamily="34" charset="0"/>
              <a:buChar char="•"/>
            </a:pPr>
            <a:r>
              <a:rPr lang="en-CA" b="1" baseline="0" dirty="0" smtClean="0"/>
              <a:t>If excavation is &gt;6m (20ft.) high and has no written instructions; STOP work and reassess site prior to continuing</a:t>
            </a:r>
            <a:endParaRPr lang="en-CA" b="1" dirty="0" smtClean="0"/>
          </a:p>
          <a:p>
            <a:pPr marL="174296" indent="-174296">
              <a:buFont typeface="Arial" panose="020B0604020202020204" pitchFamily="34" charset="0"/>
              <a:buChar char="•"/>
            </a:pPr>
            <a:r>
              <a:rPr lang="en-CA" baseline="0" dirty="0" smtClean="0"/>
              <a:t>Hazardous to workers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56</a:t>
            </a:fld>
            <a:endParaRPr lang="en-CA"/>
          </a:p>
        </p:txBody>
      </p:sp>
    </p:spTree>
    <p:extLst>
      <p:ext uri="{BB962C8B-B14F-4D97-AF65-F5344CB8AC3E}">
        <p14:creationId xmlns:p14="http://schemas.microsoft.com/office/powerpoint/2010/main" val="3137578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baseline="0" dirty="0" smtClean="0"/>
              <a:t>Avoid decking right-of-way logs on outside edge of road above steep slopes</a:t>
            </a:r>
            <a:r>
              <a:rPr lang="en-CA" baseline="0" dirty="0" smtClean="0"/>
              <a:t>.</a:t>
            </a:r>
          </a:p>
          <a:p>
            <a:pPr marL="174296" marR="0" indent="-174296" algn="l" defTabSz="9295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Avoid piling blast rock or on outside edge of road above steep slopes</a:t>
            </a:r>
            <a:r>
              <a:rPr lang="en-CA" baseline="0" dirty="0" smtClean="0"/>
              <a:t>.  </a:t>
            </a:r>
          </a:p>
          <a:p>
            <a:pPr marL="0" indent="0" defTabSz="929579">
              <a:buFont typeface="Arial" panose="020B0604020202020204" pitchFamily="34" charset="0"/>
              <a:buNone/>
              <a:defRPr/>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57</a:t>
            </a:fld>
            <a:endParaRPr lang="en-CA"/>
          </a:p>
        </p:txBody>
      </p:sp>
    </p:spTree>
    <p:extLst>
      <p:ext uri="{BB962C8B-B14F-4D97-AF65-F5344CB8AC3E}">
        <p14:creationId xmlns:p14="http://schemas.microsoft.com/office/powerpoint/2010/main" val="3554010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If field identification is difficult or conditions change significantly, consult with road supervisor and resolve</a:t>
            </a:r>
            <a:r>
              <a:rPr lang="en-CA" dirty="0" smtClean="0"/>
              <a:t>.</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58</a:t>
            </a:fld>
            <a:endParaRPr lang="en-CA"/>
          </a:p>
        </p:txBody>
      </p:sp>
    </p:spTree>
    <p:extLst>
      <p:ext uri="{BB962C8B-B14F-4D97-AF65-F5344CB8AC3E}">
        <p14:creationId xmlns:p14="http://schemas.microsoft.com/office/powerpoint/2010/main" val="1112153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Rainfall monitoring</a:t>
            </a:r>
            <a:r>
              <a:rPr lang="en-CA" b="1" baseline="0" dirty="0" smtClean="0"/>
              <a:t> is critical</a:t>
            </a:r>
            <a:r>
              <a:rPr lang="en-CA" baseline="0" dirty="0" smtClean="0"/>
              <a:t>. </a:t>
            </a:r>
          </a:p>
          <a:p>
            <a:pPr marL="174296" indent="-174296">
              <a:buFont typeface="Arial" panose="020B0604020202020204" pitchFamily="34" charset="0"/>
              <a:buChar char="•"/>
            </a:pPr>
            <a:r>
              <a:rPr lang="en-CA" baseline="0" dirty="0" smtClean="0"/>
              <a:t>This must be done according to the rainfall monitoring guidelines, no exceptions. </a:t>
            </a:r>
          </a:p>
          <a:p>
            <a:pPr marL="174296" indent="-174296">
              <a:buFont typeface="Arial" panose="020B0604020202020204" pitchFamily="34" charset="0"/>
              <a:buChar char="•"/>
            </a:pPr>
            <a:r>
              <a:rPr lang="en-CA" baseline="0" dirty="0" smtClean="0"/>
              <a:t>Be conservative regarding rainfall. </a:t>
            </a:r>
          </a:p>
          <a:p>
            <a:pPr marL="174296" indent="-174296">
              <a:buFont typeface="Arial" panose="020B0604020202020204" pitchFamily="34" charset="0"/>
              <a:buChar char="•"/>
            </a:pPr>
            <a:r>
              <a:rPr lang="en-CA" b="1" baseline="0" dirty="0" smtClean="0"/>
              <a:t>Do not wait for the numbers to be met if things do not look or feel right</a:t>
            </a:r>
            <a:r>
              <a:rPr lang="en-CA" baseline="0" dirty="0" smtClean="0"/>
              <a:t>. </a:t>
            </a:r>
          </a:p>
          <a:p>
            <a:pPr marL="174296" indent="-174296">
              <a:buFont typeface="Arial" panose="020B0604020202020204" pitchFamily="34" charset="0"/>
              <a:buChar char="•"/>
            </a:pPr>
            <a:r>
              <a:rPr lang="en-CA" baseline="0" dirty="0" smtClean="0"/>
              <a:t>Remember the 24, 48 and 72 hr limits (not just the 12).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59</a:t>
            </a:fld>
            <a:endParaRPr lang="en-CA"/>
          </a:p>
        </p:txBody>
      </p:sp>
    </p:spTree>
    <p:extLst>
      <p:ext uri="{BB962C8B-B14F-4D97-AF65-F5344CB8AC3E}">
        <p14:creationId xmlns:p14="http://schemas.microsoft.com/office/powerpoint/2010/main" val="286359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6</a:t>
            </a:fld>
            <a:endParaRPr lang="en-CA"/>
          </a:p>
        </p:txBody>
      </p:sp>
    </p:spTree>
    <p:extLst>
      <p:ext uri="{BB962C8B-B14F-4D97-AF65-F5344CB8AC3E}">
        <p14:creationId xmlns:p14="http://schemas.microsoft.com/office/powerpoint/2010/main" val="3421372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CA" b="1" baseline="0" dirty="0" smtClean="0"/>
              <a:t>Smooth bedrock </a:t>
            </a:r>
            <a:r>
              <a:rPr lang="en-CA" baseline="0" dirty="0" smtClean="0"/>
              <a:t>should be blasted to create an irregular surface/platform to work on. </a:t>
            </a:r>
          </a:p>
          <a:p>
            <a:pPr marL="174296" indent="-174296" defTabSz="929579">
              <a:buFont typeface="Arial" panose="020B0604020202020204" pitchFamily="34" charset="0"/>
              <a:buChar char="•"/>
              <a:defRPr/>
            </a:pPr>
            <a:r>
              <a:rPr lang="en-CA" b="1" baseline="0" dirty="0" smtClean="0"/>
              <a:t>Visibility</a:t>
            </a:r>
            <a:r>
              <a:rPr lang="en-CA" baseline="0" dirty="0" smtClean="0"/>
              <a:t> may be impaired during times of poor light conditions. </a:t>
            </a:r>
          </a:p>
          <a:p>
            <a:pPr marL="174296" indent="-174296" defTabSz="929579">
              <a:buFont typeface="Arial" panose="020B0604020202020204" pitchFamily="34" charset="0"/>
              <a:buChar char="•"/>
              <a:defRPr/>
            </a:pPr>
            <a:r>
              <a:rPr lang="en-CA" baseline="0" dirty="0" smtClean="0"/>
              <a:t>This can affect the ability to recognize indicators of potential slope instability. </a:t>
            </a:r>
          </a:p>
          <a:p>
            <a:pPr marL="174296" indent="-174296">
              <a:buFont typeface="Arial" panose="020B0604020202020204" pitchFamily="34" charset="0"/>
              <a:buChar char="•"/>
            </a:pPr>
            <a:r>
              <a:rPr lang="en-CA" b="1" dirty="0" smtClean="0"/>
              <a:t>Decking of right of way logs </a:t>
            </a:r>
            <a:r>
              <a:rPr lang="en-CA" dirty="0" smtClean="0"/>
              <a:t>in</a:t>
            </a:r>
            <a:r>
              <a:rPr lang="en-CA" baseline="0" dirty="0" smtClean="0"/>
              <a:t> areas of steep slopes and/or poor drainage increase the risk of slope failure. </a:t>
            </a:r>
          </a:p>
          <a:p>
            <a:pPr marL="174296" indent="-174296">
              <a:buFont typeface="Arial" panose="020B0604020202020204" pitchFamily="34" charset="0"/>
              <a:buChar char="•"/>
            </a:pPr>
            <a:r>
              <a:rPr lang="en-CA" b="1" baseline="0" dirty="0" smtClean="0"/>
              <a:t>Reconstruction of old roads </a:t>
            </a:r>
            <a:r>
              <a:rPr lang="en-CA" baseline="0" dirty="0" smtClean="0"/>
              <a:t>can have increased risk given old cat construction and fill slope instability. </a:t>
            </a:r>
          </a:p>
          <a:p>
            <a:pPr marL="174296" indent="-174296">
              <a:buFont typeface="Arial" panose="020B0604020202020204" pitchFamily="34" charset="0"/>
              <a:buChar char="•"/>
            </a:pPr>
            <a:r>
              <a:rPr lang="en-CA" baseline="0" dirty="0" err="1" smtClean="0"/>
              <a:t>Geotechs</a:t>
            </a:r>
            <a:r>
              <a:rPr lang="en-CA" baseline="0" dirty="0" smtClean="0"/>
              <a:t> have a key role in developing prescriptions that address specific site conditions. </a:t>
            </a:r>
          </a:p>
        </p:txBody>
      </p:sp>
      <p:sp>
        <p:nvSpPr>
          <p:cNvPr id="4" name="Slide Number Placeholder 3"/>
          <p:cNvSpPr>
            <a:spLocks noGrp="1"/>
          </p:cNvSpPr>
          <p:nvPr>
            <p:ph type="sldNum" sz="quarter" idx="10"/>
          </p:nvPr>
        </p:nvSpPr>
        <p:spPr/>
        <p:txBody>
          <a:bodyPr/>
          <a:lstStyle/>
          <a:p>
            <a:fld id="{0D67ABA4-DEFA-4FE6-BB79-593603CF5567}" type="slidenum">
              <a:rPr lang="en-CA" smtClean="0"/>
              <a:t>60</a:t>
            </a:fld>
            <a:endParaRPr lang="en-CA"/>
          </a:p>
        </p:txBody>
      </p:sp>
    </p:spTree>
    <p:extLst>
      <p:ext uri="{BB962C8B-B14F-4D97-AF65-F5344CB8AC3E}">
        <p14:creationId xmlns:p14="http://schemas.microsoft.com/office/powerpoint/2010/main" val="72152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Plans and planning is often not perfect. </a:t>
            </a:r>
          </a:p>
          <a:p>
            <a:pPr marL="174296" indent="-174296">
              <a:buFont typeface="Arial" panose="020B0604020202020204" pitchFamily="34" charset="0"/>
              <a:buChar char="•"/>
            </a:pPr>
            <a:r>
              <a:rPr lang="en-CA" dirty="0" smtClean="0"/>
              <a:t>Unforeseen</a:t>
            </a:r>
            <a:r>
              <a:rPr lang="en-CA" baseline="0" dirty="0" smtClean="0"/>
              <a:t> circumstances and/or conditions inevitably occur, which is why c</a:t>
            </a:r>
            <a:r>
              <a:rPr lang="en-CA" dirty="0" smtClean="0"/>
              <a:t>ommunication with the team is critical. </a:t>
            </a:r>
          </a:p>
          <a:p>
            <a:pPr marL="174296" indent="-174296">
              <a:buFont typeface="Arial" panose="020B0604020202020204" pitchFamily="34" charset="0"/>
              <a:buChar char="•"/>
            </a:pPr>
            <a:r>
              <a:rPr lang="en-CA" b="1" dirty="0" smtClean="0"/>
              <a:t>If</a:t>
            </a:r>
            <a:r>
              <a:rPr lang="en-CA" b="1" baseline="0" dirty="0" smtClean="0"/>
              <a:t> changing conditions stop work and reassess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61</a:t>
            </a:fld>
            <a:endParaRPr lang="en-CA"/>
          </a:p>
        </p:txBody>
      </p:sp>
    </p:spTree>
    <p:extLst>
      <p:ext uri="{BB962C8B-B14F-4D97-AF65-F5344CB8AC3E}">
        <p14:creationId xmlns:p14="http://schemas.microsoft.com/office/powerpoint/2010/main" val="3377155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All those involved in the planning and construction process have expertise in their areas of responsibility. </a:t>
            </a:r>
          </a:p>
          <a:p>
            <a:pPr marL="174296" indent="-174296">
              <a:buFont typeface="Arial" panose="020B0604020202020204" pitchFamily="34" charset="0"/>
              <a:buChar char="•"/>
            </a:pPr>
            <a:r>
              <a:rPr lang="en-CA" dirty="0" smtClean="0"/>
              <a:t>It is this combined expertise and good communication that can make the difference</a:t>
            </a:r>
            <a:r>
              <a:rPr lang="en-CA" baseline="0" dirty="0" smtClean="0"/>
              <a:t> between having a problematic or successful project. </a:t>
            </a:r>
            <a:r>
              <a:rPr lang="en-CA" dirty="0" smtClean="0"/>
              <a:t> </a:t>
            </a:r>
          </a:p>
          <a:p>
            <a:pPr marL="174296" indent="-174296">
              <a:buFont typeface="Arial" panose="020B0604020202020204" pitchFamily="34" charset="0"/>
              <a:buChar char="•"/>
            </a:pPr>
            <a:r>
              <a:rPr lang="en-CA" b="1" dirty="0" smtClean="0"/>
              <a:t>Contractors/operators</a:t>
            </a:r>
            <a:r>
              <a:rPr lang="en-CA" b="1" baseline="0" dirty="0" smtClean="0"/>
              <a:t> have unique skills and knowledge that are critical </a:t>
            </a:r>
            <a:r>
              <a:rPr lang="en-CA" baseline="0" dirty="0" smtClean="0"/>
              <a:t>in ensuring the job gets done efficiently and safely.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62</a:t>
            </a:fld>
            <a:endParaRPr lang="en-CA"/>
          </a:p>
        </p:txBody>
      </p:sp>
    </p:spTree>
    <p:extLst>
      <p:ext uri="{BB962C8B-B14F-4D97-AF65-F5344CB8AC3E}">
        <p14:creationId xmlns:p14="http://schemas.microsoft.com/office/powerpoint/2010/main" val="3875294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b="1" dirty="0" smtClean="0"/>
              <a:t>CIS type events continue to plague</a:t>
            </a:r>
            <a:r>
              <a:rPr lang="en-CA" b="1" baseline="0" dirty="0" smtClean="0"/>
              <a:t> the industry</a:t>
            </a:r>
            <a:r>
              <a:rPr lang="en-CA" baseline="0" dirty="0" smtClean="0"/>
              <a:t>. </a:t>
            </a:r>
          </a:p>
          <a:p>
            <a:pPr marL="174296" indent="-174296">
              <a:buFont typeface="Arial" panose="020B0604020202020204" pitchFamily="34" charset="0"/>
              <a:buChar char="•"/>
            </a:pPr>
            <a:r>
              <a:rPr lang="en-CA" baseline="0" dirty="0" smtClean="0"/>
              <a:t>Unless appropriate action is taken it will continue. </a:t>
            </a:r>
          </a:p>
          <a:p>
            <a:pPr marL="174296" indent="-174296">
              <a:buFont typeface="Arial" panose="020B0604020202020204" pitchFamily="34" charset="0"/>
              <a:buChar char="•"/>
            </a:pPr>
            <a:r>
              <a:rPr lang="en-CA" baseline="0" dirty="0" smtClean="0"/>
              <a:t>This will take a unified and comprehensive approach by all parties i.e. licensees, planners, professionals and contractors/operators. </a:t>
            </a:r>
          </a:p>
          <a:p>
            <a:pPr marL="174296" indent="-174296">
              <a:buFont typeface="Arial" panose="020B0604020202020204" pitchFamily="34" charset="0"/>
              <a:buChar char="•"/>
            </a:pPr>
            <a:r>
              <a:rPr lang="en-CA" baseline="0" dirty="0" smtClean="0"/>
              <a:t>However, based on your expertise and exposure, </a:t>
            </a:r>
            <a:r>
              <a:rPr lang="en-CA" b="1" baseline="0" dirty="0" smtClean="0"/>
              <a:t>those most able to make immediate changes in  this trend is “you” the construction contractor</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63</a:t>
            </a:fld>
            <a:endParaRPr lang="en-CA"/>
          </a:p>
        </p:txBody>
      </p:sp>
    </p:spTree>
    <p:extLst>
      <p:ext uri="{BB962C8B-B14F-4D97-AF65-F5344CB8AC3E}">
        <p14:creationId xmlns:p14="http://schemas.microsoft.com/office/powerpoint/2010/main" val="3840230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64</a:t>
            </a:fld>
            <a:endParaRPr lang="en-CA"/>
          </a:p>
        </p:txBody>
      </p:sp>
    </p:spTree>
    <p:extLst>
      <p:ext uri="{BB962C8B-B14F-4D97-AF65-F5344CB8AC3E}">
        <p14:creationId xmlns:p14="http://schemas.microsoft.com/office/powerpoint/2010/main" val="985200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65</a:t>
            </a:fld>
            <a:endParaRPr lang="en-CA"/>
          </a:p>
        </p:txBody>
      </p:sp>
    </p:spTree>
    <p:extLst>
      <p:ext uri="{BB962C8B-B14F-4D97-AF65-F5344CB8AC3E}">
        <p14:creationId xmlns:p14="http://schemas.microsoft.com/office/powerpoint/2010/main" val="14058526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67ABA4-DEFA-4FE6-BB79-593603CF5567}" type="slidenum">
              <a:rPr lang="en-CA" smtClean="0"/>
              <a:t>66</a:t>
            </a:fld>
            <a:endParaRPr lang="en-CA"/>
          </a:p>
        </p:txBody>
      </p:sp>
    </p:spTree>
    <p:extLst>
      <p:ext uri="{BB962C8B-B14F-4D97-AF65-F5344CB8AC3E}">
        <p14:creationId xmlns:p14="http://schemas.microsoft.com/office/powerpoint/2010/main" val="350088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r>
              <a:rPr lang="en-CA" dirty="0" err="1" smtClean="0"/>
              <a:t>Jennis</a:t>
            </a:r>
            <a:r>
              <a:rPr lang="en-CA" dirty="0" smtClean="0"/>
              <a:t> Bay 2011: 2 road construction landslides – 1</a:t>
            </a:r>
            <a:r>
              <a:rPr lang="en-CA" baseline="30000" dirty="0" smtClean="0"/>
              <a:t>st</a:t>
            </a:r>
            <a:r>
              <a:rPr lang="en-CA" dirty="0" smtClean="0"/>
              <a:t> in April, 2</a:t>
            </a:r>
            <a:r>
              <a:rPr lang="en-CA" baseline="30000" dirty="0" smtClean="0"/>
              <a:t>nd</a:t>
            </a:r>
            <a:r>
              <a:rPr lang="en-CA" dirty="0" smtClean="0"/>
              <a:t> in July – both were several hundred metres in length</a:t>
            </a:r>
            <a:endParaRPr lang="en-CA" dirty="0"/>
          </a:p>
        </p:txBody>
      </p:sp>
      <p:sp>
        <p:nvSpPr>
          <p:cNvPr id="4" name="Slide Number Placeholder 3"/>
          <p:cNvSpPr>
            <a:spLocks noGrp="1"/>
          </p:cNvSpPr>
          <p:nvPr>
            <p:ph type="sldNum" sz="quarter" idx="10"/>
          </p:nvPr>
        </p:nvSpPr>
        <p:spPr/>
        <p:txBody>
          <a:bodyPr/>
          <a:lstStyle/>
          <a:p>
            <a:fld id="{EBEFDA42-4CFF-47DD-9D0B-948671C207DF}" type="slidenum">
              <a:rPr lang="en-CA" smtClean="0"/>
              <a:t>7</a:t>
            </a:fld>
            <a:endParaRPr lang="en-CA"/>
          </a:p>
        </p:txBody>
      </p:sp>
    </p:spTree>
    <p:extLst>
      <p:ext uri="{BB962C8B-B14F-4D97-AF65-F5344CB8AC3E}">
        <p14:creationId xmlns:p14="http://schemas.microsoft.com/office/powerpoint/2010/main" val="15867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Landslide</a:t>
            </a:r>
            <a:r>
              <a:rPr lang="en-CA" baseline="0" dirty="0" smtClean="0"/>
              <a:t> 1 (April): excavation on moderate 35-45% slopes; balanced cut-and-fill. </a:t>
            </a:r>
          </a:p>
          <a:p>
            <a:pPr marL="174296" indent="-174296">
              <a:buFont typeface="Arial" panose="020B0604020202020204" pitchFamily="34" charset="0"/>
              <a:buChar char="•"/>
            </a:pPr>
            <a:r>
              <a:rPr lang="en-CA" baseline="0" dirty="0" smtClean="0"/>
              <a:t>Road was transitioning out of bedrock-dominated cuts and had just begun excavation into a thick pocket of wet, organic-rich soils over compact grey sandy-clay soils. </a:t>
            </a:r>
          </a:p>
          <a:p>
            <a:pPr marL="174296" indent="-174296">
              <a:buFont typeface="Arial" panose="020B0604020202020204" pitchFamily="34" charset="0"/>
              <a:buChar char="•"/>
            </a:pPr>
            <a:r>
              <a:rPr lang="en-CA" baseline="0" dirty="0" smtClean="0"/>
              <a:t>Slopes above landslide showed wet-site indicators of skunk cabbage and Indian hellebore. </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8</a:t>
            </a:fld>
            <a:endParaRPr lang="en-CA"/>
          </a:p>
        </p:txBody>
      </p:sp>
    </p:spTree>
    <p:extLst>
      <p:ext uri="{BB962C8B-B14F-4D97-AF65-F5344CB8AC3E}">
        <p14:creationId xmlns:p14="http://schemas.microsoft.com/office/powerpoint/2010/main" val="89632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r>
              <a:rPr lang="en-CA" dirty="0" smtClean="0"/>
              <a:t>Landslide 1: excavator slid several hundred metres on moderate slopes down to old road below,</a:t>
            </a:r>
          </a:p>
          <a:p>
            <a:pPr marL="174296" indent="-174296">
              <a:buFont typeface="Arial" panose="020B0604020202020204" pitchFamily="34" charset="0"/>
              <a:buChar char="•"/>
            </a:pPr>
            <a:r>
              <a:rPr lang="en-CA" dirty="0" smtClean="0"/>
              <a:t>Then was bulldozed again by landslide debris a further 100m before coming to rest on a bench, partially submerged in</a:t>
            </a:r>
            <a:r>
              <a:rPr lang="en-CA" baseline="0" dirty="0" smtClean="0"/>
              <a:t> mud and large trees. </a:t>
            </a:r>
          </a:p>
          <a:p>
            <a:pPr marL="174296" indent="-174296">
              <a:buFont typeface="Arial" panose="020B0604020202020204" pitchFamily="34" charset="0"/>
              <a:buChar char="•"/>
            </a:pPr>
            <a:r>
              <a:rPr lang="en-CA" baseline="0" dirty="0" smtClean="0"/>
              <a:t>Tote road had to be constructed to retrieve excavator.</a:t>
            </a:r>
          </a:p>
          <a:p>
            <a:pPr marL="174296" indent="-174296">
              <a:buFont typeface="Arial" panose="020B0604020202020204" pitchFamily="34" charset="0"/>
              <a:buChar char="•"/>
            </a:pPr>
            <a:r>
              <a:rPr lang="en-CA" baseline="0" dirty="0" smtClean="0"/>
              <a:t>Involved </a:t>
            </a:r>
            <a:r>
              <a:rPr lang="en-CA" baseline="0" dirty="0" err="1" smtClean="0"/>
              <a:t>Worksafe</a:t>
            </a:r>
            <a:r>
              <a:rPr lang="en-CA" baseline="0" dirty="0" smtClean="0"/>
              <a:t> and geotechnical investigations.</a:t>
            </a:r>
          </a:p>
          <a:p>
            <a:pPr marL="174296" indent="-174296">
              <a:buFont typeface="Arial" panose="020B0604020202020204" pitchFamily="34" charset="0"/>
              <a:buChar char="•"/>
            </a:pPr>
            <a:r>
              <a:rPr lang="en-CA" baseline="0" dirty="0" smtClean="0"/>
              <a:t>Road was moved into bedrock dominated-terrain and several full bench prescriptions were added to wet seepage areas.</a:t>
            </a:r>
            <a:endParaRPr lang="en-CA" dirty="0"/>
          </a:p>
        </p:txBody>
      </p:sp>
      <p:sp>
        <p:nvSpPr>
          <p:cNvPr id="4" name="Slide Number Placeholder 3"/>
          <p:cNvSpPr>
            <a:spLocks noGrp="1"/>
          </p:cNvSpPr>
          <p:nvPr>
            <p:ph type="sldNum" sz="quarter" idx="10"/>
          </p:nvPr>
        </p:nvSpPr>
        <p:spPr/>
        <p:txBody>
          <a:bodyPr/>
          <a:lstStyle/>
          <a:p>
            <a:fld id="{0D67ABA4-DEFA-4FE6-BB79-593603CF5567}" type="slidenum">
              <a:rPr lang="en-CA" smtClean="0"/>
              <a:t>9</a:t>
            </a:fld>
            <a:endParaRPr lang="en-CA"/>
          </a:p>
        </p:txBody>
      </p:sp>
    </p:spTree>
    <p:extLst>
      <p:ext uri="{BB962C8B-B14F-4D97-AF65-F5344CB8AC3E}">
        <p14:creationId xmlns:p14="http://schemas.microsoft.com/office/powerpoint/2010/main" val="1905022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0375" y="0"/>
            <a:ext cx="2293627" cy="6858000"/>
          </a:xfrm>
          <a:prstGeom prst="rect">
            <a:avLst/>
          </a:prstGeom>
        </p:spPr>
      </p:pic>
      <p:sp>
        <p:nvSpPr>
          <p:cNvPr id="3" name="Subtitle 2"/>
          <p:cNvSpPr>
            <a:spLocks noGrp="1"/>
          </p:cNvSpPr>
          <p:nvPr>
            <p:ph type="subTitle" idx="1"/>
          </p:nvPr>
        </p:nvSpPr>
        <p:spPr>
          <a:xfrm>
            <a:off x="2438400" y="3581401"/>
            <a:ext cx="3962400" cy="2133600"/>
          </a:xfrm>
        </p:spPr>
        <p:txBody>
          <a:bodyPr anchor="t">
            <a:normAutofit/>
          </a:bodyPr>
          <a:lstStyle>
            <a:lvl1pPr marL="0" indent="0" algn="r">
              <a:buNone/>
              <a:defRPr sz="1300">
                <a:solidFill>
                  <a:schemeClr val="tx2"/>
                </a:solidFill>
              </a:defRPr>
            </a:lvl1pPr>
            <a:lvl2pPr marL="424496" indent="0" algn="ctr">
              <a:buNone/>
              <a:defRPr>
                <a:solidFill>
                  <a:schemeClr val="tx1">
                    <a:tint val="75000"/>
                  </a:schemeClr>
                </a:solidFill>
              </a:defRPr>
            </a:lvl2pPr>
            <a:lvl3pPr marL="848990" indent="0" algn="ctr">
              <a:buNone/>
              <a:defRPr>
                <a:solidFill>
                  <a:schemeClr val="tx1">
                    <a:tint val="75000"/>
                  </a:schemeClr>
                </a:solidFill>
              </a:defRPr>
            </a:lvl3pPr>
            <a:lvl4pPr marL="1273486" indent="0" algn="ctr">
              <a:buNone/>
              <a:defRPr>
                <a:solidFill>
                  <a:schemeClr val="tx1">
                    <a:tint val="75000"/>
                  </a:schemeClr>
                </a:solidFill>
              </a:defRPr>
            </a:lvl4pPr>
            <a:lvl5pPr marL="1697982" indent="0" algn="ctr">
              <a:buNone/>
              <a:defRPr>
                <a:solidFill>
                  <a:schemeClr val="tx1">
                    <a:tint val="75000"/>
                  </a:schemeClr>
                </a:solidFill>
              </a:defRPr>
            </a:lvl5pPr>
            <a:lvl6pPr marL="2122476" indent="0" algn="ctr">
              <a:buNone/>
              <a:defRPr>
                <a:solidFill>
                  <a:schemeClr val="tx1">
                    <a:tint val="75000"/>
                  </a:schemeClr>
                </a:solidFill>
              </a:defRPr>
            </a:lvl6pPr>
            <a:lvl7pPr marL="2546972" indent="0" algn="ctr">
              <a:buNone/>
              <a:defRPr>
                <a:solidFill>
                  <a:schemeClr val="tx1">
                    <a:tint val="75000"/>
                  </a:schemeClr>
                </a:solidFill>
              </a:defRPr>
            </a:lvl7pPr>
            <a:lvl8pPr marL="2971468" indent="0" algn="ctr">
              <a:buNone/>
              <a:defRPr>
                <a:solidFill>
                  <a:schemeClr val="tx1">
                    <a:tint val="75000"/>
                  </a:schemeClr>
                </a:solidFill>
              </a:defRPr>
            </a:lvl8pPr>
            <a:lvl9pPr marL="3395962"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92" y="6426203"/>
            <a:ext cx="2819399" cy="127000"/>
          </a:xfrm>
        </p:spPr>
        <p:txBody>
          <a:bodyPr/>
          <a:lstStyle/>
          <a:p>
            <a:fld id="{DE13AD4A-25DD-4EAF-B4F6-92CF853F9B36}" type="datetimeFigureOut">
              <a:rPr lang="en-CA" smtClean="0"/>
              <a:t>26/02/2016</a:t>
            </a:fld>
            <a:endParaRPr lang="en-CA"/>
          </a:p>
        </p:txBody>
      </p:sp>
      <p:sp>
        <p:nvSpPr>
          <p:cNvPr id="14" name="Slide Number Placeholder 13"/>
          <p:cNvSpPr>
            <a:spLocks noGrp="1"/>
          </p:cNvSpPr>
          <p:nvPr>
            <p:ph type="sldNum" sz="quarter" idx="11"/>
          </p:nvPr>
        </p:nvSpPr>
        <p:spPr>
          <a:xfrm>
            <a:off x="6414977" y="6400800"/>
            <a:ext cx="457200" cy="152400"/>
          </a:xfrm>
        </p:spPr>
        <p:txBody>
          <a:bodyPr/>
          <a:lstStyle>
            <a:lvl1pPr algn="r">
              <a:defRPr/>
            </a:lvl1pPr>
          </a:lstStyle>
          <a:p>
            <a:fld id="{D8BE7B16-42CD-4A8F-8ECC-E260ABC09A3F}" type="slidenum">
              <a:rPr lang="en-CA" smtClean="0"/>
              <a:t>‹#›</a:t>
            </a:fld>
            <a:endParaRPr lang="en-CA"/>
          </a:p>
        </p:txBody>
      </p:sp>
      <p:sp>
        <p:nvSpPr>
          <p:cNvPr id="15" name="Footer Placeholder 14"/>
          <p:cNvSpPr>
            <a:spLocks noGrp="1"/>
          </p:cNvSpPr>
          <p:nvPr>
            <p:ph type="ftr" sz="quarter" idx="12"/>
          </p:nvPr>
        </p:nvSpPr>
        <p:spPr>
          <a:xfrm>
            <a:off x="3581403" y="6296249"/>
            <a:ext cx="2820987" cy="152400"/>
          </a:xfrm>
        </p:spPr>
        <p:txBody>
          <a:bodyPr/>
          <a:lstStyle/>
          <a:p>
            <a:endParaRPr lang="en-CA"/>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DE13AD4A-25DD-4EAF-B4F6-92CF853F9B36}" type="datetimeFigureOut">
              <a:rPr lang="en-CA" smtClean="0"/>
              <a:t>26/02/2016</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DE13AD4A-25DD-4EAF-B4F6-92CF853F9B36}" type="datetimeFigureOut">
              <a:rPr lang="en-CA" smtClean="0"/>
              <a:t>26/02/2016</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3"/>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DE13AD4A-25DD-4EAF-B4F6-92CF853F9B36}" type="datetimeFigureOut">
              <a:rPr lang="en-CA" smtClean="0"/>
              <a:t>26/02/2016</a:t>
            </a:fld>
            <a:endParaRPr lang="en-CA"/>
          </a:p>
        </p:txBody>
      </p:sp>
      <p:sp>
        <p:nvSpPr>
          <p:cNvPr id="11" name="Slide Number Placeholder 10"/>
          <p:cNvSpPr>
            <a:spLocks noGrp="1"/>
          </p:cNvSpPr>
          <p:nvPr>
            <p:ph type="sldNum" sz="quarter" idx="11"/>
          </p:nvPr>
        </p:nvSpPr>
        <p:spPr/>
        <p:txBody>
          <a:bodyPr/>
          <a:lstStyle/>
          <a:p>
            <a:fld id="{D8BE7B16-42CD-4A8F-8ECC-E260ABC09A3F}" type="slidenum">
              <a:rPr lang="en-CA" smtClean="0"/>
              <a:t>‹#›</a:t>
            </a:fld>
            <a:endParaRPr lang="en-CA"/>
          </a:p>
        </p:txBody>
      </p:sp>
      <p:sp>
        <p:nvSpPr>
          <p:cNvPr id="12" name="Footer Placeholder 11"/>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2" y="0"/>
            <a:ext cx="2293627" cy="6858000"/>
          </a:xfrm>
          <a:prstGeom prst="rect">
            <a:avLst/>
          </a:prstGeom>
        </p:spPr>
      </p:pic>
      <p:sp>
        <p:nvSpPr>
          <p:cNvPr id="12" name="Date Placeholder 11"/>
          <p:cNvSpPr>
            <a:spLocks noGrp="1"/>
          </p:cNvSpPr>
          <p:nvPr>
            <p:ph type="dt" sz="half" idx="10"/>
          </p:nvPr>
        </p:nvSpPr>
        <p:spPr>
          <a:xfrm>
            <a:off x="839792" y="6426203"/>
            <a:ext cx="2819399" cy="127000"/>
          </a:xfrm>
        </p:spPr>
        <p:txBody>
          <a:bodyPr/>
          <a:lstStyle/>
          <a:p>
            <a:fld id="{DE13AD4A-25DD-4EAF-B4F6-92CF853F9B36}" type="datetimeFigureOut">
              <a:rPr lang="en-CA" smtClean="0"/>
              <a:t>26/02/2016</a:t>
            </a:fld>
            <a:endParaRPr lang="en-CA"/>
          </a:p>
        </p:txBody>
      </p:sp>
      <p:sp>
        <p:nvSpPr>
          <p:cNvPr id="13" name="Slide Number Placeholder 12"/>
          <p:cNvSpPr>
            <a:spLocks noGrp="1"/>
          </p:cNvSpPr>
          <p:nvPr>
            <p:ph type="sldNum" sz="quarter" idx="11"/>
          </p:nvPr>
        </p:nvSpPr>
        <p:spPr>
          <a:xfrm>
            <a:off x="4116388" y="6400800"/>
            <a:ext cx="533400" cy="152400"/>
          </a:xfrm>
        </p:spPr>
        <p:txBody>
          <a:bodyPr/>
          <a:lstStyle/>
          <a:p>
            <a:fld id="{D8BE7B16-42CD-4A8F-8ECC-E260ABC09A3F}" type="slidenum">
              <a:rPr lang="en-CA" smtClean="0"/>
              <a:t>‹#›</a:t>
            </a:fld>
            <a:endParaRPr lang="en-CA"/>
          </a:p>
        </p:txBody>
      </p:sp>
      <p:sp>
        <p:nvSpPr>
          <p:cNvPr id="14" name="Footer Placeholder 13"/>
          <p:cNvSpPr>
            <a:spLocks noGrp="1"/>
          </p:cNvSpPr>
          <p:nvPr>
            <p:ph type="ftr" sz="quarter" idx="12"/>
          </p:nvPr>
        </p:nvSpPr>
        <p:spPr>
          <a:xfrm>
            <a:off x="838203" y="6296249"/>
            <a:ext cx="2820987" cy="152400"/>
          </a:xfrm>
        </p:spPr>
        <p:txBody>
          <a:bodyPr/>
          <a:lstStyle/>
          <a:p>
            <a:endParaRPr lang="en-CA"/>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2" y="3578225"/>
            <a:ext cx="3200645" cy="1459768"/>
          </a:xfrm>
        </p:spPr>
        <p:txBody>
          <a:bodyPr anchor="t">
            <a:normAutofit/>
          </a:bodyPr>
          <a:lstStyle>
            <a:lvl1pPr marL="0" indent="0" algn="r" defTabSz="848990" rtl="0" eaLnBrk="1" latinLnBrk="0" hangingPunct="1">
              <a:spcBef>
                <a:spcPct val="20000"/>
              </a:spcBef>
              <a:buClr>
                <a:schemeClr val="tx1">
                  <a:lumMod val="50000"/>
                  <a:lumOff val="50000"/>
                </a:schemeClr>
              </a:buClr>
              <a:buFont typeface="Wingdings" pitchFamily="2" charset="2"/>
              <a:buNone/>
              <a:defRPr lang="en-US" sz="13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3"/>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DE13AD4A-25DD-4EAF-B4F6-92CF853F9B36}" type="datetimeFigureOut">
              <a:rPr lang="en-CA" smtClean="0"/>
              <a:t>26/02/2016</a:t>
            </a:fld>
            <a:endParaRPr lang="en-CA"/>
          </a:p>
        </p:txBody>
      </p:sp>
      <p:sp>
        <p:nvSpPr>
          <p:cNvPr id="13" name="Slide Number Placeholder 12"/>
          <p:cNvSpPr>
            <a:spLocks noGrp="1"/>
          </p:cNvSpPr>
          <p:nvPr>
            <p:ph type="sldNum" sz="quarter" idx="11"/>
          </p:nvPr>
        </p:nvSpPr>
        <p:spPr/>
        <p:txBody>
          <a:bodyPr/>
          <a:lstStyle/>
          <a:p>
            <a:fld id="{D8BE7B16-42CD-4A8F-8ECC-E260ABC09A3F}" type="slidenum">
              <a:rPr lang="en-CA" smtClean="0"/>
              <a:t>‹#›</a:t>
            </a:fld>
            <a:endParaRPr lang="en-CA"/>
          </a:p>
        </p:txBody>
      </p:sp>
      <p:sp>
        <p:nvSpPr>
          <p:cNvPr id="14" name="Footer Placeholder 13"/>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40"/>
            <a:ext cx="3581400" cy="411162"/>
          </a:xfrm>
        </p:spPr>
        <p:txBody>
          <a:bodyPr anchor="b">
            <a:noAutofit/>
          </a:bodyPr>
          <a:lstStyle>
            <a:lvl1pPr marL="0" indent="0" algn="ctr">
              <a:buNone/>
              <a:defRPr sz="1300" b="0">
                <a:solidFill>
                  <a:schemeClr val="tx2"/>
                </a:solidFill>
              </a:defRPr>
            </a:lvl1pPr>
            <a:lvl2pPr marL="424496" indent="0">
              <a:buNone/>
              <a:defRPr sz="1900" b="1"/>
            </a:lvl2pPr>
            <a:lvl3pPr marL="848990" indent="0">
              <a:buNone/>
              <a:defRPr sz="1700" b="1"/>
            </a:lvl3pPr>
            <a:lvl4pPr marL="1273486" indent="0">
              <a:buNone/>
              <a:defRPr sz="1500" b="1"/>
            </a:lvl4pPr>
            <a:lvl5pPr marL="1697982" indent="0">
              <a:buNone/>
              <a:defRPr sz="1500" b="1"/>
            </a:lvl5pPr>
            <a:lvl6pPr marL="2122476" indent="0">
              <a:buNone/>
              <a:defRPr sz="1500" b="1"/>
            </a:lvl6pPr>
            <a:lvl7pPr marL="2546972" indent="0">
              <a:buNone/>
              <a:defRPr sz="1500" b="1"/>
            </a:lvl7pPr>
            <a:lvl8pPr marL="2971468" indent="0">
              <a:buNone/>
              <a:defRPr sz="1500" b="1"/>
            </a:lvl8pPr>
            <a:lvl9pPr marL="339596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12247" indent="-169798">
              <a:defRPr sz="1300"/>
            </a:lvl1pPr>
            <a:lvl2pPr>
              <a:defRPr sz="1300"/>
            </a:lvl2pPr>
            <a:lvl3pPr>
              <a:defRPr sz="1300"/>
            </a:lvl3pPr>
            <a:lvl4pPr>
              <a:defRPr sz="1300" baseline="0"/>
            </a:lvl4pPr>
            <a:lvl5pPr>
              <a:buFont typeface="Wingdings" pitchFamily="2" charset="2"/>
              <a:buChar char="§"/>
              <a:defRPr sz="1300"/>
            </a:lvl5pPr>
            <a:lvl6pPr>
              <a:buFont typeface="Wingdings" pitchFamily="2" charset="2"/>
              <a:buChar cha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1"/>
            <a:ext cx="3581400" cy="411162"/>
          </a:xfrm>
        </p:spPr>
        <p:txBody>
          <a:bodyPr anchor="b">
            <a:noAutofit/>
          </a:bodyPr>
          <a:lstStyle>
            <a:lvl1pPr marL="0" indent="0" algn="ctr">
              <a:buNone/>
              <a:defRPr sz="1300" b="0">
                <a:solidFill>
                  <a:schemeClr val="tx2"/>
                </a:solidFill>
              </a:defRPr>
            </a:lvl1pPr>
            <a:lvl2pPr marL="424496" indent="0">
              <a:buNone/>
              <a:defRPr sz="1900" b="1"/>
            </a:lvl2pPr>
            <a:lvl3pPr marL="848990" indent="0">
              <a:buNone/>
              <a:defRPr sz="1700" b="1"/>
            </a:lvl3pPr>
            <a:lvl4pPr marL="1273486" indent="0">
              <a:buNone/>
              <a:defRPr sz="1500" b="1"/>
            </a:lvl4pPr>
            <a:lvl5pPr marL="1697982" indent="0">
              <a:buNone/>
              <a:defRPr sz="1500" b="1"/>
            </a:lvl5pPr>
            <a:lvl6pPr marL="2122476" indent="0">
              <a:buNone/>
              <a:defRPr sz="1500" b="1"/>
            </a:lvl6pPr>
            <a:lvl7pPr marL="2546972" indent="0">
              <a:buNone/>
              <a:defRPr sz="1500" b="1"/>
            </a:lvl7pPr>
            <a:lvl8pPr marL="2971468" indent="0">
              <a:buNone/>
              <a:defRPr sz="1500" b="1"/>
            </a:lvl8pPr>
            <a:lvl9pPr marL="339596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12247" indent="-169798">
              <a:defRPr sz="1300"/>
            </a:lvl1pPr>
            <a:lvl2pPr>
              <a:defRPr sz="1300"/>
            </a:lvl2pPr>
            <a:lvl3pPr>
              <a:defRPr sz="13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3"/>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DE13AD4A-25DD-4EAF-B4F6-92CF853F9B36}" type="datetimeFigureOut">
              <a:rPr lang="en-CA" smtClean="0"/>
              <a:t>26/02/2016</a:t>
            </a:fld>
            <a:endParaRPr lang="en-CA"/>
          </a:p>
        </p:txBody>
      </p:sp>
      <p:sp>
        <p:nvSpPr>
          <p:cNvPr id="14" name="Slide Number Placeholder 13"/>
          <p:cNvSpPr>
            <a:spLocks noGrp="1"/>
          </p:cNvSpPr>
          <p:nvPr>
            <p:ph type="sldNum" sz="quarter" idx="11"/>
          </p:nvPr>
        </p:nvSpPr>
        <p:spPr/>
        <p:txBody>
          <a:bodyPr/>
          <a:lstStyle/>
          <a:p>
            <a:fld id="{D8BE7B16-42CD-4A8F-8ECC-E260ABC09A3F}"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DE13AD4A-25DD-4EAF-B4F6-92CF853F9B36}" type="datetimeFigureOut">
              <a:rPr lang="en-CA" smtClean="0"/>
              <a:t>26/02/2016</a:t>
            </a:fld>
            <a:endParaRPr lang="en-CA"/>
          </a:p>
        </p:txBody>
      </p:sp>
      <p:sp>
        <p:nvSpPr>
          <p:cNvPr id="10" name="Slide Number Placeholder 9"/>
          <p:cNvSpPr>
            <a:spLocks noGrp="1"/>
          </p:cNvSpPr>
          <p:nvPr>
            <p:ph type="sldNum" sz="quarter" idx="11"/>
          </p:nvPr>
        </p:nvSpPr>
        <p:spPr/>
        <p:txBody>
          <a:bodyPr/>
          <a:lstStyle/>
          <a:p>
            <a:fld id="{D8BE7B16-42CD-4A8F-8ECC-E260ABC09A3F}" type="slidenum">
              <a:rPr lang="en-CA" smtClean="0"/>
              <a:t>‹#›</a:t>
            </a:fld>
            <a:endParaRPr lang="en-CA"/>
          </a:p>
        </p:txBody>
      </p:sp>
      <p:sp>
        <p:nvSpPr>
          <p:cNvPr id="11" name="Footer Placeholder 10"/>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E13AD4A-25DD-4EAF-B4F6-92CF853F9B36}" type="datetimeFigureOut">
              <a:rPr lang="en-CA" smtClean="0"/>
              <a:t>26/02/2016</a:t>
            </a:fld>
            <a:endParaRPr lang="en-CA"/>
          </a:p>
        </p:txBody>
      </p:sp>
      <p:sp>
        <p:nvSpPr>
          <p:cNvPr id="9" name="Slide Number Placeholder 8"/>
          <p:cNvSpPr>
            <a:spLocks noGrp="1"/>
          </p:cNvSpPr>
          <p:nvPr>
            <p:ph type="sldNum" sz="quarter" idx="11"/>
          </p:nvPr>
        </p:nvSpPr>
        <p:spPr/>
        <p:txBody>
          <a:bodyPr/>
          <a:lstStyle/>
          <a:p>
            <a:fld id="{D8BE7B16-42CD-4A8F-8ECC-E260ABC09A3F}"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2"/>
            <a:ext cx="2514600" cy="1874837"/>
          </a:xfrm>
        </p:spPr>
        <p:txBody>
          <a:bodyPr anchor="b">
            <a:normAutofit/>
          </a:bodyPr>
          <a:lstStyle>
            <a:lvl1pPr algn="r">
              <a:defRPr sz="19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12247" indent="-169798">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100">
                <a:solidFill>
                  <a:schemeClr val="tx2"/>
                </a:solidFill>
              </a:defRPr>
            </a:lvl1pPr>
            <a:lvl2pPr marL="424496" indent="0">
              <a:buNone/>
              <a:defRPr sz="1100"/>
            </a:lvl2pPr>
            <a:lvl3pPr marL="848990" indent="0">
              <a:buNone/>
              <a:defRPr sz="900"/>
            </a:lvl3pPr>
            <a:lvl4pPr marL="1273486" indent="0">
              <a:buNone/>
              <a:defRPr sz="800"/>
            </a:lvl4pPr>
            <a:lvl5pPr marL="1697982" indent="0">
              <a:buNone/>
              <a:defRPr sz="800"/>
            </a:lvl5pPr>
            <a:lvl6pPr marL="2122476" indent="0">
              <a:buNone/>
              <a:defRPr sz="800"/>
            </a:lvl6pPr>
            <a:lvl7pPr marL="2546972" indent="0">
              <a:buNone/>
              <a:defRPr sz="800"/>
            </a:lvl7pPr>
            <a:lvl8pPr marL="2971468" indent="0">
              <a:buNone/>
              <a:defRPr sz="800"/>
            </a:lvl8pPr>
            <a:lvl9pPr marL="3395962" indent="0">
              <a:buNone/>
              <a:defRPr sz="8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DE13AD4A-25DD-4EAF-B4F6-92CF853F9B36}" type="datetimeFigureOut">
              <a:rPr lang="en-CA" smtClean="0"/>
              <a:t>26/02/2016</a:t>
            </a:fld>
            <a:endParaRPr lang="en-CA"/>
          </a:p>
        </p:txBody>
      </p:sp>
      <p:sp>
        <p:nvSpPr>
          <p:cNvPr id="16" name="Slide Number Placeholder 15"/>
          <p:cNvSpPr>
            <a:spLocks noGrp="1"/>
          </p:cNvSpPr>
          <p:nvPr>
            <p:ph type="sldNum" sz="quarter" idx="11"/>
          </p:nvPr>
        </p:nvSpPr>
        <p:spPr/>
        <p:txBody>
          <a:bodyPr/>
          <a:lstStyle/>
          <a:p>
            <a:fld id="{D8BE7B16-42CD-4A8F-8ECC-E260ABC09A3F}"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4" y="1676400"/>
            <a:ext cx="4696967" cy="3505200"/>
          </a:xfrm>
        </p:spPr>
        <p:txBody>
          <a:bodyPr/>
          <a:lstStyle>
            <a:lvl1pPr marL="0" indent="0">
              <a:buNone/>
              <a:defRPr sz="3000"/>
            </a:lvl1pPr>
            <a:lvl2pPr marL="424496" indent="0">
              <a:buNone/>
              <a:defRPr sz="2600"/>
            </a:lvl2pPr>
            <a:lvl3pPr marL="848990" indent="0">
              <a:buNone/>
              <a:defRPr sz="2200"/>
            </a:lvl3pPr>
            <a:lvl4pPr marL="1273486" indent="0">
              <a:buNone/>
              <a:defRPr sz="1900"/>
            </a:lvl4pPr>
            <a:lvl5pPr marL="1697982" indent="0">
              <a:buNone/>
              <a:defRPr sz="1900"/>
            </a:lvl5pPr>
            <a:lvl6pPr marL="2122476" indent="0">
              <a:buNone/>
              <a:defRPr sz="1900"/>
            </a:lvl6pPr>
            <a:lvl7pPr marL="2546972" indent="0">
              <a:buNone/>
              <a:defRPr sz="1900"/>
            </a:lvl7pPr>
            <a:lvl8pPr marL="2971468" indent="0">
              <a:buNone/>
              <a:defRPr sz="1900"/>
            </a:lvl8pPr>
            <a:lvl9pPr marL="3395962" indent="0">
              <a:buNone/>
              <a:defRPr sz="19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19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100">
                <a:solidFill>
                  <a:schemeClr val="tx2"/>
                </a:solidFill>
              </a:defRPr>
            </a:lvl1pPr>
            <a:lvl2pPr marL="424496" indent="0">
              <a:buNone/>
              <a:defRPr sz="1100"/>
            </a:lvl2pPr>
            <a:lvl3pPr marL="848990" indent="0">
              <a:buNone/>
              <a:defRPr sz="900"/>
            </a:lvl3pPr>
            <a:lvl4pPr marL="1273486" indent="0">
              <a:buNone/>
              <a:defRPr sz="800"/>
            </a:lvl4pPr>
            <a:lvl5pPr marL="1697982" indent="0">
              <a:buNone/>
              <a:defRPr sz="800"/>
            </a:lvl5pPr>
            <a:lvl6pPr marL="2122476" indent="0">
              <a:buNone/>
              <a:defRPr sz="800"/>
            </a:lvl6pPr>
            <a:lvl7pPr marL="2546972" indent="0">
              <a:buNone/>
              <a:defRPr sz="800"/>
            </a:lvl7pPr>
            <a:lvl8pPr marL="2971468" indent="0">
              <a:buNone/>
              <a:defRPr sz="800"/>
            </a:lvl8pPr>
            <a:lvl9pPr marL="3395962" indent="0">
              <a:buNone/>
              <a:defRPr sz="8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DE13AD4A-25DD-4EAF-B4F6-92CF853F9B36}" type="datetimeFigureOut">
              <a:rPr lang="en-CA" smtClean="0"/>
              <a:t>26/02/2016</a:t>
            </a:fld>
            <a:endParaRPr lang="en-CA"/>
          </a:p>
        </p:txBody>
      </p:sp>
      <p:sp>
        <p:nvSpPr>
          <p:cNvPr id="17" name="Slide Number Placeholder 16"/>
          <p:cNvSpPr>
            <a:spLocks noGrp="1"/>
          </p:cNvSpPr>
          <p:nvPr>
            <p:ph type="sldNum" sz="quarter" idx="11"/>
          </p:nvPr>
        </p:nvSpPr>
        <p:spPr/>
        <p:txBody>
          <a:bodyPr/>
          <a:lstStyle/>
          <a:p>
            <a:fld id="{D8BE7B16-42CD-4A8F-8ECC-E260ABC09A3F}" type="slidenum">
              <a:rPr lang="en-CA" smtClean="0"/>
              <a:t>‹#›</a:t>
            </a:fld>
            <a:endParaRPr lang="en-CA"/>
          </a:p>
        </p:txBody>
      </p:sp>
      <p:sp>
        <p:nvSpPr>
          <p:cNvPr id="18" name="Footer Placeholder 17"/>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3695"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84899" tIns="42449" rIns="84899" bIns="4244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3"/>
            <a:ext cx="3657600" cy="5714999"/>
          </a:xfrm>
          <a:prstGeom prst="rect">
            <a:avLst/>
          </a:prstGeom>
        </p:spPr>
        <p:txBody>
          <a:bodyPr vert="horz" lIns="84899" tIns="42449" rIns="84899" bIns="42449"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84899" tIns="42449" rIns="84899" bIns="42449" rtlCol="0" anchor="ctr"/>
          <a:lstStyle>
            <a:lvl1pPr algn="ctr">
              <a:defRPr sz="1000">
                <a:solidFill>
                  <a:schemeClr val="tx1">
                    <a:lumMod val="50000"/>
                    <a:lumOff val="50000"/>
                  </a:schemeClr>
                </a:solidFill>
              </a:defRPr>
            </a:lvl1pPr>
          </a:lstStyle>
          <a:p>
            <a:fld id="{D8BE7B16-42CD-4A8F-8ECC-E260ABC09A3F}" type="slidenum">
              <a:rPr lang="en-CA" smtClean="0"/>
              <a:t>‹#›</a:t>
            </a:fld>
            <a:endParaRPr lang="en-CA"/>
          </a:p>
        </p:txBody>
      </p:sp>
      <p:sp>
        <p:nvSpPr>
          <p:cNvPr id="9" name="Date Placeholder 8"/>
          <p:cNvSpPr>
            <a:spLocks noGrp="1"/>
          </p:cNvSpPr>
          <p:nvPr>
            <p:ph type="dt" sz="half" idx="2"/>
          </p:nvPr>
        </p:nvSpPr>
        <p:spPr>
          <a:xfrm>
            <a:off x="4876804" y="6426203"/>
            <a:ext cx="2819399" cy="127000"/>
          </a:xfrm>
          <a:prstGeom prst="rect">
            <a:avLst/>
          </a:prstGeom>
        </p:spPr>
        <p:txBody>
          <a:bodyPr vert="horz" lIns="84899" tIns="42449" rIns="84899" bIns="42449" rtlCol="0" anchor="ctr"/>
          <a:lstStyle>
            <a:lvl1pPr algn="r">
              <a:defRPr sz="1000">
                <a:solidFill>
                  <a:schemeClr val="tx1">
                    <a:lumMod val="50000"/>
                    <a:lumOff val="50000"/>
                  </a:schemeClr>
                </a:solidFill>
              </a:defRPr>
            </a:lvl1pPr>
          </a:lstStyle>
          <a:p>
            <a:fld id="{DE13AD4A-25DD-4EAF-B4F6-92CF853F9B36}" type="datetimeFigureOut">
              <a:rPr lang="en-CA" smtClean="0"/>
              <a:t>26/02/2016</a:t>
            </a:fld>
            <a:endParaRPr lang="en-CA"/>
          </a:p>
        </p:txBody>
      </p:sp>
      <p:sp>
        <p:nvSpPr>
          <p:cNvPr id="10" name="Footer Placeholder 9"/>
          <p:cNvSpPr>
            <a:spLocks noGrp="1"/>
          </p:cNvSpPr>
          <p:nvPr>
            <p:ph type="ftr" sz="quarter" idx="3"/>
          </p:nvPr>
        </p:nvSpPr>
        <p:spPr>
          <a:xfrm>
            <a:off x="4875215" y="6296249"/>
            <a:ext cx="2820987" cy="152400"/>
          </a:xfrm>
          <a:prstGeom prst="rect">
            <a:avLst/>
          </a:prstGeom>
        </p:spPr>
        <p:txBody>
          <a:bodyPr vert="horz" lIns="84899" tIns="42449" rIns="84899" bIns="42449" rtlCol="0" anchor="b"/>
          <a:lstStyle>
            <a:lvl1pPr algn="r">
              <a:defRPr sz="1000">
                <a:solidFill>
                  <a:schemeClr val="tx1"/>
                </a:solidFill>
              </a:defRPr>
            </a:lvl1pPr>
          </a:lstStyle>
          <a:p>
            <a:endParaRPr lang="en-CA"/>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r" defTabSz="848990" rtl="0" eaLnBrk="1" latinLnBrk="0" hangingPunct="1">
        <a:spcBef>
          <a:spcPct val="0"/>
        </a:spcBef>
        <a:buNone/>
        <a:defRPr sz="26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69798" indent="-169798" algn="l" defTabSz="848990" rtl="0" eaLnBrk="1" latinLnBrk="0" hangingPunct="1">
        <a:spcBef>
          <a:spcPct val="20000"/>
        </a:spcBef>
        <a:buClr>
          <a:schemeClr val="tx1">
            <a:lumMod val="50000"/>
            <a:lumOff val="50000"/>
          </a:schemeClr>
        </a:buClr>
        <a:buFont typeface="Wingdings" pitchFamily="2" charset="2"/>
        <a:buChar char="§"/>
        <a:defRPr sz="1700" kern="1200">
          <a:solidFill>
            <a:schemeClr val="tx1">
              <a:lumMod val="85000"/>
            </a:schemeClr>
          </a:solidFill>
          <a:latin typeface="+mn-lt"/>
          <a:ea typeface="+mn-ea"/>
          <a:cs typeface="+mn-cs"/>
        </a:defRPr>
      </a:lvl1pPr>
      <a:lvl2pPr marL="382046"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2pPr>
      <a:lvl3pPr marL="551844"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3pPr>
      <a:lvl4pPr marL="721642"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4pPr>
      <a:lvl5pPr marL="891440" indent="-169798" algn="l" defTabSz="848990" rtl="0" eaLnBrk="1" latinLnBrk="0" hangingPunct="1">
        <a:spcBef>
          <a:spcPct val="20000"/>
        </a:spcBef>
        <a:buClr>
          <a:schemeClr val="tx1">
            <a:lumMod val="50000"/>
            <a:lumOff val="50000"/>
          </a:schemeClr>
        </a:buClr>
        <a:buFont typeface="Wingdings" pitchFamily="2" charset="2"/>
        <a:buChar char="§"/>
        <a:defRPr sz="1300" kern="1200">
          <a:solidFill>
            <a:schemeClr val="tx1">
              <a:lumMod val="85000"/>
            </a:schemeClr>
          </a:solidFill>
          <a:latin typeface="+mn-lt"/>
          <a:ea typeface="+mn-ea"/>
          <a:cs typeface="+mn-cs"/>
        </a:defRPr>
      </a:lvl5pPr>
      <a:lvl6pPr marL="1061239"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6pPr>
      <a:lvl7pPr marL="1231037"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7pPr>
      <a:lvl8pPr marL="1400834"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8pPr>
      <a:lvl9pPr marL="1570633" indent="-169798" algn="l" defTabSz="848990" rtl="0" eaLnBrk="1" latinLnBrk="0" hangingPunct="1">
        <a:spcBef>
          <a:spcPts val="268"/>
        </a:spcBef>
        <a:buClr>
          <a:schemeClr val="tx1">
            <a:lumMod val="50000"/>
            <a:lumOff val="50000"/>
          </a:schemeClr>
        </a:buClr>
        <a:buFont typeface="Wingdings" pitchFamily="2" charset="2"/>
        <a:buChar char="§"/>
        <a:defRPr sz="1300" kern="1200" baseline="0">
          <a:solidFill>
            <a:schemeClr val="tx1"/>
          </a:solidFill>
          <a:latin typeface="+mn-lt"/>
          <a:ea typeface="+mn-ea"/>
          <a:cs typeface="+mn-cs"/>
        </a:defRPr>
      </a:lvl9pPr>
    </p:bodyStyle>
    <p:otherStyle>
      <a:defPPr>
        <a:defRPr lang="en-US"/>
      </a:defPPr>
      <a:lvl1pPr marL="0" algn="l" defTabSz="848990" rtl="0" eaLnBrk="1" latinLnBrk="0" hangingPunct="1">
        <a:defRPr sz="1700" kern="1200">
          <a:solidFill>
            <a:schemeClr val="tx1"/>
          </a:solidFill>
          <a:latin typeface="+mn-lt"/>
          <a:ea typeface="+mn-ea"/>
          <a:cs typeface="+mn-cs"/>
        </a:defRPr>
      </a:lvl1pPr>
      <a:lvl2pPr marL="424496" algn="l" defTabSz="848990" rtl="0" eaLnBrk="1" latinLnBrk="0" hangingPunct="1">
        <a:defRPr sz="1700" kern="1200">
          <a:solidFill>
            <a:schemeClr val="tx1"/>
          </a:solidFill>
          <a:latin typeface="+mn-lt"/>
          <a:ea typeface="+mn-ea"/>
          <a:cs typeface="+mn-cs"/>
        </a:defRPr>
      </a:lvl2pPr>
      <a:lvl3pPr marL="848990" algn="l" defTabSz="848990" rtl="0" eaLnBrk="1" latinLnBrk="0" hangingPunct="1">
        <a:defRPr sz="1700" kern="1200">
          <a:solidFill>
            <a:schemeClr val="tx1"/>
          </a:solidFill>
          <a:latin typeface="+mn-lt"/>
          <a:ea typeface="+mn-ea"/>
          <a:cs typeface="+mn-cs"/>
        </a:defRPr>
      </a:lvl3pPr>
      <a:lvl4pPr marL="1273486" algn="l" defTabSz="848990" rtl="0" eaLnBrk="1" latinLnBrk="0" hangingPunct="1">
        <a:defRPr sz="1700" kern="1200">
          <a:solidFill>
            <a:schemeClr val="tx1"/>
          </a:solidFill>
          <a:latin typeface="+mn-lt"/>
          <a:ea typeface="+mn-ea"/>
          <a:cs typeface="+mn-cs"/>
        </a:defRPr>
      </a:lvl4pPr>
      <a:lvl5pPr marL="1697982" algn="l" defTabSz="848990" rtl="0" eaLnBrk="1" latinLnBrk="0" hangingPunct="1">
        <a:defRPr sz="1700" kern="1200">
          <a:solidFill>
            <a:schemeClr val="tx1"/>
          </a:solidFill>
          <a:latin typeface="+mn-lt"/>
          <a:ea typeface="+mn-ea"/>
          <a:cs typeface="+mn-cs"/>
        </a:defRPr>
      </a:lvl5pPr>
      <a:lvl6pPr marL="2122476" algn="l" defTabSz="848990" rtl="0" eaLnBrk="1" latinLnBrk="0" hangingPunct="1">
        <a:defRPr sz="1700" kern="1200">
          <a:solidFill>
            <a:schemeClr val="tx1"/>
          </a:solidFill>
          <a:latin typeface="+mn-lt"/>
          <a:ea typeface="+mn-ea"/>
          <a:cs typeface="+mn-cs"/>
        </a:defRPr>
      </a:lvl6pPr>
      <a:lvl7pPr marL="2546972" algn="l" defTabSz="848990" rtl="0" eaLnBrk="1" latinLnBrk="0" hangingPunct="1">
        <a:defRPr sz="1700" kern="1200">
          <a:solidFill>
            <a:schemeClr val="tx1"/>
          </a:solidFill>
          <a:latin typeface="+mn-lt"/>
          <a:ea typeface="+mn-ea"/>
          <a:cs typeface="+mn-cs"/>
        </a:defRPr>
      </a:lvl7pPr>
      <a:lvl8pPr marL="2971468" algn="l" defTabSz="848990" rtl="0" eaLnBrk="1" latinLnBrk="0" hangingPunct="1">
        <a:defRPr sz="1700" kern="1200">
          <a:solidFill>
            <a:schemeClr val="tx1"/>
          </a:solidFill>
          <a:latin typeface="+mn-lt"/>
          <a:ea typeface="+mn-ea"/>
          <a:cs typeface="+mn-cs"/>
        </a:defRPr>
      </a:lvl8pPr>
      <a:lvl9pPr marL="3395962" algn="l" defTabSz="84899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hyperlink" Target="http://joshmcculloch.photoshelter.com/gallery-image/Temperate-Rainforest-Photos/G00006Qnyf2useBA/I0000710o1GLaI0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9001000"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Road Construction Initiated Slides Awareness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768" y="1252061"/>
            <a:ext cx="5871151" cy="460029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0724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21802" y="188640"/>
            <a:ext cx="2590387" cy="516614"/>
          </a:xfrm>
          <a:prstGeom prst="rect">
            <a:avLst/>
          </a:prstGeom>
          <a:noFill/>
        </p:spPr>
        <p:txBody>
          <a:bodyPr wrap="none" lIns="84899" tIns="42449" rIns="84899" bIns="42449" rtlCol="0">
            <a:spAutoFit/>
          </a:bodyPr>
          <a:lstStyle/>
          <a:p>
            <a:pPr algn="ctr"/>
            <a:r>
              <a:rPr lang="en-CA" sz="2800" b="1" dirty="0" err="1">
                <a:latin typeface="Arial" panose="020B0604020202020204" pitchFamily="34" charset="0"/>
                <a:cs typeface="Arial" panose="020B0604020202020204" pitchFamily="34" charset="0"/>
              </a:rPr>
              <a:t>Huaskin</a:t>
            </a:r>
            <a:r>
              <a:rPr lang="en-CA" sz="2800" b="1" dirty="0">
                <a:latin typeface="Arial" panose="020B0604020202020204" pitchFamily="34" charset="0"/>
                <a:cs typeface="Arial" panose="020B0604020202020204" pitchFamily="34" charset="0"/>
              </a:rPr>
              <a:t> Lake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8" y="908721"/>
            <a:ext cx="7104787" cy="532859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403649" y="3717033"/>
            <a:ext cx="1893146" cy="347337"/>
          </a:xfrm>
          <a:prstGeom prst="rect">
            <a:avLst/>
          </a:prstGeom>
          <a:solidFill>
            <a:schemeClr val="bg1"/>
          </a:solidFill>
        </p:spPr>
        <p:txBody>
          <a:bodyPr wrap="none" lIns="84899" tIns="42449" rIns="84899" bIns="42449" rtlCol="0">
            <a:spAutoFit/>
          </a:bodyPr>
          <a:lstStyle/>
          <a:p>
            <a:r>
              <a:rPr lang="en-CA" b="1" dirty="0" smtClean="0">
                <a:solidFill>
                  <a:srgbClr val="FF0000"/>
                </a:solidFill>
              </a:rPr>
              <a:t>Excavator Slid </a:t>
            </a:r>
            <a:r>
              <a:rPr lang="en-CA" b="1" dirty="0">
                <a:solidFill>
                  <a:srgbClr val="FF0000"/>
                </a:solidFill>
              </a:rPr>
              <a:t>H</a:t>
            </a:r>
            <a:r>
              <a:rPr lang="en-CA" b="1" dirty="0" smtClean="0">
                <a:solidFill>
                  <a:srgbClr val="FF0000"/>
                </a:solidFill>
              </a:rPr>
              <a:t>ere</a:t>
            </a:r>
            <a:endParaRPr lang="en-CA" b="1" dirty="0">
              <a:solidFill>
                <a:srgbClr val="FF0000"/>
              </a:solidFill>
            </a:endParaRPr>
          </a:p>
        </p:txBody>
      </p:sp>
      <p:sp>
        <p:nvSpPr>
          <p:cNvPr id="4" name="Right Arrow 3"/>
          <p:cNvSpPr/>
          <p:nvPr/>
        </p:nvSpPr>
        <p:spPr>
          <a:xfrm>
            <a:off x="3306508" y="3666826"/>
            <a:ext cx="83344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Tree>
    <p:extLst>
      <p:ext uri="{BB962C8B-B14F-4D97-AF65-F5344CB8AC3E}">
        <p14:creationId xmlns:p14="http://schemas.microsoft.com/office/powerpoint/2010/main" val="4278936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dmeierhofer\Desktop\P7080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926722"/>
            <a:ext cx="7250565" cy="543792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52804" y="192223"/>
            <a:ext cx="2590387" cy="516614"/>
          </a:xfrm>
          <a:prstGeom prst="rect">
            <a:avLst/>
          </a:prstGeom>
          <a:noFill/>
        </p:spPr>
        <p:txBody>
          <a:bodyPr wrap="none" lIns="84899" tIns="42449" rIns="84899" bIns="42449" rtlCol="0">
            <a:spAutoFit/>
          </a:bodyPr>
          <a:lstStyle/>
          <a:p>
            <a:pPr algn="ctr"/>
            <a:r>
              <a:rPr lang="en-CA" sz="2800" b="1" dirty="0" err="1">
                <a:latin typeface="Arial" panose="020B0604020202020204" pitchFamily="34" charset="0"/>
                <a:cs typeface="Arial" panose="020B0604020202020204" pitchFamily="34" charset="0"/>
              </a:rPr>
              <a:t>Huaskin</a:t>
            </a:r>
            <a:r>
              <a:rPr lang="en-CA" sz="2800" b="1" dirty="0">
                <a:latin typeface="Arial" panose="020B0604020202020204" pitchFamily="34" charset="0"/>
                <a:cs typeface="Arial" panose="020B0604020202020204" pitchFamily="34" charset="0"/>
              </a:rPr>
              <a:t> Lake </a:t>
            </a:r>
          </a:p>
        </p:txBody>
      </p:sp>
      <p:sp>
        <p:nvSpPr>
          <p:cNvPr id="2" name="TextBox 1"/>
          <p:cNvSpPr txBox="1"/>
          <p:nvPr/>
        </p:nvSpPr>
        <p:spPr>
          <a:xfrm>
            <a:off x="6516216" y="2060848"/>
            <a:ext cx="1080120" cy="347337"/>
          </a:xfrm>
          <a:prstGeom prst="rect">
            <a:avLst/>
          </a:prstGeom>
          <a:solidFill>
            <a:schemeClr val="bg1"/>
          </a:solidFill>
        </p:spPr>
        <p:txBody>
          <a:bodyPr wrap="square" lIns="84899" tIns="42449" rIns="84899" bIns="42449" rtlCol="0">
            <a:spAutoFit/>
          </a:bodyPr>
          <a:lstStyle/>
          <a:p>
            <a:r>
              <a:rPr lang="en-CA" b="1" dirty="0">
                <a:solidFill>
                  <a:srgbClr val="FF0000"/>
                </a:solidFill>
              </a:rPr>
              <a:t>E</a:t>
            </a:r>
            <a:r>
              <a:rPr lang="en-CA" b="1" dirty="0" smtClean="0">
                <a:solidFill>
                  <a:srgbClr val="FF0000"/>
                </a:solidFill>
              </a:rPr>
              <a:t>xcavator</a:t>
            </a:r>
            <a:endParaRPr lang="en-CA" b="1" dirty="0">
              <a:solidFill>
                <a:srgbClr val="FF0000"/>
              </a:solidFill>
            </a:endParaRPr>
          </a:p>
        </p:txBody>
      </p:sp>
      <p:cxnSp>
        <p:nvCxnSpPr>
          <p:cNvPr id="8" name="Straight Arrow Connector 7"/>
          <p:cNvCxnSpPr/>
          <p:nvPr/>
        </p:nvCxnSpPr>
        <p:spPr>
          <a:xfrm flipH="1" flipV="1">
            <a:off x="6012160" y="1988839"/>
            <a:ext cx="504056" cy="216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316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9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916" y="908721"/>
            <a:ext cx="7795664" cy="488933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823331" y="6109148"/>
            <a:ext cx="7488832"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Road Construction in Central Coast; very dry summer conditions</a:t>
            </a:r>
          </a:p>
        </p:txBody>
      </p:sp>
      <p:sp>
        <p:nvSpPr>
          <p:cNvPr id="5" name="TextBox 4"/>
          <p:cNvSpPr txBox="1"/>
          <p:nvPr/>
        </p:nvSpPr>
        <p:spPr>
          <a:xfrm>
            <a:off x="3275858" y="188640"/>
            <a:ext cx="1948609"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Yeo Island</a:t>
            </a:r>
          </a:p>
        </p:txBody>
      </p:sp>
      <p:sp>
        <p:nvSpPr>
          <p:cNvPr id="6" name="TextBox 5"/>
          <p:cNvSpPr txBox="1"/>
          <p:nvPr/>
        </p:nvSpPr>
        <p:spPr>
          <a:xfrm>
            <a:off x="1979712" y="2060847"/>
            <a:ext cx="1079128" cy="347337"/>
          </a:xfrm>
          <a:prstGeom prst="rect">
            <a:avLst/>
          </a:prstGeom>
          <a:solidFill>
            <a:schemeClr val="bg1"/>
          </a:solidFill>
        </p:spPr>
        <p:txBody>
          <a:bodyPr wrap="square" lIns="84899" tIns="42449" rIns="84899" bIns="42449" rtlCol="0">
            <a:spAutoFit/>
          </a:bodyPr>
          <a:lstStyle/>
          <a:p>
            <a:r>
              <a:rPr lang="en-CA" b="1" dirty="0">
                <a:solidFill>
                  <a:srgbClr val="FF0000"/>
                </a:solidFill>
              </a:rPr>
              <a:t>E</a:t>
            </a:r>
            <a:r>
              <a:rPr lang="en-CA" b="1" dirty="0" smtClean="0">
                <a:solidFill>
                  <a:srgbClr val="FF0000"/>
                </a:solidFill>
              </a:rPr>
              <a:t>xcavator</a:t>
            </a:r>
            <a:endParaRPr lang="en-CA" b="1" dirty="0">
              <a:solidFill>
                <a:srgbClr val="FF0000"/>
              </a:solidFill>
            </a:endParaRPr>
          </a:p>
        </p:txBody>
      </p:sp>
      <p:cxnSp>
        <p:nvCxnSpPr>
          <p:cNvPr id="8" name="Straight Arrow Connector 7"/>
          <p:cNvCxnSpPr/>
          <p:nvPr/>
        </p:nvCxnSpPr>
        <p:spPr>
          <a:xfrm>
            <a:off x="3059832" y="2430182"/>
            <a:ext cx="432048" cy="4227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8104" y="5229201"/>
            <a:ext cx="1728192" cy="347337"/>
          </a:xfrm>
          <a:prstGeom prst="rect">
            <a:avLst/>
          </a:prstGeom>
          <a:solidFill>
            <a:schemeClr val="bg1"/>
          </a:solidFill>
        </p:spPr>
        <p:txBody>
          <a:bodyPr wrap="square" lIns="84899" tIns="42449" rIns="84899" bIns="42449" rtlCol="0">
            <a:spAutoFit/>
          </a:bodyPr>
          <a:lstStyle/>
          <a:p>
            <a:pPr algn="ctr"/>
            <a:r>
              <a:rPr lang="en-CA" b="1" dirty="0" smtClean="0">
                <a:solidFill>
                  <a:srgbClr val="FF0000"/>
                </a:solidFill>
              </a:rPr>
              <a:t>Top of Landslide</a:t>
            </a:r>
            <a:endParaRPr lang="en-CA" b="1" dirty="0">
              <a:solidFill>
                <a:srgbClr val="FF0000"/>
              </a:solidFill>
            </a:endParaRPr>
          </a:p>
        </p:txBody>
      </p:sp>
    </p:spTree>
    <p:extLst>
      <p:ext uri="{BB962C8B-B14F-4D97-AF65-F5344CB8AC3E}">
        <p14:creationId xmlns:p14="http://schemas.microsoft.com/office/powerpoint/2010/main" val="32588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06" y="836712"/>
            <a:ext cx="7899089" cy="480933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34640" y="5982694"/>
            <a:ext cx="7344816"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u="sng" dirty="0" smtClean="0">
                <a:latin typeface="Arial" panose="020B0604020202020204" pitchFamily="34" charset="0"/>
                <a:cs typeface="Arial" panose="020B0604020202020204" pitchFamily="34" charset="0"/>
              </a:rPr>
              <a:t>Result:</a:t>
            </a:r>
            <a:r>
              <a:rPr lang="en-CA" dirty="0" smtClean="0">
                <a:latin typeface="Arial" panose="020B0604020202020204" pitchFamily="34" charset="0"/>
                <a:cs typeface="Arial" panose="020B0604020202020204" pitchFamily="34" charset="0"/>
              </a:rPr>
              <a:t>  Expensive, dangerous and potentially avoidable landslide.  </a:t>
            </a:r>
            <a:endParaRPr lang="en-CA" dirty="0">
              <a:latin typeface="Arial" panose="020B0604020202020204" pitchFamily="34" charset="0"/>
              <a:cs typeface="Arial" panose="020B0604020202020204" pitchFamily="34" charset="0"/>
            </a:endParaRPr>
          </a:p>
        </p:txBody>
      </p:sp>
      <p:sp>
        <p:nvSpPr>
          <p:cNvPr id="5" name="TextBox 4"/>
          <p:cNvSpPr txBox="1"/>
          <p:nvPr/>
        </p:nvSpPr>
        <p:spPr>
          <a:xfrm>
            <a:off x="3371813" y="188640"/>
            <a:ext cx="1948609"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Yeo Island</a:t>
            </a:r>
          </a:p>
        </p:txBody>
      </p:sp>
    </p:spTree>
    <p:extLst>
      <p:ext uri="{BB962C8B-B14F-4D97-AF65-F5344CB8AC3E}">
        <p14:creationId xmlns:p14="http://schemas.microsoft.com/office/powerpoint/2010/main" val="249009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39554" y="1484787"/>
            <a:ext cx="4734163" cy="3650039"/>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6084170" y="810304"/>
            <a:ext cx="2165592" cy="424281"/>
          </a:xfrm>
          <a:prstGeom prst="rect">
            <a:avLst/>
          </a:prstGeom>
          <a:noFill/>
        </p:spPr>
        <p:txBody>
          <a:bodyPr wrap="none" lIns="84899" tIns="42449" rIns="84899" bIns="42449" rtlCol="0">
            <a:spAutoFit/>
          </a:bodyPr>
          <a:lstStyle/>
          <a:p>
            <a:r>
              <a:rPr lang="en-CA" sz="2200" u="sng" dirty="0">
                <a:latin typeface="Arial" panose="020B0604020202020204" pitchFamily="34" charset="0"/>
                <a:cs typeface="Arial" panose="020B0604020202020204" pitchFamily="34" charset="0"/>
              </a:rPr>
              <a:t>Monetary costs:</a:t>
            </a:r>
          </a:p>
        </p:txBody>
      </p:sp>
      <p:sp>
        <p:nvSpPr>
          <p:cNvPr id="4" name="TextBox 3"/>
          <p:cNvSpPr txBox="1"/>
          <p:nvPr/>
        </p:nvSpPr>
        <p:spPr>
          <a:xfrm>
            <a:off x="5548307" y="1369801"/>
            <a:ext cx="3272167" cy="3486658"/>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solidFill>
                  <a:srgbClr val="FF0000"/>
                </a:solidFill>
                <a:latin typeface="Arial" panose="020B0604020202020204" pitchFamily="34" charset="0"/>
                <a:cs typeface="Arial" panose="020B0604020202020204" pitchFamily="34" charset="0"/>
              </a:rPr>
              <a:t>$27,000 </a:t>
            </a:r>
            <a:r>
              <a:rPr lang="en-CA" dirty="0" smtClean="0">
                <a:latin typeface="Arial" panose="020B0604020202020204" pitchFamily="34" charset="0"/>
                <a:cs typeface="Arial" panose="020B0604020202020204" pitchFamily="34" charset="0"/>
              </a:rPr>
              <a:t>to repair excavator</a:t>
            </a:r>
          </a:p>
          <a:p>
            <a:pPr marL="265309" indent="-265309">
              <a:buFont typeface="Arial" panose="020B0604020202020204" pitchFamily="34" charset="0"/>
              <a:buChar char="•"/>
            </a:pPr>
            <a:r>
              <a:rPr lang="en-CA" dirty="0" smtClean="0">
                <a:solidFill>
                  <a:srgbClr val="FF0000"/>
                </a:solidFill>
                <a:latin typeface="Arial" panose="020B0604020202020204" pitchFamily="34" charset="0"/>
                <a:cs typeface="Arial" panose="020B0604020202020204" pitchFamily="34" charset="0"/>
              </a:rPr>
              <a:t>$48,000 </a:t>
            </a:r>
            <a:r>
              <a:rPr lang="en-CA" dirty="0" smtClean="0">
                <a:latin typeface="Arial" panose="020B0604020202020204" pitchFamily="34" charset="0"/>
                <a:cs typeface="Arial" panose="020B0604020202020204" pitchFamily="34" charset="0"/>
              </a:rPr>
              <a:t>in lost production (6 day shutdown x $8,000/day)</a:t>
            </a:r>
          </a:p>
          <a:p>
            <a:pPr marL="265309" indent="-265309">
              <a:buFont typeface="Arial" panose="020B0604020202020204" pitchFamily="34" charset="0"/>
              <a:buChar char="•"/>
            </a:pPr>
            <a:r>
              <a:rPr lang="en-CA" dirty="0" smtClean="0">
                <a:solidFill>
                  <a:srgbClr val="FF0000"/>
                </a:solidFill>
                <a:latin typeface="Arial" panose="020B0604020202020204" pitchFamily="34" charset="0"/>
                <a:cs typeface="Arial" panose="020B0604020202020204" pitchFamily="34" charset="0"/>
              </a:rPr>
              <a:t>$32,000 </a:t>
            </a:r>
            <a:r>
              <a:rPr lang="en-CA" dirty="0" smtClean="0">
                <a:latin typeface="Arial" panose="020B0604020202020204" pitchFamily="34" charset="0"/>
                <a:cs typeface="Arial" panose="020B0604020202020204" pitchFamily="34" charset="0"/>
              </a:rPr>
              <a:t>in transportation costs (crew, investigators, professionals)</a:t>
            </a:r>
          </a:p>
          <a:p>
            <a:pPr marL="265309" indent="-265309">
              <a:buFont typeface="Arial" panose="020B0604020202020204" pitchFamily="34" charset="0"/>
              <a:buChar char="•"/>
            </a:pPr>
            <a:r>
              <a:rPr lang="en-CA" dirty="0" smtClean="0">
                <a:solidFill>
                  <a:srgbClr val="FF0000"/>
                </a:solidFill>
                <a:latin typeface="Arial" panose="020B0604020202020204" pitchFamily="34" charset="0"/>
                <a:cs typeface="Arial" panose="020B0604020202020204" pitchFamily="34" charset="0"/>
              </a:rPr>
              <a:t>$16,500 </a:t>
            </a:r>
            <a:r>
              <a:rPr lang="en-CA" dirty="0" smtClean="0">
                <a:latin typeface="Arial" panose="020B0604020202020204" pitchFamily="34" charset="0"/>
                <a:cs typeface="Arial" panose="020B0604020202020204" pitchFamily="34" charset="0"/>
              </a:rPr>
              <a:t>in other professional and administrative costs</a:t>
            </a:r>
          </a:p>
          <a:p>
            <a:pPr marL="265309" indent="-265309">
              <a:buFont typeface="Arial" panose="020B0604020202020204" pitchFamily="34" charset="0"/>
              <a:buChar char="•"/>
            </a:pPr>
            <a:r>
              <a:rPr lang="en-CA" dirty="0" smtClean="0">
                <a:solidFill>
                  <a:srgbClr val="FF0000"/>
                </a:solidFill>
                <a:latin typeface="Arial" panose="020B0604020202020204" pitchFamily="34" charset="0"/>
                <a:cs typeface="Arial" panose="020B0604020202020204" pitchFamily="34" charset="0"/>
              </a:rPr>
              <a:t>$26,000 </a:t>
            </a:r>
            <a:r>
              <a:rPr lang="en-CA" dirty="0" smtClean="0">
                <a:latin typeface="Arial" panose="020B0604020202020204" pitchFamily="34" charset="0"/>
                <a:cs typeface="Arial" panose="020B0604020202020204" pitchFamily="34" charset="0"/>
              </a:rPr>
              <a:t>to build tote road to recover excavator</a:t>
            </a:r>
          </a:p>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Lost harvest opportunity – gross value </a:t>
            </a:r>
            <a:r>
              <a:rPr lang="en-CA" dirty="0" smtClean="0">
                <a:solidFill>
                  <a:srgbClr val="FF0000"/>
                </a:solidFill>
                <a:latin typeface="Arial" panose="020B0604020202020204" pitchFamily="34" charset="0"/>
                <a:cs typeface="Arial" panose="020B0604020202020204" pitchFamily="34" charset="0"/>
              </a:rPr>
              <a:t>$400,000</a:t>
            </a:r>
          </a:p>
          <a:p>
            <a:endParaRPr lang="en-CA" dirty="0" smtClean="0">
              <a:solidFill>
                <a:srgbClr val="FF0000"/>
              </a:solidFill>
            </a:endParaRPr>
          </a:p>
        </p:txBody>
      </p:sp>
      <p:sp>
        <p:nvSpPr>
          <p:cNvPr id="5" name="TextBox 4"/>
          <p:cNvSpPr txBox="1"/>
          <p:nvPr/>
        </p:nvSpPr>
        <p:spPr>
          <a:xfrm>
            <a:off x="52236" y="5629892"/>
            <a:ext cx="8568951"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Total direct cost of this landslide</a:t>
            </a:r>
            <a:r>
              <a:rPr lang="en-CA" dirty="0" smtClean="0">
                <a:solidFill>
                  <a:srgbClr val="FF0000"/>
                </a:solidFill>
                <a:latin typeface="Arial" panose="020B0604020202020204" pitchFamily="34" charset="0"/>
                <a:cs typeface="Arial" panose="020B0604020202020204" pitchFamily="34" charset="0"/>
              </a:rPr>
              <a:t>: $549,500 plus human impact</a:t>
            </a:r>
            <a:endParaRPr lang="en-CA"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261906" y="256304"/>
            <a:ext cx="1948609"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Yeo Island</a:t>
            </a:r>
          </a:p>
        </p:txBody>
      </p:sp>
    </p:spTree>
    <p:extLst>
      <p:ext uri="{BB962C8B-B14F-4D97-AF65-F5344CB8AC3E}">
        <p14:creationId xmlns:p14="http://schemas.microsoft.com/office/powerpoint/2010/main" val="1394537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8615" y="6270064"/>
            <a:ext cx="7920880"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Road construction project: Vancouver Island during July (dry conditions).</a:t>
            </a:r>
          </a:p>
        </p:txBody>
      </p:sp>
      <p:pic>
        <p:nvPicPr>
          <p:cNvPr id="4" name="Picture 3" descr="View up slide track.jpg"/>
          <p:cNvPicPr/>
          <p:nvPr/>
        </p:nvPicPr>
        <p:blipFill>
          <a:blip r:embed="rId3" cstate="print">
            <a:extLst>
              <a:ext uri="{28A0092B-C50C-407E-A947-70E740481C1C}">
                <a14:useLocalDpi xmlns:a14="http://schemas.microsoft.com/office/drawing/2010/main" val="0"/>
              </a:ext>
            </a:extLst>
          </a:blip>
          <a:stretch>
            <a:fillRect/>
          </a:stretch>
        </p:blipFill>
        <p:spPr>
          <a:xfrm>
            <a:off x="750289" y="791387"/>
            <a:ext cx="7384903" cy="5307686"/>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3623441" y="127400"/>
            <a:ext cx="1529200" cy="516614"/>
          </a:xfrm>
          <a:prstGeom prst="rect">
            <a:avLst/>
          </a:prstGeom>
          <a:noFill/>
        </p:spPr>
        <p:txBody>
          <a:bodyPr wrap="none" lIns="84899" tIns="42449" rIns="84899" bIns="42449" rtlCol="0">
            <a:spAutoFit/>
          </a:bodyPr>
          <a:lstStyle/>
          <a:p>
            <a:r>
              <a:rPr lang="en-CA" sz="2800" b="1" dirty="0" err="1">
                <a:latin typeface="Arial" panose="020B0604020202020204" pitchFamily="34" charset="0"/>
                <a:cs typeface="Arial" panose="020B0604020202020204" pitchFamily="34" charset="0"/>
              </a:rPr>
              <a:t>Holberg</a:t>
            </a:r>
            <a:endParaRPr lang="en-C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78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763" y="6237313"/>
            <a:ext cx="7272808" cy="347337"/>
          </a:xfrm>
          <a:prstGeom prst="rect">
            <a:avLst/>
          </a:prstGeom>
        </p:spPr>
        <p:txBody>
          <a:bodyPr wrap="square" lIns="84899" tIns="42449" rIns="84899" bIns="42449">
            <a:spAutoFit/>
          </a:bodyPr>
          <a:lstStyle/>
          <a:p>
            <a:pPr marL="265309" indent="-265309" algn="ctr">
              <a:buFont typeface="Arial" panose="020B0604020202020204" pitchFamily="34" charset="0"/>
              <a:buChar char="•"/>
            </a:pPr>
            <a:r>
              <a:rPr lang="en-CA" dirty="0">
                <a:latin typeface="Arial" panose="020B0604020202020204" pitchFamily="34" charset="0"/>
                <a:cs typeface="Arial" panose="020B0604020202020204" pitchFamily="34" charset="0"/>
              </a:rPr>
              <a:t>S</a:t>
            </a:r>
            <a:r>
              <a:rPr lang="en-CA" dirty="0" smtClean="0">
                <a:latin typeface="Arial" panose="020B0604020202020204" pitchFamily="34" charset="0"/>
                <a:cs typeface="Arial" panose="020B0604020202020204" pitchFamily="34" charset="0"/>
              </a:rPr>
              <a:t>lide still occurred despite dry conditions. </a:t>
            </a:r>
            <a:endParaRPr lang="en-CA" b="1" dirty="0">
              <a:solidFill>
                <a:srgbClr val="FF0000"/>
              </a:solidFill>
              <a:latin typeface="Arial" panose="020B0604020202020204" pitchFamily="34" charset="0"/>
              <a:cs typeface="Arial" panose="020B0604020202020204" pitchFamily="34" charset="0"/>
            </a:endParaRPr>
          </a:p>
        </p:txBody>
      </p:sp>
      <p:pic>
        <p:nvPicPr>
          <p:cNvPr id="3" name="Picture 2" descr="Craig down track.jpg"/>
          <p:cNvPicPr/>
          <p:nvPr/>
        </p:nvPicPr>
        <p:blipFill>
          <a:blip r:embed="rId3" cstate="print">
            <a:extLst>
              <a:ext uri="{28A0092B-C50C-407E-A947-70E740481C1C}">
                <a14:useLocalDpi xmlns:a14="http://schemas.microsoft.com/office/drawing/2010/main" val="0"/>
              </a:ext>
            </a:extLst>
          </a:blip>
          <a:stretch>
            <a:fillRect/>
          </a:stretch>
        </p:blipFill>
        <p:spPr>
          <a:xfrm>
            <a:off x="946347" y="813930"/>
            <a:ext cx="6840760" cy="5135353"/>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p:cNvSpPr txBox="1"/>
          <p:nvPr/>
        </p:nvSpPr>
        <p:spPr>
          <a:xfrm>
            <a:off x="3547432" y="109421"/>
            <a:ext cx="1529200" cy="516614"/>
          </a:xfrm>
          <a:prstGeom prst="rect">
            <a:avLst/>
          </a:prstGeom>
          <a:noFill/>
        </p:spPr>
        <p:txBody>
          <a:bodyPr wrap="none" lIns="84899" tIns="42449" rIns="84899" bIns="42449" rtlCol="0">
            <a:spAutoFit/>
          </a:bodyPr>
          <a:lstStyle/>
          <a:p>
            <a:r>
              <a:rPr lang="en-CA" sz="2800" b="1" dirty="0" err="1">
                <a:latin typeface="Arial" panose="020B0604020202020204" pitchFamily="34" charset="0"/>
                <a:cs typeface="Arial" panose="020B0604020202020204" pitchFamily="34" charset="0"/>
              </a:rPr>
              <a:t>Holberg</a:t>
            </a:r>
            <a:endParaRPr lang="en-C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947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1521" y="836712"/>
            <a:ext cx="8424936" cy="5760640"/>
          </a:xfrm>
          <a:prstGeom prst="rect">
            <a:avLst/>
          </a:prstGeom>
        </p:spPr>
        <p:txBody>
          <a:bodyPr vert="horz" lIns="84899" tIns="42449" rIns="84899" bIns="42449"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2229"/>
              </a:spcBef>
              <a:buNone/>
            </a:pPr>
            <a:endParaRPr lang="en-US" altLang="en-US" sz="2000"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Water</a:t>
            </a: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Soils</a:t>
            </a: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Bedrock </a:t>
            </a:r>
          </a:p>
          <a:p>
            <a:pPr lvl="1">
              <a:spcBef>
                <a:spcPts val="2229"/>
              </a:spcBef>
              <a:buFont typeface="Arial" panose="020B0604020202020204" pitchFamily="34" charset="0"/>
              <a:buChar char="•"/>
            </a:pPr>
            <a:r>
              <a:rPr lang="en-US" altLang="en-US" sz="1700" dirty="0" smtClean="0">
                <a:latin typeface="Arial" panose="020B0604020202020204" pitchFamily="34" charset="0"/>
                <a:cs typeface="Arial" panose="020B0604020202020204" pitchFamily="34" charset="0"/>
              </a:rPr>
              <a:t>Planning</a:t>
            </a:r>
            <a:endParaRPr lang="en-US" altLang="en-US" sz="1700" dirty="0">
              <a:latin typeface="Arial" panose="020B0604020202020204" pitchFamily="34" charset="0"/>
              <a:cs typeface="Arial" panose="020B0604020202020204" pitchFamily="34" charset="0"/>
            </a:endParaRP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Production </a:t>
            </a: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Weather</a:t>
            </a:r>
          </a:p>
          <a:p>
            <a:pPr lvl="1">
              <a:spcBef>
                <a:spcPts val="2229"/>
              </a:spcBef>
              <a:buFont typeface="Arial" panose="020B0604020202020204" pitchFamily="34" charset="0"/>
              <a:buChar char="•"/>
            </a:pPr>
            <a:r>
              <a:rPr lang="en-US" altLang="en-US" sz="1700" dirty="0">
                <a:latin typeface="Arial" panose="020B0604020202020204" pitchFamily="34" charset="0"/>
                <a:cs typeface="Arial" panose="020B0604020202020204" pitchFamily="34" charset="0"/>
              </a:rPr>
              <a:t>Operator </a:t>
            </a:r>
            <a:r>
              <a:rPr lang="en-US" altLang="en-US" sz="1700" dirty="0" smtClean="0">
                <a:latin typeface="Arial" panose="020B0604020202020204" pitchFamily="34" charset="0"/>
                <a:cs typeface="Arial" panose="020B0604020202020204" pitchFamily="34" charset="0"/>
              </a:rPr>
              <a:t>competence</a:t>
            </a:r>
          </a:p>
          <a:p>
            <a:pPr lvl="1">
              <a:spcBef>
                <a:spcPts val="2229"/>
              </a:spcBef>
              <a:buFont typeface="Arial" panose="020B0604020202020204" pitchFamily="34" charset="0"/>
              <a:buChar char="•"/>
            </a:pPr>
            <a:r>
              <a:rPr lang="en-US" altLang="en-US" sz="1700" dirty="0" smtClean="0">
                <a:latin typeface="Arial" panose="020B0604020202020204" pitchFamily="34" charset="0"/>
                <a:cs typeface="Arial" panose="020B0604020202020204" pitchFamily="34" charset="0"/>
              </a:rPr>
              <a:t>Changed conditions</a:t>
            </a:r>
            <a:endParaRPr lang="en-US" altLang="en-US" sz="1700" dirty="0">
              <a:latin typeface="Arial" panose="020B0604020202020204" pitchFamily="34" charset="0"/>
              <a:cs typeface="Arial" panose="020B0604020202020204" pitchFamily="34" charset="0"/>
            </a:endParaRPr>
          </a:p>
          <a:p>
            <a:pPr lvl="1">
              <a:spcBef>
                <a:spcPts val="2229"/>
              </a:spcBef>
            </a:pPr>
            <a:endParaRPr lang="en-US" altLang="en-US" sz="2400" dirty="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a:p>
            <a:pPr lvl="1">
              <a:spcBef>
                <a:spcPts val="2229"/>
              </a:spcBef>
            </a:pPr>
            <a:endParaRPr lang="en-US" altLang="en-US" dirty="0" smtClean="0">
              <a:latin typeface="Arial" panose="020B0604020202020204" pitchFamily="34" charset="0"/>
              <a:cs typeface="Arial" panose="020B0604020202020204" pitchFamily="34" charset="0"/>
            </a:endParaRPr>
          </a:p>
        </p:txBody>
      </p:sp>
      <p:pic>
        <p:nvPicPr>
          <p:cNvPr id="4" name="Picture 8" descr="C:\Users\wendy.hamilton\Pictures\TZA Pictur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86015"/>
            <a:ext cx="2592288" cy="186203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8" descr="C:\Users\wendy.hamilton\Pictures\TZA Pictur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869162"/>
            <a:ext cx="2592288" cy="182860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907705" y="116632"/>
            <a:ext cx="4833312"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CIS</a:t>
            </a:r>
            <a:r>
              <a:rPr lang="en-US" altLang="en-US" sz="2800" b="1" dirty="0">
                <a:latin typeface="Arial" panose="020B0604020202020204" pitchFamily="34" charset="0"/>
                <a:cs typeface="Arial" panose="020B0604020202020204" pitchFamily="34" charset="0"/>
              </a:rPr>
              <a:t> Contributing Factors</a:t>
            </a:r>
            <a:r>
              <a:rPr lang="en-CA" sz="2800" b="1"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812986"/>
            <a:ext cx="2592288" cy="172819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7784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a:xfrm>
            <a:off x="1377988" y="2420888"/>
            <a:ext cx="6408712" cy="3095626"/>
          </a:xfrm>
        </p:spPr>
        <p:txBody>
          <a:bodyPr>
            <a:normAutofit/>
          </a:bodyPr>
          <a:lstStyle/>
          <a:p>
            <a:pPr>
              <a:spcAft>
                <a:spcPts val="1114"/>
              </a:spcAft>
              <a:buClr>
                <a:schemeClr val="tx1"/>
              </a:buClr>
              <a:buFont typeface="Arial" panose="020B0604020202020204" pitchFamily="34" charset="0"/>
              <a:buChar char="•"/>
            </a:pPr>
            <a:r>
              <a:rPr lang="en-CA" altLang="en-US" sz="2200" dirty="0">
                <a:latin typeface="Arial" panose="020B0604020202020204" pitchFamily="34" charset="0"/>
                <a:cs typeface="Arial" panose="020B0604020202020204" pitchFamily="34" charset="0"/>
              </a:rPr>
              <a:t>stop work </a:t>
            </a:r>
            <a:endParaRPr lang="en-CA" altLang="en-US" sz="2200" dirty="0" smtClean="0">
              <a:latin typeface="Arial" panose="020B0604020202020204" pitchFamily="34" charset="0"/>
              <a:cs typeface="Arial" panose="020B0604020202020204" pitchFamily="34" charset="0"/>
            </a:endParaRPr>
          </a:p>
          <a:p>
            <a:pPr>
              <a:spcAft>
                <a:spcPts val="1114"/>
              </a:spcAft>
              <a:buClr>
                <a:schemeClr val="tx1"/>
              </a:buClr>
              <a:buFont typeface="Arial" panose="020B0604020202020204" pitchFamily="34" charset="0"/>
              <a:buChar char="•"/>
            </a:pPr>
            <a:r>
              <a:rPr lang="en-CA" altLang="en-US" sz="2200" dirty="0" smtClean="0">
                <a:latin typeface="Arial" panose="020B0604020202020204" pitchFamily="34" charset="0"/>
                <a:cs typeface="Arial" panose="020B0604020202020204" pitchFamily="34" charset="0"/>
              </a:rPr>
              <a:t>move to a safe area</a:t>
            </a:r>
          </a:p>
          <a:p>
            <a:pPr>
              <a:spcAft>
                <a:spcPts val="1114"/>
              </a:spcAft>
              <a:buClr>
                <a:schemeClr val="tx1"/>
              </a:buClr>
              <a:buFont typeface="Arial" panose="020B0604020202020204" pitchFamily="34" charset="0"/>
              <a:buChar char="•"/>
            </a:pPr>
            <a:r>
              <a:rPr lang="en-CA" altLang="en-US" sz="2200" dirty="0" smtClean="0">
                <a:latin typeface="Arial" panose="020B0604020202020204" pitchFamily="34" charset="0"/>
                <a:cs typeface="Arial" panose="020B0604020202020204" pitchFamily="34" charset="0"/>
              </a:rPr>
              <a:t>consult a supervisor</a:t>
            </a:r>
          </a:p>
        </p:txBody>
      </p:sp>
      <p:sp>
        <p:nvSpPr>
          <p:cNvPr id="65540" name="Rectangle 4"/>
          <p:cNvSpPr>
            <a:spLocks noGrp="1" noChangeArrowheads="1"/>
          </p:cNvSpPr>
          <p:nvPr>
            <p:ph type="title"/>
          </p:nvPr>
        </p:nvSpPr>
        <p:spPr>
          <a:xfrm>
            <a:off x="971600" y="1412777"/>
            <a:ext cx="6912768" cy="1872208"/>
          </a:xfrm>
        </p:spPr>
        <p:txBody>
          <a:bodyPr>
            <a:normAutofit/>
          </a:bodyPr>
          <a:lstStyle/>
          <a:p>
            <a:pPr algn="l" eaLnBrk="1" hangingPunct="1">
              <a:defRPr/>
            </a:pPr>
            <a:r>
              <a:rPr lang="en-CA" altLang="en-US" sz="2200" dirty="0">
                <a:latin typeface="Arial" panose="020B0604020202020204" pitchFamily="34" charset="0"/>
                <a:cs typeface="Arial" panose="020B0604020202020204" pitchFamily="34" charset="0"/>
              </a:rPr>
              <a:t>If a </a:t>
            </a:r>
            <a:r>
              <a:rPr lang="en-CA" altLang="en-US" sz="2200" u="sng" dirty="0">
                <a:latin typeface="Arial" panose="020B0604020202020204" pitchFamily="34" charset="0"/>
                <a:cs typeface="Arial" panose="020B0604020202020204" pitchFamily="34" charset="0"/>
              </a:rPr>
              <a:t>Potential Danger</a:t>
            </a:r>
            <a:r>
              <a:rPr lang="en-CA" altLang="en-US" sz="2200" dirty="0">
                <a:latin typeface="Arial" panose="020B0604020202020204" pitchFamily="34" charset="0"/>
                <a:cs typeface="Arial" panose="020B0604020202020204" pitchFamily="34" charset="0"/>
              </a:rPr>
              <a:t> or</a:t>
            </a:r>
            <a:br>
              <a:rPr lang="en-CA" altLang="en-US" sz="2200" dirty="0">
                <a:latin typeface="Arial" panose="020B0604020202020204" pitchFamily="34" charset="0"/>
                <a:cs typeface="Arial" panose="020B0604020202020204" pitchFamily="34" charset="0"/>
              </a:rPr>
            </a:br>
            <a:r>
              <a:rPr lang="en-CA" altLang="en-US" sz="2200" u="sng" dirty="0">
                <a:latin typeface="Arial" panose="020B0604020202020204" pitchFamily="34" charset="0"/>
                <a:cs typeface="Arial" panose="020B0604020202020204" pitchFamily="34" charset="0"/>
              </a:rPr>
              <a:t>Hazard</a:t>
            </a:r>
            <a:r>
              <a:rPr lang="en-CA" altLang="en-US" sz="2200" dirty="0">
                <a:latin typeface="Arial" panose="020B0604020202020204" pitchFamily="34" charset="0"/>
                <a:cs typeface="Arial" panose="020B0604020202020204" pitchFamily="34" charset="0"/>
              </a:rPr>
              <a:t> exists, or you are unsure about any situation: </a:t>
            </a:r>
            <a:endParaRPr lang="en-US" altLang="en-US" sz="2200" dirty="0"/>
          </a:p>
        </p:txBody>
      </p:sp>
      <p:sp>
        <p:nvSpPr>
          <p:cNvPr id="4" name="Title 1"/>
          <p:cNvSpPr txBox="1">
            <a:spLocks/>
          </p:cNvSpPr>
          <p:nvPr/>
        </p:nvSpPr>
        <p:spPr>
          <a:xfrm>
            <a:off x="3203848" y="188640"/>
            <a:ext cx="3168352" cy="792088"/>
          </a:xfrm>
          <a:prstGeom prst="rect">
            <a:avLst/>
          </a:prstGeom>
        </p:spPr>
        <p:txBody>
          <a:bodyPr vert="horz" lIns="84899" tIns="42449" rIns="84899" bIns="4244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Personal Safety</a:t>
            </a:r>
          </a:p>
        </p:txBody>
      </p:sp>
    </p:spTree>
    <p:extLst>
      <p:ext uri="{BB962C8B-B14F-4D97-AF65-F5344CB8AC3E}">
        <p14:creationId xmlns:p14="http://schemas.microsoft.com/office/powerpoint/2010/main" val="2620636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870" y="6331407"/>
            <a:ext cx="8136905"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Always be aware of your surrounding and associated site conditions</a:t>
            </a:r>
            <a:endParaRPr lang="en-CA" dirty="0">
              <a:latin typeface="Arial" panose="020B0604020202020204" pitchFamily="34" charset="0"/>
              <a:cs typeface="Arial" panose="020B0604020202020204" pitchFamily="34" charset="0"/>
            </a:endParaRPr>
          </a:p>
        </p:txBody>
      </p:sp>
      <p:sp>
        <p:nvSpPr>
          <p:cNvPr id="5" name="Title 1"/>
          <p:cNvSpPr txBox="1">
            <a:spLocks/>
          </p:cNvSpPr>
          <p:nvPr/>
        </p:nvSpPr>
        <p:spPr>
          <a:xfrm>
            <a:off x="3244419" y="222248"/>
            <a:ext cx="3180225"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Personal Safety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111" y="953139"/>
            <a:ext cx="6743750" cy="5078395"/>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248362" y="5689791"/>
            <a:ext cx="2409248" cy="347337"/>
          </a:xfrm>
          <a:prstGeom prst="rect">
            <a:avLst/>
          </a:prstGeom>
          <a:solidFill>
            <a:schemeClr val="bg1"/>
          </a:solidFill>
        </p:spPr>
        <p:txBody>
          <a:bodyPr wrap="none" lIns="84899" tIns="42449" rIns="84899" bIns="42449" rtlCol="0">
            <a:spAutoFit/>
          </a:bodyPr>
          <a:lstStyle/>
          <a:p>
            <a:r>
              <a:rPr lang="en-CA" b="1" dirty="0" smtClean="0">
                <a:solidFill>
                  <a:srgbClr val="FF0000"/>
                </a:solidFill>
              </a:rPr>
              <a:t>Rock Slide onto Mainline</a:t>
            </a:r>
            <a:endParaRPr lang="en-CA" b="1" dirty="0">
              <a:solidFill>
                <a:srgbClr val="FF0000"/>
              </a:solidFill>
            </a:endParaRPr>
          </a:p>
        </p:txBody>
      </p:sp>
    </p:spTree>
    <p:extLst>
      <p:ext uri="{BB962C8B-B14F-4D97-AF65-F5344CB8AC3E}">
        <p14:creationId xmlns:p14="http://schemas.microsoft.com/office/powerpoint/2010/main" val="3993302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3" y="188641"/>
            <a:ext cx="4069028" cy="706091"/>
          </a:xfrm>
        </p:spPr>
        <p:txBody>
          <a:bodyPr>
            <a:normAutofit/>
          </a:bodyPr>
          <a:lstStyle/>
          <a:p>
            <a:pPr algn="l"/>
            <a:r>
              <a:rPr lang="en-CA" sz="2800" b="1" dirty="0">
                <a:latin typeface="Arial" panose="020B0604020202020204" pitchFamily="34" charset="0"/>
                <a:cs typeface="Arial" panose="020B0604020202020204" pitchFamily="34" charset="0"/>
              </a:rPr>
              <a:t>Presentation Outline</a:t>
            </a:r>
          </a:p>
        </p:txBody>
      </p:sp>
      <p:sp>
        <p:nvSpPr>
          <p:cNvPr id="4" name="TextBox 3"/>
          <p:cNvSpPr txBox="1"/>
          <p:nvPr/>
        </p:nvSpPr>
        <p:spPr>
          <a:xfrm>
            <a:off x="961833" y="1052738"/>
            <a:ext cx="7128792" cy="7054301"/>
          </a:xfrm>
          <a:prstGeom prst="rect">
            <a:avLst/>
          </a:prstGeom>
          <a:noFill/>
        </p:spPr>
        <p:txBody>
          <a:bodyPr wrap="square" lIns="84899" tIns="42449" rIns="84899" bIns="42449" rtlCol="0">
            <a:spAutoFit/>
          </a:bodyPr>
          <a:lstStyle/>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Construction Initiated Slides Working Group (CISWG) </a:t>
            </a: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CISWG  Actions</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Contributing Factors to Construction Initiated Slides (CIS)</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Personal Safety</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The Plan</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Soils &amp; Terrain</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Drainage Control</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Construction</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Changing the Plan</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The Cost</a:t>
            </a:r>
            <a:endParaRPr lang="en-CA" dirty="0">
              <a:latin typeface="Arial" panose="020B0604020202020204" pitchFamily="34" charset="0"/>
              <a:cs typeface="Arial" panose="020B0604020202020204" pitchFamily="34" charset="0"/>
            </a:endParaRPr>
          </a:p>
          <a:p>
            <a:pPr marL="265309" indent="-265309">
              <a:spcAft>
                <a:spcPts val="1671"/>
              </a:spcAft>
              <a:buFont typeface="Arial" panose="020B0604020202020204" pitchFamily="34" charset="0"/>
              <a:buChar char="•"/>
            </a:pPr>
            <a:r>
              <a:rPr lang="en-CA" dirty="0" smtClean="0">
                <a:latin typeface="Arial" panose="020B0604020202020204" pitchFamily="34" charset="0"/>
                <a:cs typeface="Arial" panose="020B0604020202020204" pitchFamily="34" charset="0"/>
              </a:rPr>
              <a:t>Conclusion</a:t>
            </a:r>
          </a:p>
          <a:p>
            <a:pPr marL="265309" indent="-265309">
              <a:buFont typeface="Arial" panose="020B0604020202020204" pitchFamily="34" charset="0"/>
              <a:buChar char="•"/>
            </a:pPr>
            <a:endParaRPr lang="en-CA" dirty="0"/>
          </a:p>
          <a:p>
            <a:pPr marL="265309" indent="-265309">
              <a:buFont typeface="Arial" panose="020B0604020202020204" pitchFamily="34" charset="0"/>
              <a:buChar char="•"/>
            </a:pPr>
            <a:endParaRPr lang="en-CA" dirty="0"/>
          </a:p>
          <a:p>
            <a:pPr marL="265309" indent="-265309">
              <a:buFont typeface="Arial" panose="020B0604020202020204" pitchFamily="34" charset="0"/>
              <a:buChar char="•"/>
            </a:pPr>
            <a:endParaRPr lang="en-CA" sz="1900" dirty="0"/>
          </a:p>
          <a:p>
            <a:pPr marL="265309" indent="-265309">
              <a:buFont typeface="Arial" panose="020B0604020202020204" pitchFamily="34" charset="0"/>
              <a:buChar char="•"/>
            </a:pPr>
            <a:endParaRPr lang="en-CA" sz="1900" dirty="0"/>
          </a:p>
          <a:p>
            <a:pPr marL="265309" indent="-265309">
              <a:buFont typeface="Arial" panose="020B0604020202020204" pitchFamily="34" charset="0"/>
              <a:buChar char="•"/>
            </a:pPr>
            <a:endParaRPr lang="en-CA" sz="1900" dirty="0"/>
          </a:p>
          <a:p>
            <a:endParaRPr lang="en-CA" sz="1900" dirty="0"/>
          </a:p>
        </p:txBody>
      </p:sp>
    </p:spTree>
    <p:extLst>
      <p:ext uri="{BB962C8B-B14F-4D97-AF65-F5344CB8AC3E}">
        <p14:creationId xmlns:p14="http://schemas.microsoft.com/office/powerpoint/2010/main" val="1090162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p:cNvSpPr>
            <a:spLocks noChangeArrowheads="1"/>
          </p:cNvSpPr>
          <p:nvPr/>
        </p:nvSpPr>
        <p:spPr bwMode="auto">
          <a:xfrm>
            <a:off x="901762" y="6309321"/>
            <a:ext cx="6408737"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18372" indent="-318372" algn="ctr">
              <a:buFont typeface="Arial" panose="020B0604020202020204" pitchFamily="34" charset="0"/>
              <a:buChar char="•"/>
            </a:pPr>
            <a:r>
              <a:rPr lang="en-CA" altLang="en-US" dirty="0"/>
              <a:t>Are t</a:t>
            </a:r>
            <a:r>
              <a:rPr lang="en-CA" altLang="en-US" dirty="0" smtClean="0"/>
              <a:t>here </a:t>
            </a:r>
            <a:r>
              <a:rPr lang="en-CA" altLang="en-US" dirty="0"/>
              <a:t>s</a:t>
            </a:r>
            <a:r>
              <a:rPr lang="en-CA" altLang="en-US" dirty="0" smtClean="0"/>
              <a:t>teep slopes above or below</a:t>
            </a:r>
            <a:r>
              <a:rPr lang="en-CA" altLang="en-US" dirty="0"/>
              <a:t>?</a:t>
            </a:r>
            <a:endParaRPr lang="en-US" altLang="en-US" dirty="0"/>
          </a:p>
        </p:txBody>
      </p:sp>
      <p:sp>
        <p:nvSpPr>
          <p:cNvPr id="4" name="Title 1"/>
          <p:cNvSpPr txBox="1">
            <a:spLocks/>
          </p:cNvSpPr>
          <p:nvPr/>
        </p:nvSpPr>
        <p:spPr>
          <a:xfrm>
            <a:off x="2883196" y="260648"/>
            <a:ext cx="3161591"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Personal Safety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8" y="1052736"/>
            <a:ext cx="6696745" cy="5085556"/>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826060" y="1915417"/>
            <a:ext cx="1618584" cy="347337"/>
          </a:xfrm>
          <a:prstGeom prst="rect">
            <a:avLst/>
          </a:prstGeom>
          <a:solidFill>
            <a:schemeClr val="bg1"/>
          </a:solidFill>
        </p:spPr>
        <p:txBody>
          <a:bodyPr wrap="none" lIns="84899" tIns="42449" rIns="84899" bIns="42449" rtlCol="0">
            <a:spAutoFit/>
          </a:bodyPr>
          <a:lstStyle/>
          <a:p>
            <a:r>
              <a:rPr lang="en-CA" b="1" dirty="0" err="1" smtClean="0">
                <a:solidFill>
                  <a:srgbClr val="FF0000"/>
                </a:solidFill>
              </a:rPr>
              <a:t>Cutslope</a:t>
            </a:r>
            <a:r>
              <a:rPr lang="en-CA" b="1" dirty="0" smtClean="0">
                <a:solidFill>
                  <a:srgbClr val="FF0000"/>
                </a:solidFill>
              </a:rPr>
              <a:t> Failure</a:t>
            </a:r>
            <a:endParaRPr lang="en-CA" b="1" dirty="0">
              <a:solidFill>
                <a:srgbClr val="FF0000"/>
              </a:solidFill>
            </a:endParaRPr>
          </a:p>
        </p:txBody>
      </p:sp>
      <p:cxnSp>
        <p:nvCxnSpPr>
          <p:cNvPr id="8" name="Straight Arrow Connector 7"/>
          <p:cNvCxnSpPr/>
          <p:nvPr/>
        </p:nvCxnSpPr>
        <p:spPr>
          <a:xfrm flipH="1">
            <a:off x="3701146" y="1854115"/>
            <a:ext cx="66881" cy="50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60124" y="2281218"/>
            <a:ext cx="1092008" cy="494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331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627" y="1268761"/>
            <a:ext cx="6462703" cy="4475674"/>
          </a:xfrm>
          <a:prstGeom prst="rect">
            <a:avLst/>
          </a:prstGeom>
          <a:ln>
            <a:solidFill>
              <a:schemeClr val="tx1"/>
            </a:solidFill>
          </a:ln>
          <a:effectLst>
            <a:outerShdw blurRad="292100" dist="139700" dir="2700000" algn="tl" rotWithShape="0">
              <a:srgbClr val="333333">
                <a:alpha val="65000"/>
              </a:srgbClr>
            </a:outerShdw>
          </a:effectLst>
        </p:spPr>
      </p:pic>
      <p:sp>
        <p:nvSpPr>
          <p:cNvPr id="9" name="TextBox 8"/>
          <p:cNvSpPr txBox="1"/>
          <p:nvPr/>
        </p:nvSpPr>
        <p:spPr>
          <a:xfrm>
            <a:off x="467544" y="6021289"/>
            <a:ext cx="4392488"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a:latin typeface="Arial" panose="020B0604020202020204" pitchFamily="34" charset="0"/>
                <a:cs typeface="Arial" panose="020B0604020202020204" pitchFamily="34" charset="0"/>
              </a:rPr>
              <a:t>P</a:t>
            </a:r>
            <a:r>
              <a:rPr lang="en-CA" dirty="0" smtClean="0">
                <a:latin typeface="Arial" panose="020B0604020202020204" pitchFamily="34" charset="0"/>
                <a:cs typeface="Arial" panose="020B0604020202020204" pitchFamily="34" charset="0"/>
              </a:rPr>
              <a:t>lay it Safe</a:t>
            </a:r>
            <a:endParaRPr lang="en-CA" dirty="0">
              <a:latin typeface="Arial" panose="020B0604020202020204" pitchFamily="34" charset="0"/>
              <a:cs typeface="Arial" panose="020B0604020202020204" pitchFamily="34" charset="0"/>
            </a:endParaRPr>
          </a:p>
        </p:txBody>
      </p:sp>
      <p:sp>
        <p:nvSpPr>
          <p:cNvPr id="3" name="TextBox 2"/>
          <p:cNvSpPr txBox="1"/>
          <p:nvPr/>
        </p:nvSpPr>
        <p:spPr>
          <a:xfrm>
            <a:off x="2915816" y="260650"/>
            <a:ext cx="3240360"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Personal Safety </a:t>
            </a:r>
          </a:p>
        </p:txBody>
      </p:sp>
    </p:spTree>
    <p:extLst>
      <p:ext uri="{BB962C8B-B14F-4D97-AF65-F5344CB8AC3E}">
        <p14:creationId xmlns:p14="http://schemas.microsoft.com/office/powerpoint/2010/main" val="3016589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950" y="692698"/>
            <a:ext cx="2226955" cy="424281"/>
          </a:xfrm>
          <a:prstGeom prst="rect">
            <a:avLst/>
          </a:prstGeom>
          <a:noFill/>
        </p:spPr>
        <p:txBody>
          <a:bodyPr wrap="none" lIns="84899" tIns="42449" rIns="84899" bIns="42449" rtlCol="0">
            <a:spAutoFit/>
          </a:bodyPr>
          <a:lstStyle/>
          <a:p>
            <a:r>
              <a:rPr lang="en-CA" sz="2200" u="sng" dirty="0">
                <a:latin typeface="Arial" panose="020B0604020202020204" pitchFamily="34" charset="0"/>
                <a:cs typeface="Arial" panose="020B0604020202020204" pitchFamily="34" charset="0"/>
              </a:rPr>
              <a:t>Typical  Process</a:t>
            </a:r>
          </a:p>
        </p:txBody>
      </p:sp>
      <p:sp>
        <p:nvSpPr>
          <p:cNvPr id="4" name="TextBox 3"/>
          <p:cNvSpPr txBox="1"/>
          <p:nvPr/>
        </p:nvSpPr>
        <p:spPr>
          <a:xfrm>
            <a:off x="3480198" y="1223664"/>
            <a:ext cx="1667058" cy="34733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Road  Planning</a:t>
            </a:r>
            <a:endParaRPr lang="en-CA" dirty="0">
              <a:latin typeface="Arial" panose="020B0604020202020204" pitchFamily="34" charset="0"/>
              <a:cs typeface="Arial" panose="020B0604020202020204" pitchFamily="34" charset="0"/>
            </a:endParaRPr>
          </a:p>
        </p:txBody>
      </p:sp>
      <p:sp>
        <p:nvSpPr>
          <p:cNvPr id="5" name="TextBox 4"/>
          <p:cNvSpPr txBox="1"/>
          <p:nvPr/>
        </p:nvSpPr>
        <p:spPr>
          <a:xfrm>
            <a:off x="1655487" y="2277330"/>
            <a:ext cx="5321905" cy="34733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Field Review; Engineering and Geotechnical Surveys</a:t>
            </a:r>
            <a:endParaRPr lang="en-CA" dirty="0">
              <a:latin typeface="Arial" panose="020B0604020202020204" pitchFamily="34" charset="0"/>
              <a:cs typeface="Arial" panose="020B0604020202020204" pitchFamily="34" charset="0"/>
            </a:endParaRPr>
          </a:p>
        </p:txBody>
      </p:sp>
      <p:sp>
        <p:nvSpPr>
          <p:cNvPr id="7" name="Down Arrow 6"/>
          <p:cNvSpPr/>
          <p:nvPr/>
        </p:nvSpPr>
        <p:spPr>
          <a:xfrm>
            <a:off x="4116347" y="2657607"/>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8" name="Down Arrow 7"/>
          <p:cNvSpPr/>
          <p:nvPr/>
        </p:nvSpPr>
        <p:spPr>
          <a:xfrm>
            <a:off x="4116347" y="1701267"/>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9" name="Down Arrow 8"/>
          <p:cNvSpPr/>
          <p:nvPr/>
        </p:nvSpPr>
        <p:spPr>
          <a:xfrm>
            <a:off x="4116347" y="3594100"/>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1" name="TextBox 10"/>
          <p:cNvSpPr txBox="1"/>
          <p:nvPr/>
        </p:nvSpPr>
        <p:spPr>
          <a:xfrm>
            <a:off x="2748832" y="3233671"/>
            <a:ext cx="2954269" cy="60894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Final Road Plan and Design </a:t>
            </a:r>
            <a:endParaRPr lang="en-CA" dirty="0">
              <a:latin typeface="Arial" panose="020B0604020202020204" pitchFamily="34" charset="0"/>
              <a:cs typeface="Arial" panose="020B0604020202020204" pitchFamily="34" charset="0"/>
            </a:endParaRPr>
          </a:p>
          <a:p>
            <a:r>
              <a:rPr lang="en-CA" dirty="0" smtClean="0"/>
              <a:t> </a:t>
            </a:r>
            <a:endParaRPr lang="en-CA" dirty="0"/>
          </a:p>
        </p:txBody>
      </p:sp>
      <p:sp>
        <p:nvSpPr>
          <p:cNvPr id="12" name="TextBox 11"/>
          <p:cNvSpPr txBox="1"/>
          <p:nvPr/>
        </p:nvSpPr>
        <p:spPr>
          <a:xfrm>
            <a:off x="2780088" y="4149081"/>
            <a:ext cx="2891753" cy="34733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Road Construction </a:t>
            </a:r>
            <a:r>
              <a:rPr lang="en-CA" dirty="0" err="1" smtClean="0">
                <a:latin typeface="Arial" panose="020B0604020202020204" pitchFamily="34" charset="0"/>
                <a:cs typeface="Arial" panose="020B0604020202020204" pitchFamily="34" charset="0"/>
              </a:rPr>
              <a:t>Prework</a:t>
            </a:r>
            <a:r>
              <a:rPr lang="en-CA" b="1" dirty="0" smtClean="0"/>
              <a:t> </a:t>
            </a:r>
            <a:endParaRPr lang="en-CA" dirty="0"/>
          </a:p>
        </p:txBody>
      </p:sp>
      <p:sp>
        <p:nvSpPr>
          <p:cNvPr id="13" name="Down Arrow 12"/>
          <p:cNvSpPr/>
          <p:nvPr/>
        </p:nvSpPr>
        <p:spPr>
          <a:xfrm>
            <a:off x="4139070" y="4641434"/>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4" name="TextBox 13"/>
          <p:cNvSpPr txBox="1"/>
          <p:nvPr/>
        </p:nvSpPr>
        <p:spPr>
          <a:xfrm>
            <a:off x="2845012" y="5217495"/>
            <a:ext cx="2771527" cy="34733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Road Construction Phases</a:t>
            </a:r>
            <a:endParaRPr lang="en-CA" dirty="0">
              <a:latin typeface="Arial" panose="020B0604020202020204" pitchFamily="34" charset="0"/>
              <a:cs typeface="Arial" panose="020B0604020202020204" pitchFamily="34" charset="0"/>
            </a:endParaRPr>
          </a:p>
        </p:txBody>
      </p:sp>
      <p:sp>
        <p:nvSpPr>
          <p:cNvPr id="15" name="TextBox 14"/>
          <p:cNvSpPr txBox="1"/>
          <p:nvPr/>
        </p:nvSpPr>
        <p:spPr>
          <a:xfrm>
            <a:off x="2457335" y="6252026"/>
            <a:ext cx="3546547" cy="347337"/>
          </a:xfrm>
          <a:prstGeom prst="rect">
            <a:avLst/>
          </a:prstGeom>
          <a:noFill/>
        </p:spPr>
        <p:txBody>
          <a:bodyPr wrap="none" lIns="84899" tIns="42449" rIns="84899" bIns="42449" rtlCol="0">
            <a:spAutoFit/>
          </a:bodyPr>
          <a:lstStyle/>
          <a:p>
            <a:r>
              <a:rPr lang="en-CA" dirty="0" smtClean="0">
                <a:latin typeface="Arial" panose="020B0604020202020204" pitchFamily="34" charset="0"/>
                <a:cs typeface="Arial" panose="020B0604020202020204" pitchFamily="34" charset="0"/>
              </a:rPr>
              <a:t>Road Construction As Built Review</a:t>
            </a:r>
            <a:endParaRPr lang="en-CA" dirty="0">
              <a:latin typeface="Arial" panose="020B0604020202020204" pitchFamily="34" charset="0"/>
              <a:cs typeface="Arial" panose="020B0604020202020204" pitchFamily="34" charset="0"/>
            </a:endParaRPr>
          </a:p>
        </p:txBody>
      </p:sp>
      <p:sp>
        <p:nvSpPr>
          <p:cNvPr id="16" name="Down Arrow 15"/>
          <p:cNvSpPr/>
          <p:nvPr/>
        </p:nvSpPr>
        <p:spPr>
          <a:xfrm>
            <a:off x="4139072" y="5675964"/>
            <a:ext cx="3863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4899" tIns="42449" rIns="84899" bIns="42449" rtlCol="0" anchor="ctr"/>
          <a:lstStyle/>
          <a:p>
            <a:pPr algn="ctr"/>
            <a:endParaRPr lang="en-CA"/>
          </a:p>
        </p:txBody>
      </p:sp>
      <p:sp>
        <p:nvSpPr>
          <p:cNvPr id="17" name="TextBox 16"/>
          <p:cNvSpPr txBox="1"/>
          <p:nvPr/>
        </p:nvSpPr>
        <p:spPr>
          <a:xfrm>
            <a:off x="3348753" y="125025"/>
            <a:ext cx="1888273"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 The Plan!</a:t>
            </a:r>
          </a:p>
        </p:txBody>
      </p:sp>
    </p:spTree>
    <p:extLst>
      <p:ext uri="{BB962C8B-B14F-4D97-AF65-F5344CB8AC3E}">
        <p14:creationId xmlns:p14="http://schemas.microsoft.com/office/powerpoint/2010/main" val="2963342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675" y="6309321"/>
            <a:ext cx="5472608"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The plan can be complicated</a:t>
            </a:r>
          </a:p>
        </p:txBody>
      </p:sp>
      <p:sp>
        <p:nvSpPr>
          <p:cNvPr id="4" name="TextBox 3"/>
          <p:cNvSpPr txBox="1"/>
          <p:nvPr/>
        </p:nvSpPr>
        <p:spPr>
          <a:xfrm>
            <a:off x="3347867" y="116633"/>
            <a:ext cx="1888273"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 The Plan!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836712"/>
            <a:ext cx="8377188" cy="535206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5123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764704"/>
            <a:ext cx="5544616" cy="536189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259632" y="6279392"/>
            <a:ext cx="5677456" cy="347337"/>
          </a:xfrm>
          <a:prstGeom prst="rect">
            <a:avLst/>
          </a:prstGeom>
          <a:noFill/>
        </p:spPr>
        <p:txBody>
          <a:bodyPr wrap="square" lIns="84899" tIns="42449" rIns="84899" bIns="42449" rtlCol="0">
            <a:spAutoFit/>
          </a:bodyPr>
          <a:lstStyle/>
          <a:p>
            <a:pPr marL="318372" indent="-318372" algn="ctr">
              <a:buFont typeface="Arial" panose="020B0604020202020204" pitchFamily="34" charset="0"/>
              <a:buChar char="•"/>
            </a:pPr>
            <a:r>
              <a:rPr lang="en-CA" dirty="0" smtClean="0">
                <a:latin typeface="Arial" panose="020B0604020202020204" pitchFamily="34" charset="0"/>
                <a:cs typeface="Arial" panose="020B0604020202020204" pitchFamily="34" charset="0"/>
              </a:rPr>
              <a:t>Typical road </a:t>
            </a:r>
            <a:r>
              <a:rPr lang="en-CA" dirty="0">
                <a:latin typeface="Arial" panose="020B0604020202020204" pitchFamily="34" charset="0"/>
                <a:cs typeface="Arial" panose="020B0604020202020204" pitchFamily="34" charset="0"/>
              </a:rPr>
              <a:t>d</a:t>
            </a:r>
            <a:r>
              <a:rPr lang="en-CA" dirty="0" smtClean="0">
                <a:latin typeface="Arial" panose="020B0604020202020204" pitchFamily="34" charset="0"/>
                <a:cs typeface="Arial" panose="020B0604020202020204" pitchFamily="34" charset="0"/>
              </a:rPr>
              <a:t>esign plans and profiles</a:t>
            </a:r>
          </a:p>
        </p:txBody>
      </p:sp>
      <p:sp>
        <p:nvSpPr>
          <p:cNvPr id="4" name="TextBox 3"/>
          <p:cNvSpPr txBox="1"/>
          <p:nvPr/>
        </p:nvSpPr>
        <p:spPr>
          <a:xfrm>
            <a:off x="3355872" y="118375"/>
            <a:ext cx="1885067" cy="593558"/>
          </a:xfrm>
          <a:prstGeom prst="rect">
            <a:avLst/>
          </a:prstGeom>
          <a:noFill/>
        </p:spPr>
        <p:txBody>
          <a:bodyPr wrap="none" lIns="84899" tIns="42449" rIns="84899" bIns="42449" rtlCol="0">
            <a:spAutoFit/>
          </a:bodyPr>
          <a:lstStyle/>
          <a:p>
            <a:r>
              <a:rPr lang="en-CA" sz="3300" dirty="0"/>
              <a:t> </a:t>
            </a:r>
            <a:r>
              <a:rPr lang="en-CA" sz="2800" b="1" dirty="0">
                <a:latin typeface="Arial" panose="020B0604020202020204" pitchFamily="34" charset="0"/>
                <a:cs typeface="Arial" panose="020B0604020202020204" pitchFamily="34" charset="0"/>
              </a:rPr>
              <a:t>The Plan!</a:t>
            </a:r>
          </a:p>
        </p:txBody>
      </p:sp>
    </p:spTree>
    <p:extLst>
      <p:ext uri="{BB962C8B-B14F-4D97-AF65-F5344CB8AC3E}">
        <p14:creationId xmlns:p14="http://schemas.microsoft.com/office/powerpoint/2010/main" val="99184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Screen Clippin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54909"/>
            <a:ext cx="3581400" cy="4595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367837" y="188640"/>
            <a:ext cx="4326440"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Understanding the Plan!</a:t>
            </a:r>
          </a:p>
        </p:txBody>
      </p:sp>
      <p:sp>
        <p:nvSpPr>
          <p:cNvPr id="5" name="TextBox 4"/>
          <p:cNvSpPr txBox="1"/>
          <p:nvPr/>
        </p:nvSpPr>
        <p:spPr>
          <a:xfrm>
            <a:off x="1691682" y="6222681"/>
            <a:ext cx="3986924" cy="347337"/>
          </a:xfrm>
          <a:prstGeom prst="rect">
            <a:avLst/>
          </a:prstGeom>
          <a:noFill/>
        </p:spPr>
        <p:txBody>
          <a:bodyPr wrap="non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Full bench </a:t>
            </a:r>
            <a:r>
              <a:rPr lang="en-CA" dirty="0">
                <a:latin typeface="Arial" panose="020B0604020202020204" pitchFamily="34" charset="0"/>
                <a:cs typeface="Arial" panose="020B0604020202020204" pitchFamily="34" charset="0"/>
              </a:rPr>
              <a:t>r</a:t>
            </a:r>
            <a:r>
              <a:rPr lang="en-CA" dirty="0" smtClean="0">
                <a:latin typeface="Arial" panose="020B0604020202020204" pitchFamily="34" charset="0"/>
                <a:cs typeface="Arial" panose="020B0604020202020204" pitchFamily="34" charset="0"/>
              </a:rPr>
              <a:t>oad </a:t>
            </a:r>
            <a:r>
              <a:rPr lang="en-CA" dirty="0">
                <a:latin typeface="Arial" panose="020B0604020202020204" pitchFamily="34" charset="0"/>
                <a:cs typeface="Arial" panose="020B0604020202020204" pitchFamily="34" charset="0"/>
              </a:rPr>
              <a:t>d</a:t>
            </a:r>
            <a:r>
              <a:rPr lang="en-CA" dirty="0" smtClean="0">
                <a:latin typeface="Arial" panose="020B0604020202020204" pitchFamily="34" charset="0"/>
                <a:cs typeface="Arial" panose="020B0604020202020204" pitchFamily="34" charset="0"/>
              </a:rPr>
              <a:t>esign cross section</a:t>
            </a:r>
            <a:endParaRPr lang="en-CA" dirty="0">
              <a:latin typeface="Arial" panose="020B0604020202020204" pitchFamily="34" charset="0"/>
              <a:cs typeface="Arial" panose="020B0604020202020204" pitchFamily="34"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131096"/>
            <a:ext cx="3581400" cy="4619626"/>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95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08722"/>
            <a:ext cx="7380312" cy="5175194"/>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2051720" y="6278830"/>
            <a:ext cx="4842792"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Digital road </a:t>
            </a:r>
            <a:r>
              <a:rPr lang="en-CA" dirty="0">
                <a:latin typeface="Arial" panose="020B0604020202020204" pitchFamily="34" charset="0"/>
                <a:cs typeface="Arial" panose="020B0604020202020204" pitchFamily="34" charset="0"/>
              </a:rPr>
              <a:t>d</a:t>
            </a:r>
            <a:r>
              <a:rPr lang="en-CA" dirty="0" smtClean="0">
                <a:latin typeface="Arial" panose="020B0604020202020204" pitchFamily="34" charset="0"/>
                <a:cs typeface="Arial" panose="020B0604020202020204" pitchFamily="34" charset="0"/>
              </a:rPr>
              <a:t>esign </a:t>
            </a:r>
            <a:r>
              <a:rPr lang="en-CA" dirty="0">
                <a:latin typeface="Arial" panose="020B0604020202020204" pitchFamily="34" charset="0"/>
                <a:cs typeface="Arial" panose="020B0604020202020204" pitchFamily="34" charset="0"/>
              </a:rPr>
              <a:t>i</a:t>
            </a:r>
            <a:r>
              <a:rPr lang="en-CA" dirty="0" smtClean="0">
                <a:latin typeface="Arial" panose="020B0604020202020204" pitchFamily="34" charset="0"/>
                <a:cs typeface="Arial" panose="020B0604020202020204" pitchFamily="34" charset="0"/>
              </a:rPr>
              <a:t>nterface</a:t>
            </a:r>
            <a:endParaRPr lang="en-CA" dirty="0">
              <a:latin typeface="Arial" panose="020B0604020202020204" pitchFamily="34" charset="0"/>
              <a:cs typeface="Arial" panose="020B0604020202020204" pitchFamily="34" charset="0"/>
            </a:endParaRPr>
          </a:p>
        </p:txBody>
      </p:sp>
      <p:sp>
        <p:nvSpPr>
          <p:cNvPr id="4" name="TextBox 3"/>
          <p:cNvSpPr txBox="1"/>
          <p:nvPr/>
        </p:nvSpPr>
        <p:spPr>
          <a:xfrm>
            <a:off x="2156617" y="147182"/>
            <a:ext cx="4326440"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Understanding the Plan!</a:t>
            </a:r>
          </a:p>
        </p:txBody>
      </p:sp>
    </p:spTree>
    <p:extLst>
      <p:ext uri="{BB962C8B-B14F-4D97-AF65-F5344CB8AC3E}">
        <p14:creationId xmlns:p14="http://schemas.microsoft.com/office/powerpoint/2010/main" val="2948969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11" y="908721"/>
            <a:ext cx="6876256" cy="504056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259633" y="6237313"/>
            <a:ext cx="5897507"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Be aware of areas that hold moisture !!</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354123" y="151985"/>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
        <p:nvSpPr>
          <p:cNvPr id="5" name="TextBox 4"/>
          <p:cNvSpPr txBox="1"/>
          <p:nvPr/>
        </p:nvSpPr>
        <p:spPr>
          <a:xfrm>
            <a:off x="2267744" y="4365106"/>
            <a:ext cx="2403286" cy="608947"/>
          </a:xfrm>
          <a:prstGeom prst="rect">
            <a:avLst/>
          </a:prstGeom>
          <a:solidFill>
            <a:schemeClr val="bg1">
              <a:lumMod val="65000"/>
              <a:alpha val="63922"/>
            </a:schemeClr>
          </a:solidFill>
        </p:spPr>
        <p:txBody>
          <a:bodyPr wrap="none" lIns="84899" tIns="42449" rIns="84899" bIns="42449" rtlCol="0">
            <a:spAutoFit/>
          </a:bodyPr>
          <a:lstStyle/>
          <a:p>
            <a:r>
              <a:rPr lang="en-CA" b="1" dirty="0" smtClean="0">
                <a:solidFill>
                  <a:schemeClr val="bg1"/>
                </a:solidFill>
              </a:rPr>
              <a:t>Note pistol-butted trees,</a:t>
            </a:r>
          </a:p>
          <a:p>
            <a:pPr algn="ctr"/>
            <a:r>
              <a:rPr lang="en-CA" b="1" dirty="0" smtClean="0">
                <a:solidFill>
                  <a:schemeClr val="bg1"/>
                </a:solidFill>
              </a:rPr>
              <a:t>deer fern &amp; soil parting</a:t>
            </a:r>
            <a:endParaRPr lang="en-CA" b="1" dirty="0">
              <a:solidFill>
                <a:schemeClr val="bg1"/>
              </a:solidFill>
            </a:endParaRPr>
          </a:p>
        </p:txBody>
      </p:sp>
    </p:spTree>
    <p:extLst>
      <p:ext uri="{BB962C8B-B14F-4D97-AF65-F5344CB8AC3E}">
        <p14:creationId xmlns:p14="http://schemas.microsoft.com/office/powerpoint/2010/main" val="1919157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908721"/>
            <a:ext cx="7164288" cy="5112569"/>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979714" y="6307543"/>
            <a:ext cx="3805784" cy="347337"/>
          </a:xfrm>
          <a:prstGeom prst="rect">
            <a:avLst/>
          </a:prstGeom>
          <a:noFill/>
        </p:spPr>
        <p:txBody>
          <a:bodyPr wrap="non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Seepage/wet soils/ deformed trees</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366936" y="116632"/>
            <a:ext cx="8229600" cy="1019174"/>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3028758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18" y="836712"/>
            <a:ext cx="6974912" cy="5184576"/>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691683" y="6256123"/>
            <a:ext cx="4084707" cy="347337"/>
          </a:xfrm>
          <a:prstGeom prst="rect">
            <a:avLst/>
          </a:prstGeom>
          <a:noFill/>
        </p:spPr>
        <p:txBody>
          <a:bodyPr wrap="non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Organics </a:t>
            </a:r>
            <a:r>
              <a:rPr lang="en-CA" dirty="0">
                <a:latin typeface="Arial" panose="020B0604020202020204" pitchFamily="34" charset="0"/>
                <a:cs typeface="Arial" panose="020B0604020202020204" pitchFamily="34" charset="0"/>
              </a:rPr>
              <a:t>o</a:t>
            </a:r>
            <a:r>
              <a:rPr lang="en-CA" dirty="0" smtClean="0">
                <a:latin typeface="Arial" panose="020B0604020202020204" pitchFamily="34" charset="0"/>
                <a:cs typeface="Arial" panose="020B0604020202020204" pitchFamily="34" charset="0"/>
              </a:rPr>
              <a:t>ver bedrock; ponded water</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284664" y="110926"/>
            <a:ext cx="8229600" cy="1024781"/>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405985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476674"/>
            <a:ext cx="8352928" cy="1378389"/>
          </a:xfrm>
          <a:prstGeom prst="rect">
            <a:avLst/>
          </a:prstGeom>
          <a:noFill/>
        </p:spPr>
        <p:txBody>
          <a:bodyPr wrap="square" lIns="84899" tIns="42449" rIns="84899" bIns="42449" rtlCol="0">
            <a:spAutoFit/>
          </a:bodyPr>
          <a:lstStyle/>
          <a:p>
            <a:pPr algn="ctr">
              <a:lnSpc>
                <a:spcPct val="150000"/>
              </a:lnSpc>
            </a:pPr>
            <a:r>
              <a:rPr lang="en-CA" sz="2800" b="1" dirty="0">
                <a:latin typeface="Arial" panose="020B0604020202020204" pitchFamily="34" charset="0"/>
                <a:cs typeface="Arial" panose="020B0604020202020204" pitchFamily="34" charset="0"/>
              </a:rPr>
              <a:t>Construction Initiated Slides Working Group</a:t>
            </a:r>
          </a:p>
          <a:p>
            <a:pPr algn="ctr">
              <a:lnSpc>
                <a:spcPct val="150000"/>
              </a:lnSpc>
            </a:pPr>
            <a:r>
              <a:rPr lang="en-CA" sz="2800" b="1" dirty="0">
                <a:latin typeface="Arial" panose="020B0604020202020204" pitchFamily="34" charset="0"/>
                <a:cs typeface="Arial" panose="020B0604020202020204" pitchFamily="34" charset="0"/>
              </a:rPr>
              <a:t>(CISWG)</a:t>
            </a:r>
          </a:p>
        </p:txBody>
      </p:sp>
      <p:sp>
        <p:nvSpPr>
          <p:cNvPr id="6" name="TextBox 5"/>
          <p:cNvSpPr txBox="1"/>
          <p:nvPr/>
        </p:nvSpPr>
        <p:spPr>
          <a:xfrm>
            <a:off x="323528" y="2060850"/>
            <a:ext cx="8352928" cy="3502047"/>
          </a:xfrm>
          <a:prstGeom prst="rect">
            <a:avLst/>
          </a:prstGeom>
          <a:noFill/>
        </p:spPr>
        <p:txBody>
          <a:bodyPr wrap="square" lIns="84899" tIns="42449" rIns="84899" bIns="42449" rtlCol="0">
            <a:spAutoFit/>
          </a:bodyPr>
          <a:lstStyle/>
          <a:p>
            <a:r>
              <a:rPr lang="en-CA" sz="2200" u="sng" dirty="0">
                <a:latin typeface="Arial" panose="020B0604020202020204" pitchFamily="34" charset="0"/>
                <a:cs typeface="Arial" panose="020B0604020202020204" pitchFamily="34" charset="0"/>
              </a:rPr>
              <a:t>Group Purpose:</a:t>
            </a:r>
          </a:p>
          <a:p>
            <a:endParaRPr lang="en-CA" dirty="0"/>
          </a:p>
          <a:p>
            <a:r>
              <a:rPr lang="en-US" dirty="0">
                <a:latin typeface="Arial" panose="020B0604020202020204" pitchFamily="34" charset="0"/>
                <a:ea typeface="MS Mincho"/>
                <a:cs typeface="Arial" panose="020B0604020202020204" pitchFamily="34" charset="0"/>
              </a:rPr>
              <a:t>To develop initiatives that support the elimination of slide type incidents during road construction activities on the coast</a:t>
            </a:r>
            <a:r>
              <a:rPr lang="en-US" dirty="0" smtClean="0">
                <a:latin typeface="Arial" panose="020B0604020202020204" pitchFamily="34" charset="0"/>
                <a:ea typeface="MS Mincho"/>
                <a:cs typeface="Arial" panose="020B0604020202020204" pitchFamily="34" charset="0"/>
              </a:rPr>
              <a:t>.</a:t>
            </a:r>
          </a:p>
          <a:p>
            <a:endParaRPr lang="en-US" b="1"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r>
              <a:rPr lang="en-US" dirty="0">
                <a:latin typeface="Arial" panose="020B0604020202020204" pitchFamily="34" charset="0"/>
                <a:ea typeface="MS Mincho"/>
                <a:cs typeface="Arial" panose="020B0604020202020204" pitchFamily="34" charset="0"/>
              </a:rPr>
              <a:t>Collection of professionals, road builders and provincial agencies who are focused on improving coastal road construction.  </a:t>
            </a:r>
          </a:p>
          <a:p>
            <a:pPr marL="424496" algn="just"/>
            <a:endParaRPr lang="en-US"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r>
              <a:rPr lang="en-US" dirty="0">
                <a:latin typeface="Arial" panose="020B0604020202020204" pitchFamily="34" charset="0"/>
                <a:ea typeface="MS Mincho"/>
                <a:cs typeface="Arial" panose="020B0604020202020204" pitchFamily="34" charset="0"/>
              </a:rPr>
              <a:t>Have developed  short to medium term strategies to address quick wins </a:t>
            </a:r>
          </a:p>
          <a:p>
            <a:pPr marL="742867" indent="-318372" algn="just">
              <a:buFont typeface="Arial" panose="020B0604020202020204" pitchFamily="34" charset="0"/>
              <a:buChar char="•"/>
            </a:pPr>
            <a:endParaRPr lang="en-US" dirty="0">
              <a:latin typeface="Arial" panose="020B0604020202020204" pitchFamily="34" charset="0"/>
              <a:ea typeface="MS Mincho"/>
              <a:cs typeface="Arial" panose="020B0604020202020204" pitchFamily="34" charset="0"/>
            </a:endParaRPr>
          </a:p>
          <a:p>
            <a:pPr marL="742867" indent="-318372" algn="just">
              <a:buFont typeface="Arial" panose="020B0604020202020204" pitchFamily="34" charset="0"/>
              <a:buChar char="•"/>
            </a:pPr>
            <a:r>
              <a:rPr lang="en-US" dirty="0">
                <a:latin typeface="Arial" panose="020B0604020202020204" pitchFamily="34" charset="0"/>
                <a:ea typeface="MS Mincho"/>
                <a:cs typeface="Arial" panose="020B0604020202020204" pitchFamily="34" charset="0"/>
              </a:rPr>
              <a:t>Longer term strategies to sustain improvement</a:t>
            </a:r>
            <a:endParaRPr lang="en-CA" dirty="0">
              <a:latin typeface="Arial" panose="020B0604020202020204" pitchFamily="34" charset="0"/>
              <a:ea typeface="Times New Roman" panose="02020603050405020304" pitchFamily="18" charset="0"/>
              <a:cs typeface="Arial" panose="020B0604020202020204" pitchFamily="34" charset="0"/>
            </a:endParaRPr>
          </a:p>
          <a:p>
            <a:endParaRPr lang="en-CA" sz="1500" dirty="0">
              <a:latin typeface="Arial" panose="020B0604020202020204" pitchFamily="34" charset="0"/>
              <a:cs typeface="Arial" panose="020B0604020202020204" pitchFamily="34" charset="0"/>
            </a:endParaRPr>
          </a:p>
          <a:p>
            <a:endParaRPr lang="en-CA"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687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7504" y="908723"/>
            <a:ext cx="8229600" cy="1128713"/>
          </a:xfrm>
        </p:spPr>
        <p:txBody>
          <a:bodyPr>
            <a:noAutofit/>
          </a:bodyPr>
          <a:lstStyle/>
          <a:p>
            <a:pPr algn="l" eaLnBrk="1" hangingPunct="1">
              <a:defRPr/>
            </a:pPr>
            <a:r>
              <a:rPr lang="en-CA" altLang="en-US" sz="2200" dirty="0">
                <a:latin typeface="Arial" panose="020B0604020202020204" pitchFamily="34" charset="0"/>
                <a:cs typeface="Arial" panose="020B0604020202020204" pitchFamily="34" charset="0"/>
              </a:rPr>
              <a:t>Sediment layers and organic accumulations are commonly greater in draw features and may store significant amounts of water: </a:t>
            </a:r>
            <a:endParaRPr lang="en-US" altLang="en-US" sz="2200" dirty="0">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435982" y="2527073"/>
            <a:ext cx="2911884" cy="4032449"/>
          </a:xfrm>
          <a:prstGeom prst="rect">
            <a:avLst/>
          </a:prstGeom>
        </p:spPr>
        <p:txBody>
          <a:bodyPr vert="horz" lIns="84899" tIns="42449" rIns="84899" bIns="42449"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1879" indent="0" algn="ctr">
              <a:spcAft>
                <a:spcPts val="1114"/>
              </a:spcAft>
              <a:buNone/>
            </a:pPr>
            <a:r>
              <a:rPr lang="en-CA" altLang="en-US" sz="2400" u="sng" dirty="0">
                <a:latin typeface="Arial" panose="020B0604020202020204" pitchFamily="34" charset="0"/>
                <a:cs typeface="Arial" panose="020B0604020202020204" pitchFamily="34" charset="0"/>
              </a:rPr>
              <a:t>Remember: </a:t>
            </a:r>
          </a:p>
          <a:p>
            <a:pPr marL="101879" indent="0" algn="ctr">
              <a:spcAft>
                <a:spcPts val="1114"/>
              </a:spcAft>
              <a:buNone/>
            </a:pPr>
            <a:r>
              <a:rPr lang="en-CA" altLang="en-US" sz="2400" dirty="0">
                <a:latin typeface="Arial" panose="020B0604020202020204" pitchFamily="34" charset="0"/>
                <a:cs typeface="Arial" panose="020B0604020202020204" pitchFamily="34" charset="0"/>
              </a:rPr>
              <a:t>1</a:t>
            </a:r>
            <a:r>
              <a:rPr lang="en-CA" altLang="en-US" sz="2400" i="1" dirty="0">
                <a:latin typeface="Arial" panose="020B0604020202020204" pitchFamily="34" charset="0"/>
                <a:cs typeface="Arial" panose="020B0604020202020204" pitchFamily="34" charset="0"/>
              </a:rPr>
              <a:t> </a:t>
            </a:r>
            <a:r>
              <a:rPr lang="en-CA" altLang="en-US" sz="2400" dirty="0">
                <a:latin typeface="Arial" panose="020B0604020202020204" pitchFamily="34" charset="0"/>
                <a:cs typeface="Arial" panose="020B0604020202020204" pitchFamily="34" charset="0"/>
              </a:rPr>
              <a:t>bucket of mud </a:t>
            </a:r>
          </a:p>
          <a:p>
            <a:pPr marL="101879" indent="0" algn="ctr">
              <a:spcAft>
                <a:spcPts val="1114"/>
              </a:spcAft>
              <a:buNone/>
            </a:pPr>
            <a:r>
              <a:rPr lang="en-CA" altLang="en-US" sz="2400" dirty="0">
                <a:latin typeface="Arial" panose="020B0604020202020204" pitchFamily="34" charset="0"/>
                <a:cs typeface="Arial" panose="020B0604020202020204" pitchFamily="34" charset="0"/>
              </a:rPr>
              <a:t>mixed with 5 buckets </a:t>
            </a:r>
          </a:p>
          <a:p>
            <a:pPr marL="101879" indent="0" algn="ctr">
              <a:spcAft>
                <a:spcPts val="1114"/>
              </a:spcAft>
              <a:buNone/>
            </a:pPr>
            <a:r>
              <a:rPr lang="en-CA" altLang="en-US" sz="2400" dirty="0">
                <a:latin typeface="Arial" panose="020B0604020202020204" pitchFamily="34" charset="0"/>
                <a:cs typeface="Arial" panose="020B0604020202020204" pitchFamily="34" charset="0"/>
              </a:rPr>
              <a:t>of gravel or sand </a:t>
            </a:r>
          </a:p>
          <a:p>
            <a:pPr marL="101879" indent="0" algn="ctr">
              <a:spcAft>
                <a:spcPts val="1114"/>
              </a:spcAft>
              <a:buNone/>
            </a:pPr>
            <a:r>
              <a:rPr lang="en-CA" altLang="en-US" sz="2400" u="sng" dirty="0">
                <a:latin typeface="Arial" panose="020B0604020202020204" pitchFamily="34" charset="0"/>
                <a:cs typeface="Arial" panose="020B0604020202020204" pitchFamily="34" charset="0"/>
              </a:rPr>
              <a:t>= 6 buckets of mud</a:t>
            </a:r>
            <a:endParaRPr lang="en-US" altLang="en-US" sz="2400" u="sng" dirty="0">
              <a:latin typeface="Arial" panose="020B0604020202020204" pitchFamily="34" charset="0"/>
              <a:cs typeface="Arial" panose="020B0604020202020204" pitchFamily="34" charset="0"/>
            </a:endParaRPr>
          </a:p>
        </p:txBody>
      </p:sp>
      <p:pic>
        <p:nvPicPr>
          <p:cNvPr id="4" name="Picture 10" descr="C:\Users\wendy.hamilton\Pictures\TZA Picture1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67944" y="1988840"/>
            <a:ext cx="3838749" cy="40660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771803" y="116633"/>
            <a:ext cx="3600079" cy="513185"/>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254225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21" y="836712"/>
            <a:ext cx="7068277" cy="5112569"/>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843105" y="6278800"/>
            <a:ext cx="7412797" cy="347337"/>
          </a:xfrm>
          <a:prstGeom prst="rect">
            <a:avLst/>
          </a:prstGeom>
          <a:noFill/>
        </p:spPr>
        <p:txBody>
          <a:bodyPr wrap="square" lIns="84899" tIns="42449" rIns="84899" bIns="42449" rtlCol="0">
            <a:spAutoFit/>
          </a:bodyPr>
          <a:lstStyle/>
          <a:p>
            <a:pPr marL="265309" indent="-265309" algn="ctr">
              <a:buFont typeface="Arial" panose="020B0604020202020204" pitchFamily="34" charset="0"/>
              <a:buChar char="•"/>
            </a:pPr>
            <a:r>
              <a:rPr lang="en-CA" dirty="0" smtClean="0">
                <a:latin typeface="Arial" panose="020B0604020202020204" pitchFamily="34" charset="0"/>
                <a:cs typeface="Arial" panose="020B0604020202020204" pitchFamily="34" charset="0"/>
              </a:rPr>
              <a:t>Pistol-Butted </a:t>
            </a:r>
            <a:r>
              <a:rPr lang="en-CA" dirty="0">
                <a:latin typeface="Arial" panose="020B0604020202020204" pitchFamily="34" charset="0"/>
                <a:cs typeface="Arial" panose="020B0604020202020204" pitchFamily="34" charset="0"/>
              </a:rPr>
              <a:t>t</a:t>
            </a:r>
            <a:r>
              <a:rPr lang="en-CA" dirty="0" smtClean="0">
                <a:latin typeface="Arial" panose="020B0604020202020204" pitchFamily="34" charset="0"/>
                <a:cs typeface="Arial" panose="020B0604020202020204" pitchFamily="34" charset="0"/>
              </a:rPr>
              <a:t>rees and soil movement indicating slope </a:t>
            </a:r>
            <a:r>
              <a:rPr lang="en-CA" dirty="0">
                <a:latin typeface="Arial" panose="020B0604020202020204" pitchFamily="34" charset="0"/>
                <a:cs typeface="Arial" panose="020B0604020202020204" pitchFamily="34" charset="0"/>
              </a:rPr>
              <a:t>i</a:t>
            </a:r>
            <a:r>
              <a:rPr lang="en-CA" dirty="0" smtClean="0">
                <a:latin typeface="Arial" panose="020B0604020202020204" pitchFamily="34" charset="0"/>
                <a:cs typeface="Arial" panose="020B0604020202020204" pitchFamily="34" charset="0"/>
              </a:rPr>
              <a:t>nstability</a:t>
            </a:r>
            <a:endParaRPr lang="en-CA" dirty="0">
              <a:latin typeface="Arial" panose="020B0604020202020204" pitchFamily="34" charset="0"/>
              <a:cs typeface="Arial" panose="020B0604020202020204" pitchFamily="34" charset="0"/>
            </a:endParaRPr>
          </a:p>
        </p:txBody>
      </p:sp>
      <p:sp>
        <p:nvSpPr>
          <p:cNvPr id="5" name="Title 1"/>
          <p:cNvSpPr txBox="1">
            <a:spLocks/>
          </p:cNvSpPr>
          <p:nvPr/>
        </p:nvSpPr>
        <p:spPr>
          <a:xfrm>
            <a:off x="539552" y="124966"/>
            <a:ext cx="8229600" cy="711746"/>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1513749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8" y="836712"/>
            <a:ext cx="7356309" cy="5184576"/>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691684" y="6277963"/>
            <a:ext cx="4851263" cy="347337"/>
          </a:xfrm>
          <a:prstGeom prst="rect">
            <a:avLst/>
          </a:prstGeom>
          <a:noFill/>
        </p:spPr>
        <p:txBody>
          <a:bodyPr wrap="none" lIns="84899" tIns="42449" rIns="84899" bIns="42449" rtlCol="0">
            <a:spAutoFit/>
          </a:bodyPr>
          <a:lstStyle/>
          <a:p>
            <a:pPr marL="318372" indent="-318372">
              <a:buFont typeface="Arial" panose="020B0604020202020204" pitchFamily="34" charset="0"/>
              <a:buChar char="•"/>
            </a:pPr>
            <a:r>
              <a:rPr lang="en-CA" dirty="0" smtClean="0">
                <a:latin typeface="Arial" panose="020B0604020202020204" pitchFamily="34" charset="0"/>
                <a:cs typeface="Arial" panose="020B0604020202020204" pitchFamily="34" charset="0"/>
              </a:rPr>
              <a:t>Jack-</a:t>
            </a:r>
            <a:r>
              <a:rPr lang="en-CA" dirty="0" err="1" smtClean="0">
                <a:latin typeface="Arial" panose="020B0604020202020204" pitchFamily="34" charset="0"/>
                <a:cs typeface="Arial" panose="020B0604020202020204" pitchFamily="34" charset="0"/>
              </a:rPr>
              <a:t>strawed</a:t>
            </a:r>
            <a:r>
              <a:rPr lang="en-CA" dirty="0" smtClean="0">
                <a:latin typeface="Arial" panose="020B0604020202020204" pitchFamily="34" charset="0"/>
                <a:cs typeface="Arial" panose="020B0604020202020204" pitchFamily="34" charset="0"/>
              </a:rPr>
              <a:t> trees </a:t>
            </a:r>
            <a:r>
              <a:rPr lang="en-CA" dirty="0">
                <a:latin typeface="Arial" panose="020B0604020202020204" pitchFamily="34" charset="0"/>
                <a:cs typeface="Arial" panose="020B0604020202020204" pitchFamily="34" charset="0"/>
              </a:rPr>
              <a:t>i</a:t>
            </a:r>
            <a:r>
              <a:rPr lang="en-CA" dirty="0" smtClean="0">
                <a:latin typeface="Arial" panose="020B0604020202020204" pitchFamily="34" charset="0"/>
                <a:cs typeface="Arial" panose="020B0604020202020204" pitchFamily="34" charset="0"/>
              </a:rPr>
              <a:t>ndicating </a:t>
            </a:r>
            <a:r>
              <a:rPr lang="en-CA" dirty="0">
                <a:latin typeface="Arial" panose="020B0604020202020204" pitchFamily="34" charset="0"/>
                <a:cs typeface="Arial" panose="020B0604020202020204" pitchFamily="34" charset="0"/>
              </a:rPr>
              <a:t>s</a:t>
            </a:r>
            <a:r>
              <a:rPr lang="en-CA" dirty="0" smtClean="0">
                <a:latin typeface="Arial" panose="020B0604020202020204" pitchFamily="34" charset="0"/>
                <a:cs typeface="Arial" panose="020B0604020202020204" pitchFamily="34" charset="0"/>
              </a:rPr>
              <a:t>lope </a:t>
            </a:r>
            <a:r>
              <a:rPr lang="en-CA" dirty="0">
                <a:latin typeface="Arial" panose="020B0604020202020204" pitchFamily="34" charset="0"/>
                <a:cs typeface="Arial" panose="020B0604020202020204" pitchFamily="34" charset="0"/>
              </a:rPr>
              <a:t>i</a:t>
            </a:r>
            <a:r>
              <a:rPr lang="en-CA" dirty="0" smtClean="0">
                <a:latin typeface="Arial" panose="020B0604020202020204" pitchFamily="34" charset="0"/>
                <a:cs typeface="Arial" panose="020B0604020202020204" pitchFamily="34" charset="0"/>
              </a:rPr>
              <a:t>nstability</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539552" y="111344"/>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3522526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76" y="908721"/>
            <a:ext cx="7308304" cy="5161252"/>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976824" y="6255542"/>
            <a:ext cx="6544816" cy="347337"/>
          </a:xfrm>
          <a:prstGeom prst="rect">
            <a:avLst/>
          </a:prstGeom>
          <a:noFill/>
        </p:spPr>
        <p:txBody>
          <a:bodyPr wrap="square" lIns="84899" tIns="42449" rIns="84899" bIns="42449" rtlCol="0">
            <a:spAutoFit/>
          </a:bodyPr>
          <a:lstStyle/>
          <a:p>
            <a:pPr marL="318372" indent="-318372">
              <a:buFont typeface="Arial" panose="020B0604020202020204" pitchFamily="34" charset="0"/>
              <a:buChar char="•"/>
            </a:pPr>
            <a:r>
              <a:rPr lang="en-CA" dirty="0" smtClean="0">
                <a:latin typeface="Arial" panose="020B0604020202020204" pitchFamily="34" charset="0"/>
                <a:cs typeface="Arial" panose="020B0604020202020204" pitchFamily="34" charset="0"/>
              </a:rPr>
              <a:t>Hardpan soils acting as a water barrier </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467544" y="116632"/>
            <a:ext cx="8229600" cy="1026368"/>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2328461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908722"/>
            <a:ext cx="7092280" cy="5156581"/>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763691" y="6216094"/>
            <a:ext cx="1948225" cy="347337"/>
          </a:xfrm>
          <a:prstGeom prst="rect">
            <a:avLst/>
          </a:prstGeom>
          <a:noFill/>
        </p:spPr>
        <p:txBody>
          <a:bodyPr wrap="none" lIns="84899" tIns="42449" rIns="84899" bIns="42449" rtlCol="0">
            <a:spAutoFit/>
          </a:bodyPr>
          <a:lstStyle/>
          <a:p>
            <a:pPr marL="318372" indent="-318372">
              <a:buFont typeface="Arial" panose="020B0604020202020204" pitchFamily="34" charset="0"/>
              <a:buChar char="•"/>
            </a:pPr>
            <a:r>
              <a:rPr lang="en-CA" dirty="0" smtClean="0">
                <a:latin typeface="Arial" panose="020B0604020202020204" pitchFamily="34" charset="0"/>
                <a:cs typeface="Arial" panose="020B0604020202020204" pitchFamily="34" charset="0"/>
              </a:rPr>
              <a:t>Rock instability</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440432" y="161874"/>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cxnSp>
        <p:nvCxnSpPr>
          <p:cNvPr id="10" name="Straight Connector 9"/>
          <p:cNvCxnSpPr/>
          <p:nvPr/>
        </p:nvCxnSpPr>
        <p:spPr>
          <a:xfrm>
            <a:off x="4494768" y="2492899"/>
            <a:ext cx="2088232" cy="99411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87510" y="1304877"/>
            <a:ext cx="2545977" cy="608947"/>
          </a:xfrm>
          <a:prstGeom prst="rect">
            <a:avLst/>
          </a:prstGeom>
          <a:solidFill>
            <a:schemeClr val="bg2">
              <a:lumMod val="50000"/>
              <a:alpha val="63922"/>
            </a:schemeClr>
          </a:solidFill>
        </p:spPr>
        <p:txBody>
          <a:bodyPr wrap="square" lIns="84899" tIns="42449" rIns="84899" bIns="42449" rtlCol="0">
            <a:spAutoFit/>
          </a:bodyPr>
          <a:lstStyle/>
          <a:p>
            <a:r>
              <a:rPr lang="en-CA" b="1" dirty="0" smtClean="0">
                <a:solidFill>
                  <a:schemeClr val="bg1"/>
                </a:solidFill>
              </a:rPr>
              <a:t>Slip plane with unstable </a:t>
            </a:r>
          </a:p>
          <a:p>
            <a:r>
              <a:rPr lang="en-CA" b="1" dirty="0" smtClean="0">
                <a:solidFill>
                  <a:schemeClr val="bg1"/>
                </a:solidFill>
              </a:rPr>
              <a:t>masses remaining on top</a:t>
            </a:r>
            <a:endParaRPr lang="en-CA" b="1" dirty="0">
              <a:solidFill>
                <a:schemeClr val="bg1"/>
              </a:solidFill>
            </a:endParaRPr>
          </a:p>
        </p:txBody>
      </p:sp>
      <p:cxnSp>
        <p:nvCxnSpPr>
          <p:cNvPr id="14" name="Straight Arrow Connector 13"/>
          <p:cNvCxnSpPr/>
          <p:nvPr/>
        </p:nvCxnSpPr>
        <p:spPr>
          <a:xfrm>
            <a:off x="3849365" y="1951207"/>
            <a:ext cx="576064"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758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7" y="764704"/>
            <a:ext cx="4299943" cy="540060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835698" y="6349971"/>
            <a:ext cx="5662899"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Fractured </a:t>
            </a:r>
            <a:r>
              <a:rPr lang="en-CA" dirty="0">
                <a:latin typeface="Arial" panose="020B0604020202020204" pitchFamily="34" charset="0"/>
                <a:cs typeface="Arial" panose="020B0604020202020204" pitchFamily="34" charset="0"/>
              </a:rPr>
              <a:t>b</a:t>
            </a:r>
            <a:r>
              <a:rPr lang="en-CA" dirty="0" smtClean="0">
                <a:latin typeface="Arial" panose="020B0604020202020204" pitchFamily="34" charset="0"/>
                <a:cs typeface="Arial" panose="020B0604020202020204" pitchFamily="34" charset="0"/>
              </a:rPr>
              <a:t>edrock with evidence of instability </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302915"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spTree>
    <p:extLst>
      <p:ext uri="{BB962C8B-B14F-4D97-AF65-F5344CB8AC3E}">
        <p14:creationId xmlns:p14="http://schemas.microsoft.com/office/powerpoint/2010/main" val="449523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1940"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Soils and Terrain</a:t>
            </a:r>
          </a:p>
        </p:txBody>
      </p:sp>
      <p:pic>
        <p:nvPicPr>
          <p:cNvPr id="2050" name="Picture 2" descr="C:\Users\dmeierhofer\AppData\Local\Microsoft\Windows\Temporary Internet Files\Content.Outlook\CIEOLEQZ\P617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940" y="1137505"/>
            <a:ext cx="3728944" cy="436666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6952" y="6317674"/>
            <a:ext cx="8208912"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Slides above road depositing organic material within new road prism</a:t>
            </a:r>
            <a:endParaRPr lang="en-CA"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159849"/>
            <a:ext cx="3495753" cy="436666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2992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s1.mm.bing.net/th?&amp;id=JN.ri8AyZDwqjIT6d/FW54XbQ&amp;w=300&amp;h=300&amp;c=0&amp;pid=1.9&amp;rs=0&amp;p=0&amp;r=0"/>
          <p:cNvPicPr>
            <a:picLocks noChangeAspect="1" noChangeArrowheads="1"/>
          </p:cNvPicPr>
          <p:nvPr/>
        </p:nvPicPr>
        <p:blipFill rotWithShape="1">
          <a:blip r:embed="rId3">
            <a:extLst>
              <a:ext uri="{28A0092B-C50C-407E-A947-70E740481C1C}">
                <a14:useLocalDpi xmlns:a14="http://schemas.microsoft.com/office/drawing/2010/main" val="0"/>
              </a:ext>
            </a:extLst>
          </a:blip>
          <a:srcRect l="36233" t="33029"/>
          <a:stretch/>
        </p:blipFill>
        <p:spPr bwMode="auto">
          <a:xfrm>
            <a:off x="6196318" y="298694"/>
            <a:ext cx="2264218" cy="15461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Devil's Club (Oplopanax horridus) after the rain in Olympic National Park, Washingt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318" y="3717032"/>
            <a:ext cx="2323590" cy="20882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05" y="5997376"/>
            <a:ext cx="8712968" cy="87055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Clockwise from top right: Skunk Cabbage; False Hellebore; Devils Club; </a:t>
            </a:r>
            <a:r>
              <a:rPr lang="en-CA" dirty="0" err="1" smtClean="0">
                <a:latin typeface="Arial" panose="020B0604020202020204" pitchFamily="34" charset="0"/>
                <a:cs typeface="Arial" panose="020B0604020202020204" pitchFamily="34" charset="0"/>
              </a:rPr>
              <a:t>cutslope</a:t>
            </a:r>
            <a:r>
              <a:rPr lang="en-CA" dirty="0" smtClean="0">
                <a:latin typeface="Arial" panose="020B0604020202020204" pitchFamily="34" charset="0"/>
                <a:cs typeface="Arial" panose="020B0604020202020204" pitchFamily="34" charset="0"/>
              </a:rPr>
              <a:t> failure with salmon berry &amp; deer fern; All associated with seepage or imperfect drainage</a:t>
            </a:r>
            <a:endParaRPr lang="en-CA" dirty="0">
              <a:latin typeface="Arial" panose="020B0604020202020204" pitchFamily="34" charset="0"/>
              <a:cs typeface="Arial" panose="020B0604020202020204" pitchFamily="34" charset="0"/>
            </a:endParaRPr>
          </a:p>
        </p:txBody>
      </p:sp>
      <p:sp>
        <p:nvSpPr>
          <p:cNvPr id="10" name="Title 1"/>
          <p:cNvSpPr txBox="1">
            <a:spLocks noGrp="1"/>
          </p:cNvSpPr>
          <p:nvPr>
            <p:ph type="title"/>
          </p:nvPr>
        </p:nvSpPr>
        <p:spPr>
          <a:xfrm>
            <a:off x="2735797" y="20322"/>
            <a:ext cx="3456384" cy="76454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Soils and Terrain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0000" t="43737"/>
          <a:stretch/>
        </p:blipFill>
        <p:spPr>
          <a:xfrm>
            <a:off x="6196319" y="1988840"/>
            <a:ext cx="2288770" cy="1584176"/>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370" y="692696"/>
            <a:ext cx="5328592" cy="511256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5635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p:cNvSpPr>
            <a:spLocks noChangeArrowheads="1"/>
          </p:cNvSpPr>
          <p:nvPr/>
        </p:nvSpPr>
        <p:spPr bwMode="auto">
          <a:xfrm>
            <a:off x="395539" y="5949283"/>
            <a:ext cx="7920039" cy="60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p>
            <a:pPr marL="265309" indent="-265309">
              <a:buFont typeface="Arial" panose="020B0604020202020204" pitchFamily="34" charset="0"/>
              <a:buChar char="•"/>
              <a:defRPr/>
            </a:pPr>
            <a:endParaRPr lang="en-CA" altLang="en-US" dirty="0" smtClean="0">
              <a:latin typeface="Arial" panose="020B0604020202020204" pitchFamily="34" charset="0"/>
              <a:cs typeface="Arial" panose="020B0604020202020204" pitchFamily="34" charset="0"/>
            </a:endParaRPr>
          </a:p>
          <a:p>
            <a:pPr marL="265309" indent="-265309">
              <a:buFont typeface="Arial" panose="020B0604020202020204" pitchFamily="34" charset="0"/>
              <a:buChar char="•"/>
              <a:defRPr/>
            </a:pPr>
            <a:r>
              <a:rPr lang="en-CA" altLang="en-US" dirty="0" smtClean="0">
                <a:latin typeface="Arial" panose="020B0604020202020204" pitchFamily="34" charset="0"/>
                <a:cs typeface="Arial" panose="020B0604020202020204" pitchFamily="34" charset="0"/>
              </a:rPr>
              <a:t>Maintaining natural drainage is critical. </a:t>
            </a:r>
            <a:endParaRPr lang="en-US" altLang="en-US" dirty="0">
              <a:latin typeface="Arial" panose="020B0604020202020204" pitchFamily="34" charset="0"/>
              <a:cs typeface="Arial" panose="020B0604020202020204" pitchFamily="34" charset="0"/>
            </a:endParaRPr>
          </a:p>
        </p:txBody>
      </p:sp>
      <p:sp>
        <p:nvSpPr>
          <p:cNvPr id="4" name="TextBox 3"/>
          <p:cNvSpPr txBox="1"/>
          <p:nvPr/>
        </p:nvSpPr>
        <p:spPr>
          <a:xfrm>
            <a:off x="3025014" y="188640"/>
            <a:ext cx="3087318" cy="516614"/>
          </a:xfrm>
          <a:prstGeom prst="rect">
            <a:avLst/>
          </a:prstGeom>
          <a:noFill/>
        </p:spPr>
        <p:txBody>
          <a:bodyPr wrap="none" lIns="84899" tIns="42449" rIns="84899" bIns="42449" rtlCol="0">
            <a:spAutoFit/>
          </a:bodyPr>
          <a:lstStyle/>
          <a:p>
            <a:pPr algn="ctr"/>
            <a:r>
              <a:rPr lang="en-CA" sz="2800" b="1" dirty="0">
                <a:latin typeface="Arial" panose="020B0604020202020204" pitchFamily="34" charset="0"/>
                <a:cs typeface="Arial" panose="020B0604020202020204" pitchFamily="34" charset="0"/>
              </a:rPr>
              <a:t>Drainage Control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027199"/>
            <a:ext cx="4032448" cy="4917353"/>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12" y="1146647"/>
            <a:ext cx="4917354" cy="4680520"/>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7380312" y="1124748"/>
            <a:ext cx="1296144" cy="608947"/>
          </a:xfrm>
          <a:prstGeom prst="rect">
            <a:avLst/>
          </a:prstGeom>
          <a:solidFill>
            <a:srgbClr val="648086">
              <a:alpha val="63922"/>
            </a:srgbClr>
          </a:solidFill>
        </p:spPr>
        <p:txBody>
          <a:bodyPr wrap="square" lIns="84899" tIns="42449" rIns="84899" bIns="42449" rtlCol="0">
            <a:spAutoFit/>
          </a:bodyPr>
          <a:lstStyle/>
          <a:p>
            <a:r>
              <a:rPr lang="en-CA" b="1" dirty="0" smtClean="0">
                <a:solidFill>
                  <a:schemeClr val="bg1"/>
                </a:solidFill>
              </a:rPr>
              <a:t>Ditch Block</a:t>
            </a:r>
          </a:p>
          <a:p>
            <a:pPr algn="ctr"/>
            <a:r>
              <a:rPr lang="en-CA" b="1" dirty="0" smtClean="0">
                <a:solidFill>
                  <a:schemeClr val="bg1"/>
                </a:solidFill>
              </a:rPr>
              <a:t>Too High??</a:t>
            </a:r>
            <a:endParaRPr lang="en-CA" b="1" dirty="0">
              <a:solidFill>
                <a:schemeClr val="bg1"/>
              </a:solidFill>
            </a:endParaRPr>
          </a:p>
        </p:txBody>
      </p:sp>
      <p:cxnSp>
        <p:nvCxnSpPr>
          <p:cNvPr id="9" name="Straight Arrow Connector 8"/>
          <p:cNvCxnSpPr/>
          <p:nvPr/>
        </p:nvCxnSpPr>
        <p:spPr>
          <a:xfrm flipH="1">
            <a:off x="6906570" y="1772818"/>
            <a:ext cx="447291" cy="1008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41052" y="1556793"/>
            <a:ext cx="2232248" cy="870557"/>
          </a:xfrm>
          <a:prstGeom prst="rect">
            <a:avLst/>
          </a:prstGeom>
          <a:solidFill>
            <a:srgbClr val="648086">
              <a:alpha val="63922"/>
            </a:srgbClr>
          </a:solidFill>
        </p:spPr>
        <p:txBody>
          <a:bodyPr wrap="square" lIns="84899" tIns="42449" rIns="84899" bIns="42449" rtlCol="0">
            <a:spAutoFit/>
          </a:bodyPr>
          <a:lstStyle/>
          <a:p>
            <a:r>
              <a:rPr lang="en-CA" b="1" dirty="0" smtClean="0">
                <a:solidFill>
                  <a:schemeClr val="bg1"/>
                </a:solidFill>
              </a:rPr>
              <a:t>Road Surface run-off</a:t>
            </a:r>
          </a:p>
          <a:p>
            <a:r>
              <a:rPr lang="en-CA" b="1" dirty="0" smtClean="0">
                <a:solidFill>
                  <a:schemeClr val="bg1"/>
                </a:solidFill>
              </a:rPr>
              <a:t>Resulting in Erosion of Fill</a:t>
            </a:r>
            <a:endParaRPr lang="en-CA" b="1" dirty="0">
              <a:solidFill>
                <a:schemeClr val="bg1"/>
              </a:solidFill>
            </a:endParaRPr>
          </a:p>
        </p:txBody>
      </p:sp>
    </p:spTree>
    <p:extLst>
      <p:ext uri="{BB962C8B-B14F-4D97-AF65-F5344CB8AC3E}">
        <p14:creationId xmlns:p14="http://schemas.microsoft.com/office/powerpoint/2010/main" val="21558481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624" y="1196752"/>
            <a:ext cx="6624736" cy="4968552"/>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2915816" y="188641"/>
            <a:ext cx="3888432"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Drainage Control</a:t>
            </a:r>
          </a:p>
        </p:txBody>
      </p:sp>
    </p:spTree>
    <p:extLst>
      <p:ext uri="{BB962C8B-B14F-4D97-AF65-F5344CB8AC3E}">
        <p14:creationId xmlns:p14="http://schemas.microsoft.com/office/powerpoint/2010/main" val="2486136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751343"/>
            <a:ext cx="7416824" cy="4302266"/>
          </a:xfrm>
          <a:prstGeom prst="rect">
            <a:avLst/>
          </a:prstGeom>
        </p:spPr>
        <p:txBody>
          <a:bodyPr wrap="square" lIns="84899" tIns="42449" rIns="84899" bIns="42449">
            <a:spAutoFit/>
          </a:bodyPr>
          <a:lstStyle/>
          <a:p>
            <a:pPr algn="just"/>
            <a:r>
              <a:rPr lang="en-US" sz="2200" u="sng" dirty="0">
                <a:latin typeface="Arial" panose="020B0604020202020204" pitchFamily="34" charset="0"/>
                <a:ea typeface="MS Mincho"/>
                <a:cs typeface="Arial" panose="020B0604020202020204" pitchFamily="34" charset="0"/>
              </a:rPr>
              <a:t>Actions:</a:t>
            </a:r>
          </a:p>
          <a:p>
            <a:pPr algn="just"/>
            <a:endParaRPr lang="en-CA" sz="2200" dirty="0">
              <a:latin typeface="Arial" panose="020B0604020202020204" pitchFamily="34" charset="0"/>
              <a:ea typeface="Times New Roman" panose="02020603050405020304" pitchFamily="18" charset="0"/>
              <a:cs typeface="Times New Roman" panose="02020603050405020304" pitchFamily="18" charset="0"/>
            </a:endParaRPr>
          </a:p>
          <a:p>
            <a:pPr algn="just"/>
            <a:r>
              <a:rPr lang="en-US" dirty="0">
                <a:latin typeface="Arial" panose="020B0604020202020204" pitchFamily="34" charset="0"/>
                <a:ea typeface="MS Mincho"/>
                <a:cs typeface="Arial" panose="020B0604020202020204" pitchFamily="34" charset="0"/>
              </a:rPr>
              <a:t>The working group is focusing on:</a:t>
            </a:r>
            <a:endParaRPr lang="en-CA" dirty="0">
              <a:latin typeface="Arial" panose="020B0604020202020204" pitchFamily="34" charset="0"/>
              <a:ea typeface="Times New Roman" panose="02020603050405020304" pitchFamily="18" charset="0"/>
              <a:cs typeface="Arial" panose="020B0604020202020204" pitchFamily="34" charset="0"/>
            </a:endParaRPr>
          </a:p>
          <a:p>
            <a:pPr algn="just"/>
            <a:r>
              <a:rPr lang="en-US" dirty="0">
                <a:latin typeface="Arial" panose="020B0604020202020204" pitchFamily="34" charset="0"/>
                <a:ea typeface="MS Mincho"/>
                <a:cs typeface="Arial" panose="020B0604020202020204" pitchFamily="34" charset="0"/>
              </a:rPr>
              <a:t> </a:t>
            </a:r>
            <a:endParaRPr lang="en-CA" dirty="0">
              <a:latin typeface="Arial" panose="020B0604020202020204" pitchFamily="34" charset="0"/>
              <a:ea typeface="Times New Roman" panose="02020603050405020304" pitchFamily="18" charset="0"/>
              <a:cs typeface="Arial" panose="020B0604020202020204" pitchFamily="34" charset="0"/>
            </a:endParaRPr>
          </a:p>
          <a:p>
            <a:pPr marL="318372" indent="-318372" algn="just">
              <a:spcAft>
                <a:spcPts val="1114"/>
              </a:spcAft>
              <a:buFont typeface="Symbol" panose="05050102010706020507" pitchFamily="18" charset="2"/>
              <a:buChar char=""/>
            </a:pPr>
            <a:r>
              <a:rPr lang="en-US" dirty="0">
                <a:latin typeface="Arial" panose="020B0604020202020204" pitchFamily="34" charset="0"/>
                <a:ea typeface="MS Mincho"/>
                <a:cs typeface="Arial" panose="020B0604020202020204" pitchFamily="34" charset="0"/>
              </a:rPr>
              <a:t>Data Collection and Analysis</a:t>
            </a:r>
            <a:endParaRPr lang="en-CA" dirty="0">
              <a:latin typeface="Arial" panose="020B0604020202020204" pitchFamily="34" charset="0"/>
              <a:ea typeface="Times New Roman" panose="02020603050405020304" pitchFamily="18" charset="0"/>
              <a:cs typeface="Arial" panose="020B0604020202020204" pitchFamily="34" charset="0"/>
            </a:endParaRPr>
          </a:p>
          <a:p>
            <a:pPr marL="318372" indent="-318372" algn="just">
              <a:spcAft>
                <a:spcPts val="1114"/>
              </a:spcAft>
              <a:buFont typeface="Symbol" panose="05050102010706020507" pitchFamily="18" charset="2"/>
              <a:buChar char=""/>
            </a:pPr>
            <a:r>
              <a:rPr lang="en-US" dirty="0">
                <a:latin typeface="Arial" panose="020B0604020202020204" pitchFamily="34" charset="0"/>
                <a:ea typeface="MS Mincho"/>
                <a:cs typeface="Arial" panose="020B0604020202020204" pitchFamily="34" charset="0"/>
              </a:rPr>
              <a:t>Raising Awareness within the Industry</a:t>
            </a:r>
            <a:endParaRPr lang="en-CA" dirty="0">
              <a:latin typeface="Arial" panose="020B0604020202020204" pitchFamily="34" charset="0"/>
              <a:ea typeface="Times New Roman" panose="02020603050405020304" pitchFamily="18" charset="0"/>
              <a:cs typeface="Arial" panose="020B0604020202020204" pitchFamily="34" charset="0"/>
            </a:endParaRPr>
          </a:p>
          <a:p>
            <a:pPr marL="318372" indent="-318372" algn="just">
              <a:spcAft>
                <a:spcPts val="1114"/>
              </a:spcAft>
              <a:buFont typeface="Symbol" panose="05050102010706020507" pitchFamily="18" charset="2"/>
              <a:buChar char=""/>
            </a:pPr>
            <a:r>
              <a:rPr lang="en-US" dirty="0">
                <a:latin typeface="Arial" panose="020B0604020202020204" pitchFamily="34" charset="0"/>
                <a:ea typeface="MS Mincho"/>
                <a:cs typeface="Arial" panose="020B0604020202020204" pitchFamily="34" charset="0"/>
              </a:rPr>
              <a:t>Training Methods and Resources for Road Crews and Professionals </a:t>
            </a:r>
            <a:endParaRPr lang="en-CA" dirty="0">
              <a:latin typeface="Arial" panose="020B0604020202020204" pitchFamily="34" charset="0"/>
              <a:ea typeface="Times New Roman" panose="02020603050405020304" pitchFamily="18" charset="0"/>
              <a:cs typeface="Arial" panose="020B0604020202020204" pitchFamily="34" charset="0"/>
            </a:endParaRPr>
          </a:p>
          <a:p>
            <a:pPr marL="318372" indent="-318372" algn="just">
              <a:spcAft>
                <a:spcPts val="1114"/>
              </a:spcAft>
              <a:buFont typeface="Symbol" panose="05050102010706020507" pitchFamily="18" charset="2"/>
              <a:buChar char=""/>
            </a:pPr>
            <a:r>
              <a:rPr lang="en-US" dirty="0">
                <a:latin typeface="Arial" panose="020B0604020202020204" pitchFamily="34" charset="0"/>
                <a:ea typeface="MS Mincho"/>
                <a:cs typeface="Arial" panose="020B0604020202020204" pitchFamily="34" charset="0"/>
              </a:rPr>
              <a:t>New Ways to Identify Sensitive Zones and Build </a:t>
            </a:r>
            <a:r>
              <a:rPr lang="en-US" dirty="0" smtClean="0">
                <a:latin typeface="Arial" panose="020B0604020202020204" pitchFamily="34" charset="0"/>
                <a:ea typeface="MS Mincho"/>
                <a:cs typeface="Arial" panose="020B0604020202020204" pitchFamily="34" charset="0"/>
              </a:rPr>
              <a:t>Road</a:t>
            </a:r>
            <a:endParaRPr lang="en-CA" dirty="0">
              <a:latin typeface="Arial" panose="020B0604020202020204" pitchFamily="34" charset="0"/>
              <a:ea typeface="Times New Roman" panose="02020603050405020304" pitchFamily="18" charset="0"/>
              <a:cs typeface="Arial" panose="020B0604020202020204" pitchFamily="34" charset="0"/>
            </a:endParaRPr>
          </a:p>
          <a:p>
            <a:pPr marL="318372" indent="-318372" algn="just">
              <a:spcAft>
                <a:spcPts val="1114"/>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Options for monitoring and enforcement of road construction </a:t>
            </a:r>
            <a:r>
              <a:rPr lang="en-US" dirty="0" smtClean="0">
                <a:latin typeface="Arial" panose="020B0604020202020204" pitchFamily="34" charset="0"/>
                <a:ea typeface="Times New Roman" panose="02020603050405020304" pitchFamily="18" charset="0"/>
                <a:cs typeface="Arial" panose="020B0604020202020204" pitchFamily="34" charset="0"/>
              </a:rPr>
              <a:t>standards</a:t>
            </a:r>
            <a:r>
              <a:rPr lang="en-US" dirty="0" smtClean="0">
                <a:latin typeface="Arial" panose="020B0604020202020204" pitchFamily="34" charset="0"/>
                <a:ea typeface="MS Mincho"/>
                <a:cs typeface="Arial" panose="020B0604020202020204" pitchFamily="34" charset="0"/>
              </a:rPr>
              <a:t> and</a:t>
            </a:r>
          </a:p>
          <a:p>
            <a:pPr marL="318372" indent="-318372" algn="just">
              <a:spcAft>
                <a:spcPts val="1114"/>
              </a:spcAft>
              <a:buFont typeface="Symbol" panose="05050102010706020507" pitchFamily="18" charset="2"/>
              <a:buChar char=""/>
            </a:pPr>
            <a:r>
              <a:rPr lang="en-US" dirty="0" smtClean="0">
                <a:latin typeface="Arial" panose="020B0604020202020204" pitchFamily="34" charset="0"/>
                <a:ea typeface="MS Mincho"/>
                <a:cs typeface="Arial" panose="020B0604020202020204" pitchFamily="34" charset="0"/>
              </a:rPr>
              <a:t>Road Crew feedback</a:t>
            </a:r>
            <a:endParaRPr lang="en-CA" dirty="0">
              <a:latin typeface="Arial" panose="020B0604020202020204" pitchFamily="34" charset="0"/>
              <a:ea typeface="Times New Roman" panose="02020603050405020304" pitchFamily="18" charset="0"/>
              <a:cs typeface="Arial" panose="020B0604020202020204" pitchFamily="34" charset="0"/>
            </a:endParaRPr>
          </a:p>
          <a:p>
            <a:pPr algn="just">
              <a:spcAft>
                <a:spcPts val="1114"/>
              </a:spcAft>
            </a:pPr>
            <a:r>
              <a:rPr lang="en-US" sz="2200" dirty="0">
                <a:latin typeface="Arial" panose="020B0604020202020204" pitchFamily="34" charset="0"/>
                <a:ea typeface="MS Mincho"/>
                <a:cs typeface="Arial" panose="020B0604020202020204" pitchFamily="34" charset="0"/>
              </a:rPr>
              <a:t> </a:t>
            </a:r>
            <a:endParaRPr lang="en-CA" sz="2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388948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297098"/>
            <a:ext cx="3657600" cy="4035206"/>
          </a:xfrm>
          <a:prstGeom prst="rect">
            <a:avLst/>
          </a:prstGeom>
          <a:ln>
            <a:solidFill>
              <a:schemeClr val="tx1"/>
            </a:solid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CA" dirty="0" smtClean="0"/>
              <a:t>Drainage Control</a:t>
            </a:r>
            <a:endParaRPr lang="en-CA"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268762"/>
            <a:ext cx="3672408" cy="4049547"/>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611563" y="6124059"/>
            <a:ext cx="5675543"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err="1" smtClean="0">
                <a:latin typeface="Arial" panose="020B0604020202020204" pitchFamily="34" charset="0"/>
                <a:cs typeface="Arial" panose="020B0604020202020204" pitchFamily="34" charset="0"/>
              </a:rPr>
              <a:t>Fillslope</a:t>
            </a:r>
            <a:r>
              <a:rPr lang="en-CA" dirty="0" smtClean="0">
                <a:latin typeface="Arial" panose="020B0604020202020204" pitchFamily="34" charset="0"/>
                <a:cs typeface="Arial" panose="020B0604020202020204" pitchFamily="34" charset="0"/>
              </a:rPr>
              <a:t> failure on left; </a:t>
            </a:r>
            <a:r>
              <a:rPr lang="en-CA" dirty="0" err="1" smtClean="0">
                <a:latin typeface="Arial" panose="020B0604020202020204" pitchFamily="34" charset="0"/>
                <a:cs typeface="Arial" panose="020B0604020202020204" pitchFamily="34" charset="0"/>
              </a:rPr>
              <a:t>Fillslope</a:t>
            </a:r>
            <a:r>
              <a:rPr lang="en-CA" dirty="0" smtClean="0">
                <a:latin typeface="Arial" panose="020B0604020202020204" pitchFamily="34" charset="0"/>
                <a:cs typeface="Arial" panose="020B0604020202020204" pitchFamily="34" charset="0"/>
              </a:rPr>
              <a:t> erosion on right</a:t>
            </a:r>
            <a:endParaRPr lang="en-CA" dirty="0">
              <a:latin typeface="Arial" panose="020B0604020202020204" pitchFamily="34" charset="0"/>
              <a:cs typeface="Arial" panose="020B0604020202020204" pitchFamily="34" charset="0"/>
            </a:endParaRPr>
          </a:p>
        </p:txBody>
      </p:sp>
      <p:sp>
        <p:nvSpPr>
          <p:cNvPr id="8" name="TextBox 7"/>
          <p:cNvSpPr txBox="1"/>
          <p:nvPr/>
        </p:nvSpPr>
        <p:spPr>
          <a:xfrm>
            <a:off x="2915816" y="188641"/>
            <a:ext cx="3888432"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Drainage Control</a:t>
            </a:r>
          </a:p>
        </p:txBody>
      </p:sp>
    </p:spTree>
    <p:extLst>
      <p:ext uri="{BB962C8B-B14F-4D97-AF65-F5344CB8AC3E}">
        <p14:creationId xmlns:p14="http://schemas.microsoft.com/office/powerpoint/2010/main" val="2568777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p:cNvSpPr>
            <a:spLocks noChangeArrowheads="1"/>
          </p:cNvSpPr>
          <p:nvPr/>
        </p:nvSpPr>
        <p:spPr bwMode="auto">
          <a:xfrm>
            <a:off x="471268" y="6165304"/>
            <a:ext cx="7920039"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p>
            <a:pPr marL="265309" indent="-265309" algn="ctr">
              <a:buFont typeface="Arial" panose="020B0604020202020204" pitchFamily="34" charset="0"/>
              <a:buChar char="•"/>
              <a:defRPr/>
            </a:pPr>
            <a:r>
              <a:rPr lang="en-CA" altLang="en-US" dirty="0">
                <a:latin typeface="Arial" panose="020B0604020202020204" pitchFamily="34" charset="0"/>
                <a:cs typeface="Arial" panose="020B0604020202020204" pitchFamily="34" charset="0"/>
              </a:rPr>
              <a:t>Blocky </a:t>
            </a:r>
            <a:r>
              <a:rPr lang="en-CA" altLang="en-US" dirty="0" smtClean="0">
                <a:latin typeface="Arial" panose="020B0604020202020204" pitchFamily="34" charset="0"/>
                <a:cs typeface="Arial" panose="020B0604020202020204" pitchFamily="34" charset="0"/>
              </a:rPr>
              <a:t>material </a:t>
            </a:r>
            <a:r>
              <a:rPr lang="en-CA" altLang="en-US" dirty="0">
                <a:latin typeface="Arial" panose="020B0604020202020204" pitchFamily="34" charset="0"/>
                <a:cs typeface="Arial" panose="020B0604020202020204" pitchFamily="34" charset="0"/>
              </a:rPr>
              <a:t>can be used for drainage as well as bank </a:t>
            </a:r>
            <a:r>
              <a:rPr lang="en-CA" altLang="en-US" dirty="0" smtClean="0">
                <a:latin typeface="Arial" panose="020B0604020202020204" pitchFamily="34" charset="0"/>
                <a:cs typeface="Arial" panose="020B0604020202020204" pitchFamily="34" charset="0"/>
              </a:rPr>
              <a:t>stability</a:t>
            </a:r>
            <a:endParaRPr lang="en-US" alt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24743"/>
            <a:ext cx="4320480" cy="4575144"/>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24743"/>
            <a:ext cx="4248472" cy="4575144"/>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2915816" y="188641"/>
            <a:ext cx="3888432"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Drainage Control</a:t>
            </a:r>
          </a:p>
        </p:txBody>
      </p:sp>
    </p:spTree>
    <p:extLst>
      <p:ext uri="{BB962C8B-B14F-4D97-AF65-F5344CB8AC3E}">
        <p14:creationId xmlns:p14="http://schemas.microsoft.com/office/powerpoint/2010/main" val="3584751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794337" y="5877273"/>
            <a:ext cx="7416824" cy="60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spcBef>
                <a:spcPct val="20000"/>
              </a:spcBef>
              <a:spcAft>
                <a:spcPts val="557"/>
              </a:spcAft>
              <a:buClr>
                <a:schemeClr val="tx1"/>
              </a:buClr>
              <a:buFont typeface="Arial" panose="020B0604020202020204" pitchFamily="34" charset="0"/>
              <a:buChar char="•"/>
            </a:pPr>
            <a:r>
              <a:rPr lang="en-CA" altLang="en-US" dirty="0" smtClean="0"/>
              <a:t>Ensure </a:t>
            </a:r>
            <a:r>
              <a:rPr lang="en-CA" altLang="en-US" dirty="0"/>
              <a:t>that drainage </a:t>
            </a:r>
            <a:r>
              <a:rPr lang="en-CA" altLang="en-US" dirty="0" smtClean="0"/>
              <a:t>works. Ditches</a:t>
            </a:r>
            <a:r>
              <a:rPr lang="en-CA" altLang="en-US" dirty="0"/>
              <a:t>, culverts, cross-ditches </a:t>
            </a:r>
            <a:r>
              <a:rPr lang="en-CA" altLang="en-US" dirty="0" smtClean="0"/>
              <a:t>and </a:t>
            </a:r>
            <a:r>
              <a:rPr lang="en-CA" altLang="en-US" dirty="0" err="1" smtClean="0"/>
              <a:t>waterbars</a:t>
            </a:r>
            <a:r>
              <a:rPr lang="en-CA" altLang="en-US" dirty="0" smtClean="0"/>
              <a:t> must be </a:t>
            </a:r>
            <a:r>
              <a:rPr lang="en-CA" altLang="en-US" dirty="0"/>
              <a:t>fully functional at all </a:t>
            </a:r>
            <a:r>
              <a:rPr lang="en-CA" altLang="en-US" dirty="0" smtClean="0"/>
              <a:t>times.</a:t>
            </a:r>
            <a:endParaRPr lang="en-US" altLang="en-US" dirty="0"/>
          </a:p>
        </p:txBody>
      </p:sp>
      <p:pic>
        <p:nvPicPr>
          <p:cNvPr id="4" name="Picture 8" descr="C:\Users\wendy.hamilton\Pictures\TZA Picture1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6649" y="1124746"/>
            <a:ext cx="7416824" cy="44644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10294" y="188641"/>
            <a:ext cx="3888432" cy="516614"/>
          </a:xfrm>
          <a:prstGeom prst="rect">
            <a:avLst/>
          </a:prstGeom>
          <a:noFill/>
        </p:spPr>
        <p:txBody>
          <a:bodyPr wrap="square" lIns="84899" tIns="42449" rIns="84899" bIns="42449" rtlCol="0">
            <a:spAutoFit/>
          </a:bodyPr>
          <a:lstStyle/>
          <a:p>
            <a:r>
              <a:rPr lang="en-CA" sz="2800" b="1" dirty="0">
                <a:latin typeface="Arial" panose="020B0604020202020204" pitchFamily="34" charset="0"/>
                <a:cs typeface="Arial" panose="020B0604020202020204" pitchFamily="34" charset="0"/>
              </a:rPr>
              <a:t>Drainage Control</a:t>
            </a:r>
          </a:p>
        </p:txBody>
      </p:sp>
    </p:spTree>
    <p:extLst>
      <p:ext uri="{BB962C8B-B14F-4D97-AF65-F5344CB8AC3E}">
        <p14:creationId xmlns:p14="http://schemas.microsoft.com/office/powerpoint/2010/main" val="39152561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6" y="692698"/>
            <a:ext cx="7200800" cy="541078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151620" y="6277342"/>
            <a:ext cx="6696744"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latin typeface="Arial" panose="020B0604020202020204" pitchFamily="34" charset="0"/>
                <a:cs typeface="Arial" panose="020B0604020202020204" pitchFamily="34" charset="0"/>
              </a:rPr>
              <a:t>Road Design Map Indicating Transition Zone Locations</a:t>
            </a:r>
            <a:endParaRPr lang="en-CA" dirty="0">
              <a:latin typeface="Arial" panose="020B0604020202020204" pitchFamily="34" charset="0"/>
              <a:cs typeface="Arial" panose="020B0604020202020204" pitchFamily="34" charset="0"/>
            </a:endParaRPr>
          </a:p>
        </p:txBody>
      </p:sp>
      <p:sp>
        <p:nvSpPr>
          <p:cNvPr id="4"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25774800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idx="4294967295"/>
          </p:nvPr>
        </p:nvSpPr>
        <p:spPr>
          <a:xfrm>
            <a:off x="395536" y="5972178"/>
            <a:ext cx="7772400" cy="936625"/>
          </a:xfrm>
        </p:spPr>
        <p:txBody>
          <a:bodyPr>
            <a:normAutofit/>
          </a:bodyPr>
          <a:lstStyle/>
          <a:p>
            <a:pPr marL="265309" indent="-265309" algn="l">
              <a:buFont typeface="Arial" panose="020B0604020202020204" pitchFamily="34" charset="0"/>
              <a:buChar char="•"/>
              <a:defRPr/>
            </a:pPr>
            <a:r>
              <a:rPr lang="en-CA" altLang="en-US" sz="1700" dirty="0">
                <a:latin typeface="Arial" panose="020B0604020202020204" pitchFamily="34" charset="0"/>
                <a:cs typeface="Arial" panose="020B0604020202020204" pitchFamily="34" charset="0"/>
              </a:rPr>
              <a:t>Water tends to concentrate in draw features between steeper bedrock sections (Transition Zones) </a:t>
            </a:r>
            <a:endParaRPr lang="en-US" altLang="en-US" sz="1700" dirty="0">
              <a:latin typeface="Arial" panose="020B0604020202020204" pitchFamily="34" charset="0"/>
              <a:cs typeface="Arial" panose="020B0604020202020204" pitchFamily="34" charset="0"/>
            </a:endParaRPr>
          </a:p>
        </p:txBody>
      </p:sp>
      <p:pic>
        <p:nvPicPr>
          <p:cNvPr id="1026" name="Picture 2" descr="C:\Users\dmeierhofer\AppData\Local\Microsoft\Windows\Temporary Internet Files\Content.Outlook\CIEOLEQZ\P9130015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80728"/>
            <a:ext cx="6768752" cy="493254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c 6"/>
          <p:cNvSpPr/>
          <p:nvPr/>
        </p:nvSpPr>
        <p:spPr>
          <a:xfrm>
            <a:off x="3635897" y="2060850"/>
            <a:ext cx="1656184" cy="504056"/>
          </a:xfrm>
          <a:prstGeom prst="arc">
            <a:avLst>
              <a:gd name="adj1" fmla="val 10628350"/>
              <a:gd name="adj2" fmla="val 0"/>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lIns="84899" tIns="42449" rIns="84899" bIns="42449" rtlCol="0" anchor="ctr"/>
          <a:lstStyle/>
          <a:p>
            <a:pPr algn="ctr"/>
            <a:endParaRPr lang="en-CA"/>
          </a:p>
        </p:txBody>
      </p:sp>
      <p:sp>
        <p:nvSpPr>
          <p:cNvPr id="8" name="TextBox 7"/>
          <p:cNvSpPr txBox="1"/>
          <p:nvPr/>
        </p:nvSpPr>
        <p:spPr>
          <a:xfrm>
            <a:off x="5580112" y="1122680"/>
            <a:ext cx="1368152" cy="347337"/>
          </a:xfrm>
          <a:prstGeom prst="rect">
            <a:avLst/>
          </a:prstGeom>
          <a:solidFill>
            <a:schemeClr val="bg1"/>
          </a:solidFill>
        </p:spPr>
        <p:txBody>
          <a:bodyPr wrap="square" lIns="84899" tIns="42449" rIns="84899" bIns="42449" rtlCol="0">
            <a:spAutoFit/>
          </a:bodyPr>
          <a:lstStyle/>
          <a:p>
            <a:r>
              <a:rPr lang="en-CA" b="1" dirty="0" smtClean="0">
                <a:solidFill>
                  <a:srgbClr val="FF0000"/>
                </a:solidFill>
              </a:rPr>
              <a:t>Failure Scarp</a:t>
            </a:r>
            <a:endParaRPr lang="en-CA" b="1" dirty="0">
              <a:solidFill>
                <a:srgbClr val="FF0000"/>
              </a:solidFill>
            </a:endParaRPr>
          </a:p>
        </p:txBody>
      </p:sp>
      <p:cxnSp>
        <p:nvCxnSpPr>
          <p:cNvPr id="10" name="Straight Arrow Connector 9"/>
          <p:cNvCxnSpPr/>
          <p:nvPr/>
        </p:nvCxnSpPr>
        <p:spPr>
          <a:xfrm flipH="1">
            <a:off x="5076056" y="1484786"/>
            <a:ext cx="504056"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555776" y="155268"/>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2029233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body" idx="4294967295"/>
          </p:nvPr>
        </p:nvSpPr>
        <p:spPr>
          <a:xfrm>
            <a:off x="647701" y="5445226"/>
            <a:ext cx="8496300" cy="1223417"/>
          </a:xfrm>
        </p:spPr>
        <p:txBody>
          <a:bodyPr>
            <a:normAutofit/>
          </a:bodyPr>
          <a:lstStyle/>
          <a:p>
            <a:pPr algn="jus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Many of the road construction-related slides on the coast have been in areas where the road stripping and subgrade construction is coming out of a full bench and end haul section with lots of rock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124745"/>
            <a:ext cx="6696744" cy="4151298"/>
          </a:xfrm>
          <a:prstGeom prst="rect">
            <a:avLst/>
          </a:prstGeom>
          <a:ln>
            <a:solidFill>
              <a:schemeClr val="tx1"/>
            </a:solidFill>
          </a:ln>
          <a:effectLst>
            <a:outerShdw blurRad="292100" dist="139700" dir="2700000" algn="tl" rotWithShape="0">
              <a:srgbClr val="333333">
                <a:alpha val="65000"/>
              </a:srgbClr>
            </a:outerShdw>
          </a:effectLst>
        </p:spPr>
      </p:pic>
      <p:sp>
        <p:nvSpPr>
          <p:cNvPr id="3" name="Arc 2"/>
          <p:cNvSpPr/>
          <p:nvPr/>
        </p:nvSpPr>
        <p:spPr>
          <a:xfrm>
            <a:off x="2339753" y="1610154"/>
            <a:ext cx="1656184" cy="504056"/>
          </a:xfrm>
          <a:prstGeom prst="arc">
            <a:avLst>
              <a:gd name="adj1" fmla="val 10103857"/>
              <a:gd name="adj2" fmla="val 0"/>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lIns="84899" tIns="42449" rIns="84899" bIns="42449" rtlCol="0" anchor="ctr"/>
          <a:lstStyle/>
          <a:p>
            <a:pPr algn="ctr"/>
            <a:endParaRPr lang="en-CA"/>
          </a:p>
        </p:txBody>
      </p:sp>
      <p:sp>
        <p:nvSpPr>
          <p:cNvPr id="5" name="TextBox 4"/>
          <p:cNvSpPr txBox="1"/>
          <p:nvPr/>
        </p:nvSpPr>
        <p:spPr>
          <a:xfrm>
            <a:off x="4499992" y="1286988"/>
            <a:ext cx="1080120" cy="608947"/>
          </a:xfrm>
          <a:prstGeom prst="rect">
            <a:avLst/>
          </a:prstGeom>
          <a:solidFill>
            <a:schemeClr val="bg1"/>
          </a:solidFill>
        </p:spPr>
        <p:txBody>
          <a:bodyPr wrap="square" lIns="84899" tIns="42449" rIns="84899" bIns="42449" rtlCol="0">
            <a:spAutoFit/>
          </a:bodyPr>
          <a:lstStyle/>
          <a:p>
            <a:pPr algn="ctr"/>
            <a:r>
              <a:rPr lang="en-CA" b="1" dirty="0" smtClean="0">
                <a:solidFill>
                  <a:srgbClr val="FF0000"/>
                </a:solidFill>
              </a:rPr>
              <a:t>Failure Scarp</a:t>
            </a:r>
            <a:endParaRPr lang="en-CA" b="1" dirty="0">
              <a:solidFill>
                <a:srgbClr val="FF0000"/>
              </a:solidFill>
            </a:endParaRPr>
          </a:p>
        </p:txBody>
      </p:sp>
      <p:cxnSp>
        <p:nvCxnSpPr>
          <p:cNvPr id="7" name="Straight Arrow Connector 6"/>
          <p:cNvCxnSpPr/>
          <p:nvPr/>
        </p:nvCxnSpPr>
        <p:spPr>
          <a:xfrm flipH="1">
            <a:off x="3851920" y="1466138"/>
            <a:ext cx="648072"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2555776" y="188640"/>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3986476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514852" y="1557339"/>
            <a:ext cx="184151"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a:p>
        </p:txBody>
      </p:sp>
      <p:pic>
        <p:nvPicPr>
          <p:cNvPr id="4" name="Picture 8" descr="C:\Users\wendy.hamilton\Pictures\TZA Picture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1083" y="908722"/>
            <a:ext cx="7087536" cy="489654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4437" y="5934670"/>
            <a:ext cx="6624736" cy="870557"/>
          </a:xfrm>
          <a:prstGeom prst="rect">
            <a:avLst/>
          </a:prstGeom>
          <a:noFill/>
        </p:spPr>
        <p:txBody>
          <a:bodyPr wrap="square" lIns="84899" tIns="42449" rIns="84899" bIns="42449" rtlCol="0">
            <a:spAutoFit/>
          </a:bodyPr>
          <a:lstStyle/>
          <a:p>
            <a:pPr marL="265309" indent="-265309" algn="just">
              <a:buFont typeface="Arial" panose="020B0604020202020204" pitchFamily="34" charset="0"/>
              <a:buChar char="•"/>
            </a:pPr>
            <a:r>
              <a:rPr lang="en-US" dirty="0"/>
              <a:t>The operator becomes more relaxed and sees that better time can be made as the terrain begins to flatten out to what may look like “easy going”</a:t>
            </a:r>
          </a:p>
        </p:txBody>
      </p:sp>
      <p:sp>
        <p:nvSpPr>
          <p:cNvPr id="6" name="Title 1"/>
          <p:cNvSpPr txBox="1">
            <a:spLocks/>
          </p:cNvSpPr>
          <p:nvPr/>
        </p:nvSpPr>
        <p:spPr>
          <a:xfrm>
            <a:off x="2642643"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25419911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514852" y="1557339"/>
            <a:ext cx="184151"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766414"/>
            <a:ext cx="7632848" cy="5521722"/>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4174879" y="6381328"/>
            <a:ext cx="864096" cy="1655388"/>
          </a:xfrm>
          <a:prstGeom prst="rect">
            <a:avLst/>
          </a:prstGeom>
          <a:noFill/>
        </p:spPr>
        <p:txBody>
          <a:bodyPr wrap="square" lIns="84899" tIns="42449" rIns="84899" bIns="42449" rtlCol="0">
            <a:spAutoFit/>
          </a:bodyPr>
          <a:lstStyle/>
          <a:p>
            <a:r>
              <a:rPr lang="en-CA" dirty="0" smtClean="0">
                <a:latin typeface="Arial" panose="020B0604020202020204" pitchFamily="34" charset="0"/>
                <a:cs typeface="Arial" panose="020B0604020202020204" pitchFamily="34" charset="0"/>
              </a:rPr>
              <a:t>Before					</a:t>
            </a:r>
            <a:endParaRPr lang="en-CA" dirty="0">
              <a:latin typeface="Arial" panose="020B0604020202020204" pitchFamily="34" charset="0"/>
              <a:cs typeface="Arial" panose="020B0604020202020204" pitchFamily="34" charset="0"/>
            </a:endParaRPr>
          </a:p>
        </p:txBody>
      </p:sp>
      <p:sp>
        <p:nvSpPr>
          <p:cNvPr id="7"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384149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514852" y="1557339"/>
            <a:ext cx="184151"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a:p>
        </p:txBody>
      </p:sp>
      <p:pic>
        <p:nvPicPr>
          <p:cNvPr id="1026" name="Picture 2" descr="C:\Users\dmeierhofer\Desktop\C64A cut no ro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79" y="807369"/>
            <a:ext cx="7406829" cy="560361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03948" y="6410982"/>
            <a:ext cx="648072" cy="347337"/>
          </a:xfrm>
          <a:prstGeom prst="rect">
            <a:avLst/>
          </a:prstGeom>
          <a:noFill/>
        </p:spPr>
        <p:txBody>
          <a:bodyPr wrap="square" lIns="84899" tIns="42449" rIns="84899" bIns="42449" rtlCol="0">
            <a:spAutoFit/>
          </a:bodyPr>
          <a:lstStyle/>
          <a:p>
            <a:r>
              <a:rPr lang="en-CA" dirty="0" smtClean="0">
                <a:latin typeface="Arial" panose="020B0604020202020204" pitchFamily="34" charset="0"/>
                <a:cs typeface="Arial" panose="020B0604020202020204" pitchFamily="34" charset="0"/>
              </a:rPr>
              <a:t>After</a:t>
            </a:r>
            <a:endParaRPr lang="en-CA" dirty="0">
              <a:latin typeface="Arial" panose="020B0604020202020204" pitchFamily="34" charset="0"/>
              <a:cs typeface="Arial" panose="020B0604020202020204" pitchFamily="34" charset="0"/>
            </a:endParaRPr>
          </a:p>
        </p:txBody>
      </p:sp>
      <p:sp>
        <p:nvSpPr>
          <p:cNvPr id="7"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607773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8"/>
          <p:cNvSpPr>
            <a:spLocks noChangeArrowheads="1"/>
          </p:cNvSpPr>
          <p:nvPr/>
        </p:nvSpPr>
        <p:spPr bwMode="auto">
          <a:xfrm>
            <a:off x="826099" y="6309321"/>
            <a:ext cx="7362353"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buFont typeface="Arial" panose="020B0604020202020204" pitchFamily="34" charset="0"/>
              <a:buChar char="•"/>
            </a:pPr>
            <a:r>
              <a:rPr lang="en-US" altLang="en-US" dirty="0" smtClean="0"/>
              <a:t>Danger </a:t>
            </a:r>
            <a:r>
              <a:rPr lang="en-US" altLang="en-US" dirty="0"/>
              <a:t>can increase in these </a:t>
            </a:r>
            <a:r>
              <a:rPr lang="en-US" altLang="en-US" dirty="0" smtClean="0"/>
              <a:t>locations</a:t>
            </a:r>
            <a:endParaRPr lang="en-US" altLang="en-US" dirty="0"/>
          </a:p>
        </p:txBody>
      </p:sp>
      <p:pic>
        <p:nvPicPr>
          <p:cNvPr id="13320" name="Picture 8" descr="C:\Users\wendy.hamilton\Pictures\TAZ Picture7.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52316" y="908722"/>
            <a:ext cx="6712893" cy="51882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2708290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837" y="260647"/>
            <a:ext cx="3240361" cy="740400"/>
          </a:xfrm>
        </p:spPr>
        <p:txBody>
          <a:bodyPr>
            <a:normAutofit/>
          </a:bodyPr>
          <a:lstStyle/>
          <a:p>
            <a:pPr algn="l"/>
            <a:r>
              <a:rPr lang="en-CA" sz="2800" b="1" dirty="0">
                <a:latin typeface="Arial" panose="020B0604020202020204" pitchFamily="34" charset="0"/>
                <a:cs typeface="Arial" panose="020B0604020202020204" pitchFamily="34" charset="0"/>
              </a:rPr>
              <a:t>CIS Background</a:t>
            </a:r>
          </a:p>
        </p:txBody>
      </p:sp>
      <p:sp>
        <p:nvSpPr>
          <p:cNvPr id="3" name="Rectangle 2"/>
          <p:cNvSpPr/>
          <p:nvPr/>
        </p:nvSpPr>
        <p:spPr>
          <a:xfrm>
            <a:off x="467546" y="1196752"/>
            <a:ext cx="8542659" cy="1393777"/>
          </a:xfrm>
          <a:prstGeom prst="rect">
            <a:avLst/>
          </a:prstGeom>
        </p:spPr>
        <p:txBody>
          <a:bodyPr wrap="square" lIns="84899" tIns="42449" rIns="84899" bIns="42449">
            <a:spAutoFit/>
          </a:bodyPr>
          <a:lstStyle/>
          <a:p>
            <a:pPr marL="424496" indent="-424496">
              <a:buFont typeface="Arial" panose="020B0604020202020204" pitchFamily="34" charset="0"/>
              <a:buChar char="•"/>
            </a:pPr>
            <a:r>
              <a:rPr lang="en-US" dirty="0">
                <a:latin typeface="Arial" panose="020B0604020202020204" pitchFamily="34" charset="0"/>
                <a:cs typeface="Arial" panose="020B0604020202020204" pitchFamily="34" charset="0"/>
              </a:rPr>
              <a:t>29 </a:t>
            </a:r>
            <a:r>
              <a:rPr lang="en-US" dirty="0" smtClean="0">
                <a:latin typeface="Arial" panose="020B0604020202020204" pitchFamily="34" charset="0"/>
                <a:cs typeface="Arial" panose="020B0604020202020204" pitchFamily="34" charset="0"/>
              </a:rPr>
              <a:t>slides in the </a:t>
            </a:r>
            <a:r>
              <a:rPr lang="en-US" dirty="0">
                <a:latin typeface="Arial" panose="020B0604020202020204" pitchFamily="34" charset="0"/>
                <a:cs typeface="Arial" panose="020B0604020202020204" pitchFamily="34" charset="0"/>
              </a:rPr>
              <a:t>last </a:t>
            </a:r>
            <a:r>
              <a:rPr lang="en-US" dirty="0" smtClean="0">
                <a:latin typeface="Arial" panose="020B0604020202020204" pitchFamily="34" charset="0"/>
                <a:cs typeface="Arial" panose="020B0604020202020204" pitchFamily="34" charset="0"/>
              </a:rPr>
              <a:t>3 years</a:t>
            </a:r>
          </a:p>
          <a:p>
            <a:pPr marL="424496" indent="-42449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24496" indent="-424496">
              <a:buFont typeface="Arial" panose="020B0604020202020204" pitchFamily="34" charset="0"/>
              <a:buChar char="•"/>
            </a:pPr>
            <a:r>
              <a:rPr lang="en-US" dirty="0" smtClean="0">
                <a:latin typeface="Arial" panose="020B0604020202020204" pitchFamily="34" charset="0"/>
                <a:cs typeface="Arial" panose="020B0604020202020204" pitchFamily="34" charset="0"/>
              </a:rPr>
              <a:t>9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these </a:t>
            </a:r>
            <a:r>
              <a:rPr lang="en-US" dirty="0">
                <a:latin typeface="Arial" panose="020B0604020202020204" pitchFamily="34" charset="0"/>
                <a:cs typeface="Arial" panose="020B0604020202020204" pitchFamily="34" charset="0"/>
              </a:rPr>
              <a:t>involved excavators </a:t>
            </a:r>
            <a:r>
              <a:rPr lang="en-US" dirty="0" smtClean="0">
                <a:latin typeface="Arial" panose="020B0604020202020204" pitchFamily="34" charset="0"/>
                <a:cs typeface="Arial" panose="020B0604020202020204" pitchFamily="34" charset="0"/>
              </a:rPr>
              <a:t>sliding down slope</a:t>
            </a:r>
          </a:p>
          <a:p>
            <a:pPr marL="424496" indent="-42449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24496" indent="-424496">
              <a:buFont typeface="Arial" panose="020B0604020202020204" pitchFamily="34" charset="0"/>
              <a:buChar char="•"/>
            </a:pPr>
            <a:r>
              <a:rPr lang="en-US" dirty="0" smtClean="0">
                <a:latin typeface="Arial" panose="020B0604020202020204" pitchFamily="34" charset="0"/>
                <a:cs typeface="Arial" panose="020B0604020202020204" pitchFamily="34" charset="0"/>
              </a:rPr>
              <a:t>considerable </a:t>
            </a:r>
            <a:r>
              <a:rPr lang="en-US" dirty="0">
                <a:latin typeface="Arial" panose="020B0604020202020204" pitchFamily="34" charset="0"/>
                <a:cs typeface="Arial" panose="020B0604020202020204" pitchFamily="34" charset="0"/>
              </a:rPr>
              <a:t>human, </a:t>
            </a:r>
            <a:r>
              <a:rPr lang="en-US" dirty="0" smtClean="0">
                <a:latin typeface="Arial" panose="020B0604020202020204" pitchFamily="34" charset="0"/>
                <a:cs typeface="Arial" panose="020B0604020202020204" pitchFamily="34" charset="0"/>
              </a:rPr>
              <a:t>environmental </a:t>
            </a:r>
            <a:r>
              <a:rPr lang="en-US" dirty="0">
                <a:latin typeface="Arial" panose="020B0604020202020204" pitchFamily="34" charset="0"/>
                <a:cs typeface="Arial" panose="020B0604020202020204" pitchFamily="34" charset="0"/>
              </a:rPr>
              <a:t>and operational </a:t>
            </a:r>
            <a:r>
              <a:rPr lang="en-US" dirty="0" smtClean="0">
                <a:latin typeface="Arial" panose="020B0604020202020204" pitchFamily="34" charset="0"/>
                <a:cs typeface="Arial" panose="020B0604020202020204" pitchFamily="34" charset="0"/>
              </a:rPr>
              <a:t>costs </a:t>
            </a:r>
            <a:endParaRPr lang="en-CA" dirty="0">
              <a:latin typeface="Arial" panose="020B0604020202020204" pitchFamily="34" charset="0"/>
              <a:cs typeface="Arial" panose="020B0604020202020204" pitchFamily="34" charset="0"/>
            </a:endParaRPr>
          </a:p>
        </p:txBody>
      </p:sp>
      <p:pic>
        <p:nvPicPr>
          <p:cNvPr id="4" name="Picture 2" descr="G:\BCTS\TRIM\19620-20-TSL Operation\1 Active TSL\A84692 - Anchorage Cove_Central Isl Exc THD (HI) (T)\Photos\Slide #2\PB290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71" y="2924946"/>
            <a:ext cx="3672409" cy="301154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dutaggar\AppData\Local\Microsoft\Windows\Temporary Internet Files\Content.Outlook\EC3NMSNK\phot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924946"/>
            <a:ext cx="3706728" cy="301154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98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ChangeArrowheads="1"/>
          </p:cNvSpPr>
          <p:nvPr/>
        </p:nvSpPr>
        <p:spPr bwMode="auto">
          <a:xfrm>
            <a:off x="-180527" y="6309321"/>
            <a:ext cx="8497887"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lgn="ctr">
              <a:buFont typeface="Arial" panose="020B0604020202020204" pitchFamily="34" charset="0"/>
              <a:buChar char="•"/>
            </a:pPr>
            <a:r>
              <a:rPr lang="en-CA" altLang="en-US" dirty="0"/>
              <a:t>Always be </a:t>
            </a:r>
            <a:r>
              <a:rPr lang="en-CA" altLang="en-US" u="sng" dirty="0"/>
              <a:t>AWARE</a:t>
            </a:r>
            <a:r>
              <a:rPr lang="en-CA" altLang="en-US" dirty="0"/>
              <a:t> of your </a:t>
            </a:r>
            <a:r>
              <a:rPr lang="en-CA" altLang="en-US" dirty="0" smtClean="0"/>
              <a:t>surroundings</a:t>
            </a:r>
            <a:endParaRPr lang="en-US" altLang="en-US" dirty="0"/>
          </a:p>
        </p:txBody>
      </p:sp>
      <p:pic>
        <p:nvPicPr>
          <p:cNvPr id="15368" name="Picture 8" descr="C:\Users\wendy.hamilton\Pictures\TZA Picture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6468" y="836714"/>
            <a:ext cx="6523037" cy="51845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548482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6"/>
          <p:cNvSpPr>
            <a:spLocks noChangeArrowheads="1"/>
          </p:cNvSpPr>
          <p:nvPr/>
        </p:nvSpPr>
        <p:spPr bwMode="auto">
          <a:xfrm>
            <a:off x="179513" y="6234649"/>
            <a:ext cx="6337300"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lgn="ctr">
              <a:buFont typeface="Arial" panose="020B0604020202020204" pitchFamily="34" charset="0"/>
              <a:buChar char="•"/>
            </a:pPr>
            <a:r>
              <a:rPr lang="en-CA" altLang="en-US" dirty="0"/>
              <a:t>Transition Zone Slide</a:t>
            </a:r>
            <a:endParaRPr lang="en-US" altLang="en-US" dirty="0"/>
          </a:p>
        </p:txBody>
      </p:sp>
      <p:pic>
        <p:nvPicPr>
          <p:cNvPr id="30729" name="Picture 9" descr="C:\Users\wendy.hamilton\Pictures\TZA Picture1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908722"/>
            <a:ext cx="6705128" cy="513863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2808496" y="2788178"/>
            <a:ext cx="3960440" cy="28803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2555776" y="192479"/>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305393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ChangeArrowheads="1"/>
          </p:cNvSpPr>
          <p:nvPr/>
        </p:nvSpPr>
        <p:spPr bwMode="auto">
          <a:xfrm>
            <a:off x="827584" y="6224488"/>
            <a:ext cx="6153760"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spcBef>
                <a:spcPct val="20000"/>
              </a:spcBef>
              <a:buClr>
                <a:schemeClr val="tx2"/>
              </a:buClr>
              <a:buFont typeface="Arial" panose="020B0604020202020204" pitchFamily="34" charset="0"/>
              <a:buChar char="•"/>
            </a:pPr>
            <a:r>
              <a:rPr lang="en-CA" altLang="en-US" dirty="0" smtClean="0"/>
              <a:t>Clear road </a:t>
            </a:r>
            <a:r>
              <a:rPr lang="en-CA" altLang="en-US" dirty="0"/>
              <a:t>of stumps and </a:t>
            </a:r>
            <a:r>
              <a:rPr lang="en-CA" altLang="en-US" dirty="0" smtClean="0"/>
              <a:t>debris and organics</a:t>
            </a:r>
            <a:endParaRPr lang="en-US" altLang="en-US" dirty="0"/>
          </a:p>
        </p:txBody>
      </p:sp>
      <p:pic>
        <p:nvPicPr>
          <p:cNvPr id="28681" name="Picture 9" descr="C:\Users\wendy.hamilton\Pictures\TZA Picture17.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2000" y="945456"/>
            <a:ext cx="6911975" cy="496855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9045695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ChangeArrowheads="1"/>
          </p:cNvSpPr>
          <p:nvPr/>
        </p:nvSpPr>
        <p:spPr bwMode="auto">
          <a:xfrm>
            <a:off x="569507" y="6124654"/>
            <a:ext cx="6840760" cy="3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75855" lvl="2" indent="-265309" algn="ctr">
              <a:spcBef>
                <a:spcPct val="20000"/>
              </a:spcBef>
              <a:buClr>
                <a:schemeClr val="tx1"/>
              </a:buClr>
              <a:buFont typeface="Arial" panose="020B0604020202020204" pitchFamily="34" charset="0"/>
              <a:buChar char="•"/>
            </a:pPr>
            <a:r>
              <a:rPr lang="en-CA" altLang="en-US" dirty="0" smtClean="0"/>
              <a:t>Make </a:t>
            </a:r>
            <a:r>
              <a:rPr lang="en-CA" altLang="en-US" dirty="0"/>
              <a:t>s</a:t>
            </a:r>
            <a:r>
              <a:rPr lang="en-CA" altLang="en-US" dirty="0" smtClean="0"/>
              <a:t>ure </a:t>
            </a:r>
            <a:r>
              <a:rPr lang="en-CA" altLang="en-US" dirty="0"/>
              <a:t>t</a:t>
            </a:r>
            <a:r>
              <a:rPr lang="en-CA" altLang="en-US" dirty="0" smtClean="0"/>
              <a:t>hat your </a:t>
            </a:r>
            <a:r>
              <a:rPr lang="en-CA" altLang="en-US" dirty="0"/>
              <a:t>M</a:t>
            </a:r>
            <a:r>
              <a:rPr lang="en-CA" altLang="en-US" dirty="0" smtClean="0"/>
              <a:t>achine </a:t>
            </a:r>
            <a:r>
              <a:rPr lang="en-CA" altLang="en-US" dirty="0"/>
              <a:t>is on s</a:t>
            </a:r>
            <a:r>
              <a:rPr lang="en-CA" altLang="en-US" dirty="0" smtClean="0"/>
              <a:t>table </a:t>
            </a:r>
            <a:r>
              <a:rPr lang="en-CA" altLang="en-US" dirty="0"/>
              <a:t>f</a:t>
            </a:r>
            <a:r>
              <a:rPr lang="en-CA" altLang="en-US" dirty="0" smtClean="0"/>
              <a:t>ooting </a:t>
            </a:r>
            <a:endParaRPr lang="en-US" altLang="en-US" dirty="0"/>
          </a:p>
        </p:txBody>
      </p:sp>
      <p:pic>
        <p:nvPicPr>
          <p:cNvPr id="17417" name="Picture 9" descr="C:\Users\wendy.hamilton\Pictures\TZA Picture10.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5" y="1052736"/>
            <a:ext cx="7246937" cy="475429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555776" y="12119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30966841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ChangeArrowheads="1"/>
          </p:cNvSpPr>
          <p:nvPr/>
        </p:nvSpPr>
        <p:spPr bwMode="auto">
          <a:xfrm>
            <a:off x="1209928" y="5657672"/>
            <a:ext cx="6840760" cy="113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75855" lvl="2" indent="-265309">
              <a:spcBef>
                <a:spcPct val="20000"/>
              </a:spcBef>
              <a:buClr>
                <a:schemeClr val="tx1"/>
              </a:buClr>
              <a:buFont typeface="Arial" panose="020B0604020202020204" pitchFamily="34" charset="0"/>
              <a:buChar char="•"/>
            </a:pPr>
            <a:r>
              <a:rPr lang="en-CA" altLang="en-US" dirty="0" smtClean="0"/>
              <a:t>Drilling &amp; Blasting operations should be focused towards “controlling the blast”, particularly when road works are above steep slopes.  Drill holes should be directional and stemming should be with adequate materials to control the blast.</a:t>
            </a:r>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824" y="980728"/>
            <a:ext cx="6260359" cy="4236809"/>
          </a:xfrm>
          <a:prstGeom prst="rect">
            <a:avLst/>
          </a:prstGeom>
          <a:ln>
            <a:solidFill>
              <a:schemeClr val="tx1"/>
            </a:solidFill>
          </a:ln>
          <a:effectLst>
            <a:outerShdw blurRad="292100" dist="139700" dir="2700000" algn="tl" rotWithShape="0">
              <a:srgbClr val="333333">
                <a:alpha val="65000"/>
              </a:srgbClr>
            </a:outerShdw>
          </a:effectLst>
        </p:spPr>
      </p:pic>
      <p:sp>
        <p:nvSpPr>
          <p:cNvPr id="5" name="Title 1"/>
          <p:cNvSpPr txBox="1">
            <a:spLocks/>
          </p:cNvSpPr>
          <p:nvPr/>
        </p:nvSpPr>
        <p:spPr>
          <a:xfrm>
            <a:off x="2520660" y="29756"/>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25878624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55776" y="140791"/>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636" y="764703"/>
            <a:ext cx="6264696" cy="591913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136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55776" y="140791"/>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56308"/>
            <a:ext cx="7473056" cy="49485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5738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916832"/>
            <a:ext cx="4464496" cy="3072083"/>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Picture2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730" y="1915696"/>
            <a:ext cx="3528389" cy="3096344"/>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1043611" y="6016081"/>
            <a:ext cx="3935119" cy="347337"/>
          </a:xfrm>
          <a:prstGeom prst="rect">
            <a:avLst/>
          </a:prstGeom>
          <a:noFill/>
        </p:spPr>
        <p:txBody>
          <a:bodyPr wrap="square" lIns="84899" tIns="42449" rIns="84899" bIns="42449" rtlCol="0">
            <a:spAutoFit/>
          </a:bodyPr>
          <a:lstStyle/>
          <a:p>
            <a:pPr marL="265309" indent="-265309">
              <a:buFont typeface="Arial" panose="020B0604020202020204" pitchFamily="34" charset="0"/>
              <a:buChar char="•"/>
            </a:pPr>
            <a:r>
              <a:rPr lang="en-CA" dirty="0" smtClean="0"/>
              <a:t>Overloading Outside Edges of Road</a:t>
            </a:r>
            <a:endParaRPr lang="en-CA" dirty="0"/>
          </a:p>
        </p:txBody>
      </p:sp>
      <p:sp>
        <p:nvSpPr>
          <p:cNvPr id="6" name="Title 1"/>
          <p:cNvSpPr txBox="1">
            <a:spLocks/>
          </p:cNvSpPr>
          <p:nvPr/>
        </p:nvSpPr>
        <p:spPr>
          <a:xfrm>
            <a:off x="2555776" y="150953"/>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096673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3568" y="2348880"/>
            <a:ext cx="7920880" cy="3989040"/>
          </a:xfrm>
        </p:spPr>
        <p:txBody>
          <a:bodyPr>
            <a:normAutofit lnSpcReduction="10000"/>
          </a:bodyPr>
          <a:lstStyle/>
          <a:p>
            <a:pPr marL="0" indent="0">
              <a:buNone/>
            </a:pPr>
            <a:endParaRPr lang="en-US" dirty="0"/>
          </a:p>
          <a:p>
            <a:pPr marL="0" indent="0">
              <a:spcAft>
                <a:spcPts val="1114"/>
              </a:spcAft>
              <a:buNone/>
            </a:pPr>
            <a:r>
              <a:rPr lang="en-US" sz="2200" dirty="0">
                <a:latin typeface="Arial" panose="020B0604020202020204" pitchFamily="34" charset="0"/>
                <a:cs typeface="Arial" panose="020B0604020202020204" pitchFamily="34" charset="0"/>
              </a:rPr>
              <a:t>Road crews need to know where they are</a:t>
            </a:r>
          </a:p>
          <a:p>
            <a:pPr lvl="2">
              <a:spcAft>
                <a:spcPts val="1114"/>
              </a:spcAft>
              <a:buClr>
                <a:schemeClr val="tx1"/>
              </a:buClr>
              <a:buFont typeface="Arial" panose="020B0604020202020204" pitchFamily="34" charset="0"/>
              <a:buChar char="•"/>
            </a:pPr>
            <a:r>
              <a:rPr lang="en-US" sz="1700" dirty="0">
                <a:latin typeface="Arial" panose="020B0604020202020204" pitchFamily="34" charset="0"/>
                <a:cs typeface="Arial" panose="020B0604020202020204" pitchFamily="34" charset="0"/>
              </a:rPr>
              <a:t>Stations identifiable</a:t>
            </a:r>
          </a:p>
          <a:p>
            <a:pPr lvl="2">
              <a:spcAft>
                <a:spcPts val="1114"/>
              </a:spcAft>
              <a:buClr>
                <a:schemeClr val="tx1"/>
              </a:buClr>
              <a:buFont typeface="Arial" panose="020B0604020202020204" pitchFamily="34" charset="0"/>
              <a:buChar char="•"/>
            </a:pPr>
            <a:r>
              <a:rPr lang="en-US" sz="1700" dirty="0">
                <a:latin typeface="Arial" panose="020B0604020202020204" pitchFamily="34" charset="0"/>
                <a:cs typeface="Arial" panose="020B0604020202020204" pitchFamily="34" charset="0"/>
              </a:rPr>
              <a:t>Reference to plan</a:t>
            </a:r>
          </a:p>
          <a:p>
            <a:pPr marL="848990" lvl="2" indent="0">
              <a:buNone/>
            </a:pPr>
            <a:endParaRPr lang="en-US" sz="2900" dirty="0"/>
          </a:p>
          <a:p>
            <a:pPr marL="0" indent="0">
              <a:spcAft>
                <a:spcPts val="1114"/>
              </a:spcAft>
              <a:buNone/>
            </a:pPr>
            <a:r>
              <a:rPr lang="en-US" sz="2200" dirty="0">
                <a:latin typeface="Arial" panose="020B0604020202020204" pitchFamily="34" charset="0"/>
                <a:cs typeface="Arial" panose="020B0604020202020204" pitchFamily="34" charset="0"/>
              </a:rPr>
              <a:t>Changing conditions </a:t>
            </a:r>
          </a:p>
          <a:p>
            <a:pPr lvl="2">
              <a:spcAft>
                <a:spcPts val="1114"/>
              </a:spcAft>
              <a:buClr>
                <a:schemeClr val="tx1"/>
              </a:buClr>
              <a:buFont typeface="Arial" panose="020B0604020202020204" pitchFamily="34" charset="0"/>
              <a:buChar char="•"/>
            </a:pPr>
            <a:r>
              <a:rPr lang="en-US" sz="1700" dirty="0">
                <a:latin typeface="Arial" panose="020B0604020202020204" pitchFamily="34" charset="0"/>
                <a:cs typeface="Arial" panose="020B0604020202020204" pitchFamily="34" charset="0"/>
              </a:rPr>
              <a:t>Weather/rain</a:t>
            </a:r>
          </a:p>
          <a:p>
            <a:pPr lvl="2">
              <a:spcAft>
                <a:spcPts val="1114"/>
              </a:spcAft>
              <a:buClr>
                <a:schemeClr val="tx1"/>
              </a:buClr>
              <a:buFont typeface="Arial" panose="020B0604020202020204" pitchFamily="34" charset="0"/>
              <a:buChar char="•"/>
            </a:pPr>
            <a:r>
              <a:rPr lang="en-US" sz="1700" dirty="0">
                <a:latin typeface="Arial" panose="020B0604020202020204" pitchFamily="34" charset="0"/>
                <a:cs typeface="Arial" panose="020B0604020202020204" pitchFamily="34" charset="0"/>
              </a:rPr>
              <a:t>Terrain/ground</a:t>
            </a:r>
          </a:p>
          <a:p>
            <a:pPr lvl="2">
              <a:spcAft>
                <a:spcPts val="1114"/>
              </a:spcAft>
              <a:buClr>
                <a:schemeClr val="tx1"/>
              </a:buClr>
              <a:buFont typeface="Arial" panose="020B0604020202020204" pitchFamily="34" charset="0"/>
              <a:buChar char="•"/>
            </a:pPr>
            <a:r>
              <a:rPr lang="en-US" sz="1700" dirty="0">
                <a:latin typeface="Arial" panose="020B0604020202020204" pitchFamily="34" charset="0"/>
                <a:cs typeface="Arial" panose="020B0604020202020204" pitchFamily="34" charset="0"/>
              </a:rPr>
              <a:t>drainage</a:t>
            </a:r>
          </a:p>
          <a:p>
            <a:pPr lvl="1">
              <a:buFont typeface="Arial" panose="020B0604020202020204" pitchFamily="34" charset="0"/>
              <a:buChar char="•"/>
            </a:pPr>
            <a:endParaRPr lang="en-US" sz="3600" dirty="0"/>
          </a:p>
          <a:p>
            <a:pPr lvl="1">
              <a:buFont typeface="Arial" panose="020B0604020202020204" pitchFamily="34" charset="0"/>
              <a:buChar char="•"/>
            </a:pPr>
            <a:endParaRPr lang="en-US" sz="3600" dirty="0"/>
          </a:p>
          <a:p>
            <a:pPr lvl="2"/>
            <a:endParaRPr lang="en-US" dirty="0" smtClean="0"/>
          </a:p>
          <a:p>
            <a:pPr marL="848990" lvl="2" indent="0">
              <a:buNone/>
            </a:pPr>
            <a:endParaRPr lang="en-US" dirty="0"/>
          </a:p>
        </p:txBody>
      </p:sp>
      <p:sp>
        <p:nvSpPr>
          <p:cNvPr id="4" name="Title 1"/>
          <p:cNvSpPr txBox="1">
            <a:spLocks/>
          </p:cNvSpPr>
          <p:nvPr/>
        </p:nvSpPr>
        <p:spPr>
          <a:xfrm>
            <a:off x="1403648" y="445344"/>
            <a:ext cx="6120680"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Road Construction – Interaction</a:t>
            </a:r>
          </a:p>
        </p:txBody>
      </p:sp>
    </p:spTree>
    <p:extLst>
      <p:ext uri="{BB962C8B-B14F-4D97-AF65-F5344CB8AC3E}">
        <p14:creationId xmlns:p14="http://schemas.microsoft.com/office/powerpoint/2010/main" val="573844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547664" y="5949282"/>
            <a:ext cx="6264696" cy="60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99" tIns="42449" rIns="84899" bIns="4244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65309" indent="-265309">
              <a:buClr>
                <a:schemeClr val="tx1"/>
              </a:buClr>
              <a:buFont typeface="Arial" panose="020B0604020202020204" pitchFamily="34" charset="0"/>
              <a:buChar char="•"/>
            </a:pPr>
            <a:r>
              <a:rPr lang="en-US" altLang="en-US" dirty="0">
                <a:cs typeface="Arial" panose="020B0604020202020204" pitchFamily="34" charset="0"/>
              </a:rPr>
              <a:t>Always be AWARE of the RAINFALL </a:t>
            </a:r>
            <a:r>
              <a:rPr lang="en-US" altLang="en-US" dirty="0" smtClean="0">
                <a:cs typeface="Arial" panose="020B0604020202020204" pitchFamily="34" charset="0"/>
              </a:rPr>
              <a:t>situation. </a:t>
            </a:r>
            <a:r>
              <a:rPr lang="en-US" altLang="en-US" dirty="0" smtClean="0"/>
              <a:t>Rainfall </a:t>
            </a:r>
            <a:r>
              <a:rPr lang="en-US" altLang="en-US" dirty="0"/>
              <a:t>Shutdown </a:t>
            </a:r>
            <a:r>
              <a:rPr lang="en-US" altLang="en-US" dirty="0" smtClean="0"/>
              <a:t>Guidelines must </a:t>
            </a:r>
            <a:r>
              <a:rPr lang="en-US" altLang="en-US" dirty="0"/>
              <a:t>be </a:t>
            </a:r>
            <a:r>
              <a:rPr lang="en-US" altLang="en-US" dirty="0" smtClean="0"/>
              <a:t>followed.</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628" y="1412776"/>
            <a:ext cx="4330248" cy="3884487"/>
          </a:xfrm>
          <a:prstGeom prst="rect">
            <a:avLst/>
          </a:prstGeom>
          <a:ln>
            <a:solidFill>
              <a:schemeClr val="tx1"/>
            </a:solidFill>
          </a:ln>
          <a:effectLst>
            <a:outerShdw blurRad="292100" dist="139700" dir="2700000" algn="tl" rotWithShape="0">
              <a:srgbClr val="333333">
                <a:alpha val="65000"/>
              </a:srgbClr>
            </a:outerShdw>
          </a:effectLst>
        </p:spPr>
      </p:pic>
      <p:sp>
        <p:nvSpPr>
          <p:cNvPr id="6" name="Title 1"/>
          <p:cNvSpPr txBox="1">
            <a:spLocks/>
          </p:cNvSpPr>
          <p:nvPr/>
        </p:nvSpPr>
        <p:spPr>
          <a:xfrm>
            <a:off x="2565544" y="260648"/>
            <a:ext cx="374441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1019798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5" y="1700809"/>
            <a:ext cx="7560840" cy="1814405"/>
          </a:xfrm>
          <a:prstGeom prst="rect">
            <a:avLst/>
          </a:prstGeom>
          <a:noFill/>
        </p:spPr>
        <p:txBody>
          <a:bodyPr wrap="square" lIns="84899" tIns="42449" rIns="84899" bIns="42449" rtlCol="0">
            <a:spAutoFit/>
          </a:bodyPr>
          <a:lstStyle/>
          <a:p>
            <a:pPr algn="ctr">
              <a:spcAft>
                <a:spcPts val="1671"/>
              </a:spcAft>
            </a:pPr>
            <a:r>
              <a:rPr lang="en-CA" sz="2800" b="1" dirty="0">
                <a:latin typeface="Arial" panose="020B0604020202020204" pitchFamily="34" charset="0"/>
                <a:cs typeface="Arial" panose="020B0604020202020204" pitchFamily="34" charset="0"/>
              </a:rPr>
              <a:t>The following are examples of</a:t>
            </a:r>
          </a:p>
          <a:p>
            <a:pPr algn="ctr">
              <a:spcAft>
                <a:spcPts val="1671"/>
              </a:spcAft>
            </a:pPr>
            <a:r>
              <a:rPr lang="en-CA" sz="2800" b="1" dirty="0">
                <a:latin typeface="Arial" panose="020B0604020202020204" pitchFamily="34" charset="0"/>
                <a:cs typeface="Arial" panose="020B0604020202020204" pitchFamily="34" charset="0"/>
              </a:rPr>
              <a:t> Construction Initiated Slides </a:t>
            </a:r>
          </a:p>
          <a:p>
            <a:pPr algn="ctr">
              <a:spcAft>
                <a:spcPts val="1671"/>
              </a:spcAft>
            </a:pPr>
            <a:r>
              <a:rPr lang="en-CA" sz="2800" b="1" dirty="0">
                <a:latin typeface="Arial" panose="020B0604020202020204" pitchFamily="34" charset="0"/>
                <a:cs typeface="Arial" panose="020B0604020202020204" pitchFamily="34" charset="0"/>
              </a:rPr>
              <a:t>on the Coast of BC </a:t>
            </a:r>
          </a:p>
        </p:txBody>
      </p:sp>
    </p:spTree>
    <p:extLst>
      <p:ext uri="{BB962C8B-B14F-4D97-AF65-F5344CB8AC3E}">
        <p14:creationId xmlns:p14="http://schemas.microsoft.com/office/powerpoint/2010/main" val="27317068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1403648" y="2060850"/>
            <a:ext cx="7427168" cy="4525963"/>
          </a:xfrm>
        </p:spPr>
        <p:txBody>
          <a:bodyPr>
            <a:normAutofit/>
          </a:bodyPr>
          <a:lstStyle/>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Poor centerline alignment</a:t>
            </a:r>
          </a:p>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Inadequate right-of-way falling</a:t>
            </a:r>
            <a:endParaRPr lang="en-US" altLang="en-US" dirty="0">
              <a:latin typeface="Arial" panose="020B0604020202020204" pitchFamily="34" charset="0"/>
              <a:cs typeface="Arial" panose="020B0604020202020204" pitchFamily="34" charset="0"/>
            </a:endParaRPr>
          </a:p>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Smooth bedrock</a:t>
            </a:r>
          </a:p>
          <a:p>
            <a:pPr>
              <a:spcBef>
                <a:spcPts val="1114"/>
              </a:spcBef>
              <a:spcAft>
                <a:spcPts val="557"/>
              </a:spcAft>
              <a:buClr>
                <a:schemeClr val="tx1"/>
              </a:buClr>
              <a:buFont typeface="Arial" panose="020B0604020202020204" pitchFamily="34" charset="0"/>
              <a:buChar char="•"/>
            </a:pPr>
            <a:r>
              <a:rPr lang="en-US" altLang="en-US" dirty="0">
                <a:latin typeface="Arial" panose="020B0604020202020204" pitchFamily="34" charset="0"/>
                <a:cs typeface="Arial" panose="020B0604020202020204" pitchFamily="34" charset="0"/>
              </a:rPr>
              <a:t>Working in poor light conditions </a:t>
            </a:r>
            <a:endParaRPr lang="en-US" altLang="en-US" dirty="0" smtClean="0">
              <a:latin typeface="Arial" panose="020B0604020202020204" pitchFamily="34" charset="0"/>
              <a:cs typeface="Arial" panose="020B0604020202020204" pitchFamily="34" charset="0"/>
            </a:endParaRPr>
          </a:p>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Decking </a:t>
            </a:r>
            <a:r>
              <a:rPr lang="en-US" altLang="en-US" dirty="0">
                <a:latin typeface="Arial" panose="020B0604020202020204" pitchFamily="34" charset="0"/>
                <a:cs typeface="Arial" panose="020B0604020202020204" pitchFamily="34" charset="0"/>
              </a:rPr>
              <a:t>of Right-of-Way </a:t>
            </a:r>
            <a:r>
              <a:rPr lang="en-US" altLang="en-US" dirty="0" smtClean="0">
                <a:latin typeface="Arial" panose="020B0604020202020204" pitchFamily="34" charset="0"/>
                <a:cs typeface="Arial" panose="020B0604020202020204" pitchFamily="34" charset="0"/>
              </a:rPr>
              <a:t>logs</a:t>
            </a:r>
          </a:p>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Carry knowledge to Re-Construction of Old Roads</a:t>
            </a:r>
          </a:p>
          <a:p>
            <a:pPr>
              <a:spcBef>
                <a:spcPts val="1114"/>
              </a:spcBef>
              <a:spcAft>
                <a:spcPts val="557"/>
              </a:spcAft>
              <a:buClr>
                <a:schemeClr val="tx1"/>
              </a:buClr>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Carry knowledge to Road Deactivation</a:t>
            </a:r>
            <a:endParaRPr lang="en-US" altLang="en-US" dirty="0">
              <a:latin typeface="Arial" panose="020B0604020202020204" pitchFamily="34" charset="0"/>
              <a:cs typeface="Arial" panose="020B0604020202020204" pitchFamily="34" charset="0"/>
            </a:endParaRPr>
          </a:p>
          <a:p>
            <a:pPr>
              <a:spcBef>
                <a:spcPts val="1114"/>
              </a:spcBef>
            </a:pPr>
            <a:endParaRPr lang="en-US" altLang="en-US" sz="1900" dirty="0">
              <a:latin typeface="Arial" panose="020B0604020202020204" pitchFamily="34" charset="0"/>
              <a:cs typeface="Arial" panose="020B0604020202020204" pitchFamily="34" charset="0"/>
            </a:endParaRPr>
          </a:p>
          <a:p>
            <a:pPr>
              <a:spcBef>
                <a:spcPts val="1114"/>
              </a:spcBef>
            </a:pPr>
            <a:endParaRPr lang="en-US" altLang="en-US" sz="1900" dirty="0">
              <a:latin typeface="Arial" panose="020B0604020202020204" pitchFamily="34" charset="0"/>
              <a:cs typeface="Arial" panose="020B0604020202020204" pitchFamily="34" charset="0"/>
            </a:endParaRPr>
          </a:p>
        </p:txBody>
      </p:sp>
      <p:sp>
        <p:nvSpPr>
          <p:cNvPr id="143362" name="Rectangle 2"/>
          <p:cNvSpPr>
            <a:spLocks noGrp="1" noChangeArrowheads="1"/>
          </p:cNvSpPr>
          <p:nvPr>
            <p:ph type="title"/>
          </p:nvPr>
        </p:nvSpPr>
        <p:spPr>
          <a:xfrm>
            <a:off x="1151620" y="904156"/>
            <a:ext cx="6552728" cy="1143000"/>
          </a:xfrm>
        </p:spPr>
        <p:txBody>
          <a:bodyPr>
            <a:normAutofit/>
          </a:bodyPr>
          <a:lstStyle/>
          <a:p>
            <a:pPr algn="l" eaLnBrk="1" hangingPunct="1">
              <a:defRPr/>
            </a:pPr>
            <a:r>
              <a:rPr lang="en-US" altLang="en-US" sz="2200" u="sng" dirty="0">
                <a:latin typeface="Arial" panose="020B0604020202020204" pitchFamily="34" charset="0"/>
                <a:cs typeface="Arial" panose="020B0604020202020204" pitchFamily="34" charset="0"/>
              </a:rPr>
              <a:t>Other things to consider:</a:t>
            </a:r>
          </a:p>
        </p:txBody>
      </p:sp>
      <p:sp>
        <p:nvSpPr>
          <p:cNvPr id="5" name="Title 1"/>
          <p:cNvSpPr txBox="1">
            <a:spLocks/>
          </p:cNvSpPr>
          <p:nvPr/>
        </p:nvSpPr>
        <p:spPr>
          <a:xfrm>
            <a:off x="3131840" y="260648"/>
            <a:ext cx="2602656" cy="71551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Construction</a:t>
            </a:r>
          </a:p>
        </p:txBody>
      </p:sp>
    </p:spTree>
    <p:extLst>
      <p:ext uri="{BB962C8B-B14F-4D97-AF65-F5344CB8AC3E}">
        <p14:creationId xmlns:p14="http://schemas.microsoft.com/office/powerpoint/2010/main" val="38310614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85" y="736801"/>
            <a:ext cx="8856984" cy="4638377"/>
          </a:xfrm>
          <a:prstGeom prst="rect">
            <a:avLst/>
          </a:prstGeom>
        </p:spPr>
        <p:txBody>
          <a:bodyPr lIns="84899" tIns="42449" rIns="84899" bIns="42449">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600" dirty="0">
                <a:latin typeface="Arial" panose="020B0604020202020204" pitchFamily="34" charset="0"/>
                <a:cs typeface="Arial" panose="020B0604020202020204" pitchFamily="34" charset="0"/>
              </a:rPr>
              <a:t>	</a:t>
            </a:r>
            <a:endParaRPr lang="en-CA" sz="2200" u="sng" dirty="0">
              <a:latin typeface="Arial" panose="020B0604020202020204" pitchFamily="34" charset="0"/>
              <a:cs typeface="Arial" panose="020B0604020202020204" pitchFamily="34" charset="0"/>
            </a:endParaRPr>
          </a:p>
          <a:p>
            <a:pPr algn="l"/>
            <a:r>
              <a:rPr lang="en-CA" sz="2200" dirty="0">
                <a:latin typeface="Arial" panose="020B0604020202020204" pitchFamily="34" charset="0"/>
                <a:cs typeface="Arial" panose="020B0604020202020204" pitchFamily="34" charset="0"/>
              </a:rPr>
              <a:t>	</a:t>
            </a:r>
            <a:r>
              <a:rPr lang="en-CA" sz="2200" u="sng" dirty="0">
                <a:latin typeface="Arial" panose="020B0604020202020204" pitchFamily="34" charset="0"/>
                <a:cs typeface="Arial" panose="020B0604020202020204" pitchFamily="34" charset="0"/>
              </a:rPr>
              <a:t>Unidentified Conditions:</a:t>
            </a:r>
          </a:p>
          <a:p>
            <a:pPr marL="265309" indent="-265309">
              <a:buFont typeface="Arial" panose="020B0604020202020204" pitchFamily="34" charset="0"/>
              <a:buChar char="•"/>
            </a:pPr>
            <a:endParaRPr lang="en-CA" sz="2600" dirty="0">
              <a:latin typeface="Arial" panose="020B0604020202020204" pitchFamily="34" charset="0"/>
              <a:cs typeface="Arial" panose="020B0604020202020204" pitchFamily="34" charset="0"/>
            </a:endParaRPr>
          </a:p>
          <a:p>
            <a:pPr marL="265309" indent="-265309">
              <a:buFont typeface="Arial" panose="020B0604020202020204" pitchFamily="34" charset="0"/>
              <a:buChar char="•"/>
            </a:pPr>
            <a:r>
              <a:rPr lang="en-CA" sz="1700" dirty="0">
                <a:latin typeface="Arial" panose="020B0604020202020204" pitchFamily="34" charset="0"/>
                <a:cs typeface="Arial" panose="020B0604020202020204" pitchFamily="34" charset="0"/>
              </a:rPr>
              <a:t>All changes to be discussed with the road construction team</a:t>
            </a:r>
          </a:p>
        </p:txBody>
      </p:sp>
      <p:pic>
        <p:nvPicPr>
          <p:cNvPr id="3" name="Picture 4" descr="Image result for excavator building road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35836"/>
            <a:ext cx="4005130" cy="2999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620" y="3324725"/>
            <a:ext cx="2035709" cy="2035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78177" y="263555"/>
            <a:ext cx="3326166"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Changing the Plan</a:t>
            </a:r>
          </a:p>
        </p:txBody>
      </p:sp>
    </p:spTree>
    <p:extLst>
      <p:ext uri="{BB962C8B-B14F-4D97-AF65-F5344CB8AC3E}">
        <p14:creationId xmlns:p14="http://schemas.microsoft.com/office/powerpoint/2010/main" val="15752551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result for road construction team work cartoon"/>
          <p:cNvSpPr>
            <a:spLocks noChangeAspect="1" noChangeArrowheads="1"/>
          </p:cNvSpPr>
          <p:nvPr/>
        </p:nvSpPr>
        <p:spPr bwMode="auto">
          <a:xfrm>
            <a:off x="1"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899" tIns="42449" rIns="84899" bIns="42449" numCol="1" anchor="t" anchorCtr="0" compatLnSpc="1">
            <a:prstTxWarp prst="textNoShape">
              <a:avLst/>
            </a:prstTxWarp>
          </a:bodyPr>
          <a:lstStyle/>
          <a:p>
            <a:endParaRPr lang="en-CA"/>
          </a:p>
        </p:txBody>
      </p:sp>
      <p:pic>
        <p:nvPicPr>
          <p:cNvPr id="7" name="Picture 8" descr="C:\Users\wendy.hamilton\Pictures\TZA Picture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394" y="4600025"/>
            <a:ext cx="2288467"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dmeierhofer\Desktop\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280" y="2538771"/>
            <a:ext cx="1619251" cy="161925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descr="http://www.ctahr.hawaii.edu/forestry/ImagesNew/Photos/forestry_field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20" y="4581129"/>
            <a:ext cx="2376264"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descr="C:\Users\wendy.hamilton\Pictures\TAZ Picture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4581129"/>
            <a:ext cx="2374424" cy="15841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24384" y="160338"/>
            <a:ext cx="3326166" cy="516614"/>
          </a:xfrm>
          <a:prstGeom prst="rect">
            <a:avLst/>
          </a:prstGeom>
          <a:noFill/>
        </p:spPr>
        <p:txBody>
          <a:bodyPr wrap="none" lIns="84899" tIns="42449" rIns="84899" bIns="42449" rtlCol="0">
            <a:spAutoFit/>
          </a:bodyPr>
          <a:lstStyle/>
          <a:p>
            <a:r>
              <a:rPr lang="en-CA" sz="2800" b="1" dirty="0">
                <a:latin typeface="Arial" panose="020B0604020202020204" pitchFamily="34" charset="0"/>
                <a:cs typeface="Arial" panose="020B0604020202020204" pitchFamily="34" charset="0"/>
              </a:rPr>
              <a:t>Changing the Plan</a:t>
            </a:r>
          </a:p>
        </p:txBody>
      </p:sp>
      <p:sp>
        <p:nvSpPr>
          <p:cNvPr id="3" name="TextBox 2"/>
          <p:cNvSpPr txBox="1"/>
          <p:nvPr/>
        </p:nvSpPr>
        <p:spPr>
          <a:xfrm>
            <a:off x="827584" y="1052738"/>
            <a:ext cx="7488832" cy="1363000"/>
          </a:xfrm>
          <a:prstGeom prst="rect">
            <a:avLst/>
          </a:prstGeom>
          <a:noFill/>
        </p:spPr>
        <p:txBody>
          <a:bodyPr wrap="square" lIns="84899" tIns="42449" rIns="84899" bIns="42449" rtlCol="0">
            <a:spAutoFit/>
          </a:bodyPr>
          <a:lstStyle/>
          <a:p>
            <a:pPr>
              <a:spcAft>
                <a:spcPts val="557"/>
              </a:spcAft>
            </a:pPr>
            <a:r>
              <a:rPr lang="en-CA" dirty="0">
                <a:latin typeface="Arial" panose="020B0604020202020204" pitchFamily="34" charset="0"/>
                <a:cs typeface="Arial" panose="020B0604020202020204" pitchFamily="34" charset="0"/>
              </a:rPr>
              <a:t>All those involved with road planning, engineering and </a:t>
            </a:r>
            <a:r>
              <a:rPr lang="en-CA" dirty="0" smtClean="0">
                <a:latin typeface="Arial" panose="020B0604020202020204" pitchFamily="34" charset="0"/>
                <a:cs typeface="Arial" panose="020B0604020202020204" pitchFamily="34" charset="0"/>
              </a:rPr>
              <a:t>construction</a:t>
            </a:r>
          </a:p>
          <a:p>
            <a:pPr>
              <a:spcAft>
                <a:spcPts val="557"/>
              </a:spcAft>
            </a:pPr>
            <a:r>
              <a:rPr lang="en-CA" dirty="0" smtClean="0">
                <a:latin typeface="Arial" panose="020B0604020202020204" pitchFamily="34" charset="0"/>
                <a:cs typeface="Arial" panose="020B0604020202020204" pitchFamily="34" charset="0"/>
              </a:rPr>
              <a:t>play </a:t>
            </a:r>
            <a:r>
              <a:rPr lang="en-CA" dirty="0">
                <a:latin typeface="Arial" panose="020B0604020202020204" pitchFamily="34" charset="0"/>
                <a:cs typeface="Arial" panose="020B0604020202020204" pitchFamily="34" charset="0"/>
              </a:rPr>
              <a:t>a critical role in ensuring safe and successful operations. It is </a:t>
            </a:r>
            <a:r>
              <a:rPr lang="en-CA" dirty="0" smtClean="0">
                <a:latin typeface="Arial" panose="020B0604020202020204" pitchFamily="34" charset="0"/>
                <a:cs typeface="Arial" panose="020B0604020202020204" pitchFamily="34" charset="0"/>
              </a:rPr>
              <a:t>the</a:t>
            </a:r>
          </a:p>
          <a:p>
            <a:pPr>
              <a:spcAft>
                <a:spcPts val="557"/>
              </a:spcAft>
            </a:pPr>
            <a:r>
              <a:rPr lang="en-CA" dirty="0" smtClean="0">
                <a:latin typeface="Arial" panose="020B0604020202020204" pitchFamily="34" charset="0"/>
                <a:cs typeface="Arial" panose="020B0604020202020204" pitchFamily="34" charset="0"/>
              </a:rPr>
              <a:t>expertise </a:t>
            </a:r>
            <a:r>
              <a:rPr lang="en-CA" dirty="0">
                <a:latin typeface="Arial" panose="020B0604020202020204" pitchFamily="34" charset="0"/>
                <a:cs typeface="Arial" panose="020B0604020202020204" pitchFamily="34" charset="0"/>
              </a:rPr>
              <a:t>and experience of the team and how they interact </a:t>
            </a:r>
            <a:r>
              <a:rPr lang="en-CA" dirty="0" smtClean="0">
                <a:latin typeface="Arial" panose="020B0604020202020204" pitchFamily="34" charset="0"/>
                <a:cs typeface="Arial" panose="020B0604020202020204" pitchFamily="34" charset="0"/>
              </a:rPr>
              <a:t>which</a:t>
            </a:r>
          </a:p>
          <a:p>
            <a:pPr>
              <a:spcAft>
                <a:spcPts val="557"/>
              </a:spcAft>
            </a:pPr>
            <a:r>
              <a:rPr lang="en-CA" dirty="0" smtClean="0">
                <a:latin typeface="Arial" panose="020B0604020202020204" pitchFamily="34" charset="0"/>
                <a:cs typeface="Arial" panose="020B0604020202020204" pitchFamily="34" charset="0"/>
              </a:rPr>
              <a:t>determines </a:t>
            </a:r>
            <a:r>
              <a:rPr lang="en-CA" dirty="0">
                <a:latin typeface="Arial" panose="020B0604020202020204" pitchFamily="34" charset="0"/>
                <a:cs typeface="Arial" panose="020B0604020202020204" pitchFamily="34" charset="0"/>
              </a:rPr>
              <a:t>the outcome. </a:t>
            </a:r>
            <a:endParaRPr lang="en-CA" dirty="0"/>
          </a:p>
        </p:txBody>
      </p:sp>
    </p:spTree>
    <p:extLst>
      <p:ext uri="{BB962C8B-B14F-4D97-AF65-F5344CB8AC3E}">
        <p14:creationId xmlns:p14="http://schemas.microsoft.com/office/powerpoint/2010/main" val="19474541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utaggar\AppData\Local\Microsoft\Windows\Temporary Internet Files\Content.Outlook\EC3NMSNK\phot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90" y="746947"/>
            <a:ext cx="3102047" cy="253803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Placeholder 6"/>
          <p:cNvPicPr>
            <a:picLocks noChangeAspect="1"/>
          </p:cNvPicPr>
          <p:nvPr/>
        </p:nvPicPr>
        <p:blipFill>
          <a:blip r:embed="rId4">
            <a:extLst>
              <a:ext uri="{28A0092B-C50C-407E-A947-70E740481C1C}">
                <a14:useLocalDpi xmlns:a14="http://schemas.microsoft.com/office/drawing/2010/main" val="0"/>
              </a:ext>
            </a:extLst>
          </a:blip>
          <a:srcRect t="22000" b="22000"/>
          <a:stretch>
            <a:fillRect/>
          </a:stretch>
        </p:blipFill>
        <p:spPr>
          <a:xfrm>
            <a:off x="5364090" y="3717032"/>
            <a:ext cx="3102047" cy="2254133"/>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txBox="1">
            <a:spLocks/>
          </p:cNvSpPr>
          <p:nvPr/>
        </p:nvSpPr>
        <p:spPr>
          <a:xfrm>
            <a:off x="3264718" y="202414"/>
            <a:ext cx="1883348" cy="5715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latin typeface="Arial" panose="020B0604020202020204" pitchFamily="34" charset="0"/>
                <a:cs typeface="Arial" panose="020B0604020202020204" pitchFamily="34" charset="0"/>
              </a:rPr>
              <a:t>The Cost</a:t>
            </a:r>
          </a:p>
        </p:txBody>
      </p:sp>
      <p:sp>
        <p:nvSpPr>
          <p:cNvPr id="5" name="TextBox 4"/>
          <p:cNvSpPr txBox="1"/>
          <p:nvPr/>
        </p:nvSpPr>
        <p:spPr>
          <a:xfrm>
            <a:off x="611560" y="1052739"/>
            <a:ext cx="4536504" cy="6364369"/>
          </a:xfrm>
          <a:prstGeom prst="rect">
            <a:avLst/>
          </a:prstGeom>
          <a:noFill/>
        </p:spPr>
        <p:txBody>
          <a:bodyPr wrap="square" lIns="84899" tIns="42449" rIns="84899" bIns="42449" rtlCol="0">
            <a:spAutoFit/>
          </a:bodyPr>
          <a:lstStyle/>
          <a:p>
            <a:pPr>
              <a:spcAft>
                <a:spcPts val="557"/>
              </a:spcAft>
            </a:pPr>
            <a:r>
              <a:rPr lang="en-CA" dirty="0">
                <a:latin typeface="Arial" panose="020B0604020202020204" pitchFamily="34" charset="0"/>
                <a:cs typeface="Arial" panose="020B0604020202020204" pitchFamily="34" charset="0"/>
              </a:rPr>
              <a:t>Not taking the appropriate action can </a:t>
            </a:r>
            <a:r>
              <a:rPr lang="en-CA" dirty="0" smtClean="0">
                <a:latin typeface="Arial" panose="020B0604020202020204" pitchFamily="34" charset="0"/>
                <a:cs typeface="Arial" panose="020B0604020202020204" pitchFamily="34" charset="0"/>
              </a:rPr>
              <a:t>have</a:t>
            </a:r>
          </a:p>
          <a:p>
            <a:pPr>
              <a:spcAft>
                <a:spcPts val="557"/>
              </a:spcAft>
            </a:pPr>
            <a:r>
              <a:rPr lang="en-CA" dirty="0" smtClean="0">
                <a:latin typeface="Arial" panose="020B0604020202020204" pitchFamily="34" charset="0"/>
                <a:cs typeface="Arial" panose="020B0604020202020204" pitchFamily="34" charset="0"/>
              </a:rPr>
              <a:t>substantial </a:t>
            </a:r>
            <a:r>
              <a:rPr lang="en-CA" dirty="0">
                <a:latin typeface="Arial" panose="020B0604020202020204" pitchFamily="34" charset="0"/>
                <a:cs typeface="Arial" panose="020B0604020202020204" pitchFamily="34" charset="0"/>
              </a:rPr>
              <a:t>costs to the operation, </a:t>
            </a:r>
            <a:r>
              <a:rPr lang="en-CA" dirty="0" smtClean="0">
                <a:latin typeface="Arial" panose="020B0604020202020204" pitchFamily="34" charset="0"/>
                <a:cs typeface="Arial" panose="020B0604020202020204" pitchFamily="34" charset="0"/>
              </a:rPr>
              <a:t>the</a:t>
            </a:r>
          </a:p>
          <a:p>
            <a:pPr>
              <a:spcAft>
                <a:spcPts val="557"/>
              </a:spcAft>
            </a:pPr>
            <a:r>
              <a:rPr lang="en-CA" dirty="0" smtClean="0">
                <a:latin typeface="Arial" panose="020B0604020202020204" pitchFamily="34" charset="0"/>
                <a:cs typeface="Arial" panose="020B0604020202020204" pitchFamily="34" charset="0"/>
              </a:rPr>
              <a:t>environment </a:t>
            </a:r>
            <a:r>
              <a:rPr lang="en-CA" dirty="0">
                <a:latin typeface="Arial" panose="020B0604020202020204" pitchFamily="34" charset="0"/>
                <a:cs typeface="Arial" panose="020B0604020202020204" pitchFamily="34" charset="0"/>
              </a:rPr>
              <a:t>and people on the ground.</a:t>
            </a:r>
          </a:p>
          <a:p>
            <a:pPr>
              <a:spcAft>
                <a:spcPts val="557"/>
              </a:spcAft>
            </a:pPr>
            <a:endParaRPr lang="en-CA" dirty="0">
              <a:latin typeface="Arial" panose="020B0604020202020204" pitchFamily="34" charset="0"/>
              <a:cs typeface="Arial" panose="020B0604020202020204" pitchFamily="34" charset="0"/>
            </a:endParaRPr>
          </a:p>
          <a:p>
            <a:pPr>
              <a:spcAft>
                <a:spcPts val="557"/>
              </a:spcAft>
            </a:pPr>
            <a:r>
              <a:rPr lang="en-CA" dirty="0">
                <a:latin typeface="Arial" panose="020B0604020202020204" pitchFamily="34" charset="0"/>
                <a:cs typeface="Arial" panose="020B0604020202020204" pitchFamily="34" charset="0"/>
              </a:rPr>
              <a:t>Based on past events, it is estimated </a:t>
            </a:r>
            <a:r>
              <a:rPr lang="en-CA" dirty="0" smtClean="0">
                <a:latin typeface="Arial" panose="020B0604020202020204" pitchFamily="34" charset="0"/>
                <a:cs typeface="Arial" panose="020B0604020202020204" pitchFamily="34" charset="0"/>
              </a:rPr>
              <a:t>that</a:t>
            </a:r>
          </a:p>
          <a:p>
            <a:pPr>
              <a:spcAft>
                <a:spcPts val="557"/>
              </a:spcAft>
            </a:pPr>
            <a:r>
              <a:rPr lang="en-CA" dirty="0" smtClean="0">
                <a:latin typeface="Arial" panose="020B0604020202020204" pitchFamily="34" charset="0"/>
                <a:cs typeface="Arial" panose="020B0604020202020204" pitchFamily="34" charset="0"/>
              </a:rPr>
              <a:t>a </a:t>
            </a:r>
            <a:r>
              <a:rPr lang="en-CA" dirty="0">
                <a:latin typeface="Arial" panose="020B0604020202020204" pitchFamily="34" charset="0"/>
                <a:cs typeface="Arial" panose="020B0604020202020204" pitchFamily="34" charset="0"/>
              </a:rPr>
              <a:t>single significant slide event can </a:t>
            </a:r>
            <a:r>
              <a:rPr lang="en-CA" dirty="0" smtClean="0">
                <a:latin typeface="Arial" panose="020B0604020202020204" pitchFamily="34" charset="0"/>
                <a:cs typeface="Arial" panose="020B0604020202020204" pitchFamily="34" charset="0"/>
              </a:rPr>
              <a:t>cost</a:t>
            </a:r>
          </a:p>
          <a:p>
            <a:pPr>
              <a:spcAft>
                <a:spcPts val="557"/>
              </a:spcAft>
            </a:pPr>
            <a:r>
              <a:rPr lang="en-CA" dirty="0" smtClean="0">
                <a:latin typeface="Arial" panose="020B0604020202020204" pitchFamily="34" charset="0"/>
                <a:cs typeface="Arial" panose="020B0604020202020204" pitchFamily="34" charset="0"/>
              </a:rPr>
              <a:t>from </a:t>
            </a:r>
            <a:r>
              <a:rPr lang="en-CA" dirty="0">
                <a:latin typeface="Arial" panose="020B0604020202020204" pitchFamily="34" charset="0"/>
                <a:cs typeface="Arial" panose="020B0604020202020204" pitchFamily="34" charset="0"/>
              </a:rPr>
              <a:t>$180,000 to $500,000.  Add in </a:t>
            </a:r>
            <a:r>
              <a:rPr lang="en-CA" dirty="0" smtClean="0">
                <a:latin typeface="Arial" panose="020B0604020202020204" pitchFamily="34" charset="0"/>
                <a:cs typeface="Arial" panose="020B0604020202020204" pitchFamily="34" charset="0"/>
              </a:rPr>
              <a:t>lost</a:t>
            </a:r>
          </a:p>
          <a:p>
            <a:pPr>
              <a:spcAft>
                <a:spcPts val="557"/>
              </a:spcAft>
            </a:pPr>
            <a:r>
              <a:rPr lang="en-CA" dirty="0" smtClean="0">
                <a:latin typeface="Arial" panose="020B0604020202020204" pitchFamily="34" charset="0"/>
                <a:cs typeface="Arial" panose="020B0604020202020204" pitchFamily="34" charset="0"/>
              </a:rPr>
              <a:t>harvesting </a:t>
            </a:r>
            <a:r>
              <a:rPr lang="en-CA" dirty="0">
                <a:latin typeface="Arial" panose="020B0604020202020204" pitchFamily="34" charset="0"/>
                <a:cs typeface="Arial" panose="020B0604020202020204" pitchFamily="34" charset="0"/>
              </a:rPr>
              <a:t>opportunity and the costs </a:t>
            </a:r>
            <a:r>
              <a:rPr lang="en-CA" dirty="0" smtClean="0">
                <a:latin typeface="Arial" panose="020B0604020202020204" pitchFamily="34" charset="0"/>
                <a:cs typeface="Arial" panose="020B0604020202020204" pitchFamily="34" charset="0"/>
              </a:rPr>
              <a:t>can</a:t>
            </a:r>
          </a:p>
          <a:p>
            <a:pPr>
              <a:spcAft>
                <a:spcPts val="557"/>
              </a:spcAft>
            </a:pPr>
            <a:r>
              <a:rPr lang="en-CA" dirty="0" smtClean="0">
                <a:latin typeface="Arial" panose="020B0604020202020204" pitchFamily="34" charset="0"/>
                <a:cs typeface="Arial" panose="020B0604020202020204" pitchFamily="34" charset="0"/>
              </a:rPr>
              <a:t>easily </a:t>
            </a:r>
            <a:r>
              <a:rPr lang="en-CA" dirty="0">
                <a:latin typeface="Arial" panose="020B0604020202020204" pitchFamily="34" charset="0"/>
                <a:cs typeface="Arial" panose="020B0604020202020204" pitchFamily="34" charset="0"/>
              </a:rPr>
              <a:t>double.</a:t>
            </a:r>
          </a:p>
          <a:p>
            <a:pPr>
              <a:spcAft>
                <a:spcPts val="557"/>
              </a:spcAft>
            </a:pPr>
            <a:endParaRPr lang="en-CA" dirty="0">
              <a:latin typeface="Arial" panose="020B0604020202020204" pitchFamily="34" charset="0"/>
              <a:cs typeface="Arial" panose="020B0604020202020204" pitchFamily="34" charset="0"/>
            </a:endParaRPr>
          </a:p>
          <a:p>
            <a:pPr>
              <a:spcAft>
                <a:spcPts val="557"/>
              </a:spcAft>
            </a:pPr>
            <a:r>
              <a:rPr lang="en-CA" dirty="0">
                <a:latin typeface="Arial" panose="020B0604020202020204" pitchFamily="34" charset="0"/>
                <a:cs typeface="Arial" panose="020B0604020202020204" pitchFamily="34" charset="0"/>
              </a:rPr>
              <a:t>This is assuming that there no one </a:t>
            </a:r>
            <a:r>
              <a:rPr lang="en-CA" dirty="0" smtClean="0">
                <a:latin typeface="Arial" panose="020B0604020202020204" pitchFamily="34" charset="0"/>
                <a:cs typeface="Arial" panose="020B0604020202020204" pitchFamily="34" charset="0"/>
              </a:rPr>
              <a:t>is</a:t>
            </a:r>
          </a:p>
          <a:p>
            <a:pPr>
              <a:spcAft>
                <a:spcPts val="557"/>
              </a:spcAft>
            </a:pPr>
            <a:r>
              <a:rPr lang="en-CA" dirty="0" smtClean="0">
                <a:latin typeface="Arial" panose="020B0604020202020204" pitchFamily="34" charset="0"/>
                <a:cs typeface="Arial" panose="020B0604020202020204" pitchFamily="34" charset="0"/>
              </a:rPr>
              <a:t>seriously </a:t>
            </a:r>
            <a:r>
              <a:rPr lang="en-CA" dirty="0">
                <a:latin typeface="Arial" panose="020B0604020202020204" pitchFamily="34" charset="0"/>
                <a:cs typeface="Arial" panose="020B0604020202020204" pitchFamily="34" charset="0"/>
              </a:rPr>
              <a:t>injured during the event.</a:t>
            </a:r>
          </a:p>
          <a:p>
            <a:pPr>
              <a:spcAft>
                <a:spcPts val="557"/>
              </a:spcAft>
            </a:pPr>
            <a:endParaRPr lang="en-CA" dirty="0">
              <a:latin typeface="Arial" panose="020B0604020202020204" pitchFamily="34" charset="0"/>
              <a:cs typeface="Arial" panose="020B0604020202020204" pitchFamily="34" charset="0"/>
            </a:endParaRPr>
          </a:p>
          <a:p>
            <a:pPr>
              <a:spcAft>
                <a:spcPts val="557"/>
              </a:spcAft>
            </a:pPr>
            <a:r>
              <a:rPr lang="en-CA" dirty="0">
                <a:latin typeface="Arial" panose="020B0604020202020204" pitchFamily="34" charset="0"/>
                <a:cs typeface="Arial" panose="020B0604020202020204" pitchFamily="34" charset="0"/>
              </a:rPr>
              <a:t>If this is the case the cost will be </a:t>
            </a:r>
            <a:r>
              <a:rPr lang="en-CA" dirty="0" smtClean="0">
                <a:latin typeface="Arial" panose="020B0604020202020204" pitchFamily="34" charset="0"/>
                <a:cs typeface="Arial" panose="020B0604020202020204" pitchFamily="34" charset="0"/>
              </a:rPr>
              <a:t>much</a:t>
            </a:r>
          </a:p>
          <a:p>
            <a:pPr>
              <a:spcAft>
                <a:spcPts val="557"/>
              </a:spcAft>
            </a:pPr>
            <a:r>
              <a:rPr lang="en-CA" dirty="0" smtClean="0">
                <a:latin typeface="Arial" panose="020B0604020202020204" pitchFamily="34" charset="0"/>
                <a:cs typeface="Arial" panose="020B0604020202020204" pitchFamily="34" charset="0"/>
              </a:rPr>
              <a:t>higher</a:t>
            </a:r>
            <a:r>
              <a:rPr lang="en-CA" dirty="0">
                <a:latin typeface="Arial" panose="020B0604020202020204" pitchFamily="34" charset="0"/>
                <a:cs typeface="Arial" panose="020B0604020202020204" pitchFamily="34" charset="0"/>
              </a:rPr>
              <a:t>.  </a:t>
            </a:r>
            <a:endParaRPr lang="en-CA" dirty="0" smtClean="0">
              <a:latin typeface="Arial" panose="020B0604020202020204" pitchFamily="34" charset="0"/>
              <a:cs typeface="Arial" panose="020B0604020202020204" pitchFamily="34" charset="0"/>
            </a:endParaRPr>
          </a:p>
          <a:p>
            <a:pPr>
              <a:spcAft>
                <a:spcPts val="557"/>
              </a:spcAft>
            </a:pPr>
            <a:endParaRPr lang="en-CA" dirty="0">
              <a:latin typeface="Arial" panose="020B0604020202020204" pitchFamily="34" charset="0"/>
              <a:cs typeface="Arial" panose="020B0604020202020204" pitchFamily="34" charset="0"/>
            </a:endParaRPr>
          </a:p>
          <a:p>
            <a:pPr>
              <a:spcAft>
                <a:spcPts val="557"/>
              </a:spcAft>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5637316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9" name="Picture 9" descr="C:\Users\wendy.hamilton\Pictures\TZA Picture2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4" y="908722"/>
            <a:ext cx="7097895" cy="532859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sp>
        <p:nvSpPr>
          <p:cNvPr id="3" name="TextBox 2"/>
          <p:cNvSpPr txBox="1"/>
          <p:nvPr/>
        </p:nvSpPr>
        <p:spPr>
          <a:xfrm>
            <a:off x="2609815" y="298870"/>
            <a:ext cx="3677448" cy="424281"/>
          </a:xfrm>
          <a:prstGeom prst="rect">
            <a:avLst/>
          </a:prstGeom>
          <a:noFill/>
        </p:spPr>
        <p:txBody>
          <a:bodyPr wrap="square" lIns="84899" tIns="42449" rIns="84899" bIns="42449" rtlCol="0">
            <a:spAutoFit/>
          </a:bodyPr>
          <a:lstStyle/>
          <a:p>
            <a:r>
              <a:rPr lang="en-CA" sz="2200" dirty="0">
                <a:latin typeface="Arial" panose="020B0604020202020204" pitchFamily="34" charset="0"/>
                <a:cs typeface="Arial" panose="020B0604020202020204" pitchFamily="34" charset="0"/>
              </a:rPr>
              <a:t>Let’s avoid situations . . .</a:t>
            </a:r>
          </a:p>
        </p:txBody>
      </p:sp>
    </p:spTree>
    <p:extLst>
      <p:ext uri="{BB962C8B-B14F-4D97-AF65-F5344CB8AC3E}">
        <p14:creationId xmlns:p14="http://schemas.microsoft.com/office/powerpoint/2010/main" val="2893546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ChangeArrowheads="1"/>
          </p:cNvSpPr>
          <p:nvPr>
            <p:ph type="title"/>
          </p:nvPr>
        </p:nvSpPr>
        <p:spPr>
          <a:xfrm>
            <a:off x="1891616" y="139106"/>
            <a:ext cx="5328592" cy="549028"/>
          </a:xfrm>
        </p:spPr>
        <p:txBody>
          <a:bodyPr>
            <a:normAutofit/>
          </a:bodyPr>
          <a:lstStyle/>
          <a:p>
            <a:pPr algn="ctr" eaLnBrk="1" hangingPunct="1">
              <a:defRPr/>
            </a:pPr>
            <a:r>
              <a:rPr lang="en-US" altLang="en-US" sz="2200" dirty="0">
                <a:latin typeface="Arial" panose="020B0604020202020204" pitchFamily="34" charset="0"/>
                <a:cs typeface="Arial" panose="020B0604020202020204" pitchFamily="34" charset="0"/>
              </a:rPr>
              <a:t>Which none of us want to witness</a:t>
            </a:r>
          </a:p>
        </p:txBody>
      </p:sp>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912" y="836714"/>
            <a:ext cx="5256584" cy="566124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10563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5"/>
          <p:cNvSpPr>
            <a:spLocks noGrp="1" noChangeArrowheads="1"/>
          </p:cNvSpPr>
          <p:nvPr>
            <p:ph type="title"/>
          </p:nvPr>
        </p:nvSpPr>
        <p:spPr>
          <a:xfrm>
            <a:off x="1763688" y="476674"/>
            <a:ext cx="5328592" cy="549028"/>
          </a:xfrm>
        </p:spPr>
        <p:txBody>
          <a:bodyPr>
            <a:normAutofit/>
          </a:bodyPr>
          <a:lstStyle/>
          <a:p>
            <a:pPr algn="ctr" eaLnBrk="1" hangingPunct="1">
              <a:defRPr/>
            </a:pPr>
            <a:r>
              <a:rPr lang="en-US" altLang="en-US" sz="2800" b="1" dirty="0">
                <a:latin typeface="Arial" panose="020B0604020202020204" pitchFamily="34" charset="0"/>
                <a:cs typeface="Arial" panose="020B0604020202020204" pitchFamily="34" charset="0"/>
              </a:rPr>
              <a:t>Conclusion</a:t>
            </a:r>
          </a:p>
        </p:txBody>
      </p:sp>
      <p:sp>
        <p:nvSpPr>
          <p:cNvPr id="6" name="Title 1"/>
          <p:cNvSpPr txBox="1">
            <a:spLocks/>
          </p:cNvSpPr>
          <p:nvPr/>
        </p:nvSpPr>
        <p:spPr>
          <a:xfrm>
            <a:off x="456404" y="116633"/>
            <a:ext cx="8229600" cy="1143000"/>
          </a:xfrm>
          <a:prstGeom prst="rect">
            <a:avLst/>
          </a:prstGeom>
        </p:spPr>
        <p:txBody>
          <a:bodyPr lIns="84899" tIns="42449" rIns="84899" bIns="42449"/>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300" dirty="0"/>
          </a:p>
        </p:txBody>
      </p:sp>
      <p:sp>
        <p:nvSpPr>
          <p:cNvPr id="2" name="Rectangle 1"/>
          <p:cNvSpPr/>
          <p:nvPr/>
        </p:nvSpPr>
        <p:spPr>
          <a:xfrm>
            <a:off x="1331641" y="1556795"/>
            <a:ext cx="6048672" cy="4209933"/>
          </a:xfrm>
          <a:prstGeom prst="rect">
            <a:avLst/>
          </a:prstGeom>
        </p:spPr>
        <p:txBody>
          <a:bodyPr wrap="square" lIns="84899" tIns="42449" rIns="84899" bIns="42449">
            <a:spAutoFit/>
          </a:bodyPr>
          <a:lstStyle/>
          <a:p>
            <a:pPr marL="265309" indent="-265309" algn="just">
              <a:spcAft>
                <a:spcPts val="557"/>
              </a:spcAft>
              <a:buFont typeface="Arial" panose="020B0604020202020204" pitchFamily="34" charset="0"/>
              <a:buChar char="•"/>
            </a:pPr>
            <a:r>
              <a:rPr lang="en-CA" dirty="0">
                <a:latin typeface="Arial" panose="020B0604020202020204" pitchFamily="34" charset="0"/>
                <a:cs typeface="Arial" panose="020B0604020202020204" pitchFamily="34" charset="0"/>
              </a:rPr>
              <a:t>CIS type events continue to plague the industry. </a:t>
            </a:r>
            <a:endParaRPr lang="en-CA" dirty="0" smtClean="0">
              <a:latin typeface="Arial" panose="020B0604020202020204" pitchFamily="34" charset="0"/>
              <a:cs typeface="Arial" panose="020B0604020202020204" pitchFamily="34" charset="0"/>
            </a:endParaRPr>
          </a:p>
          <a:p>
            <a:pPr algn="just">
              <a:spcAft>
                <a:spcPts val="557"/>
              </a:spcAft>
            </a:pPr>
            <a:endParaRPr lang="en-CA" dirty="0">
              <a:latin typeface="Arial" panose="020B0604020202020204" pitchFamily="34" charset="0"/>
              <a:cs typeface="Arial" panose="020B0604020202020204" pitchFamily="34" charset="0"/>
            </a:endParaRPr>
          </a:p>
          <a:p>
            <a:pPr marL="265309" indent="-265309" algn="just">
              <a:spcAft>
                <a:spcPts val="557"/>
              </a:spcAft>
              <a:buFont typeface="Arial" panose="020B0604020202020204" pitchFamily="34" charset="0"/>
              <a:buChar char="•"/>
            </a:pPr>
            <a:r>
              <a:rPr lang="en-CA" dirty="0" smtClean="0">
                <a:latin typeface="Arial" panose="020B0604020202020204" pitchFamily="34" charset="0"/>
                <a:cs typeface="Arial" panose="020B0604020202020204" pitchFamily="34" charset="0"/>
              </a:rPr>
              <a:t>Unless </a:t>
            </a:r>
            <a:r>
              <a:rPr lang="en-CA" dirty="0">
                <a:latin typeface="Arial" panose="020B0604020202020204" pitchFamily="34" charset="0"/>
                <a:cs typeface="Arial" panose="020B0604020202020204" pitchFamily="34" charset="0"/>
              </a:rPr>
              <a:t>appropriate action is taken it will continue. </a:t>
            </a:r>
            <a:endParaRPr lang="en-CA" dirty="0" smtClean="0">
              <a:latin typeface="Arial" panose="020B0604020202020204" pitchFamily="34" charset="0"/>
              <a:cs typeface="Arial" panose="020B0604020202020204" pitchFamily="34" charset="0"/>
            </a:endParaRPr>
          </a:p>
          <a:p>
            <a:pPr algn="just">
              <a:spcAft>
                <a:spcPts val="557"/>
              </a:spcAft>
            </a:pPr>
            <a:endParaRPr lang="en-CA" dirty="0">
              <a:latin typeface="Arial" panose="020B0604020202020204" pitchFamily="34" charset="0"/>
              <a:cs typeface="Arial" panose="020B0604020202020204" pitchFamily="34" charset="0"/>
            </a:endParaRPr>
          </a:p>
          <a:p>
            <a:pPr marL="265309" indent="-265309" algn="just">
              <a:lnSpc>
                <a:spcPct val="150000"/>
              </a:lnSpc>
              <a:buFont typeface="Arial" panose="020B0604020202020204" pitchFamily="34" charset="0"/>
              <a:buChar char="•"/>
            </a:pPr>
            <a:r>
              <a:rPr lang="en-CA" dirty="0" smtClean="0">
                <a:latin typeface="Arial" panose="020B0604020202020204" pitchFamily="34" charset="0"/>
                <a:cs typeface="Arial" panose="020B0604020202020204" pitchFamily="34" charset="0"/>
              </a:rPr>
              <a:t>This </a:t>
            </a:r>
            <a:r>
              <a:rPr lang="en-CA" dirty="0">
                <a:latin typeface="Arial" panose="020B0604020202020204" pitchFamily="34" charset="0"/>
                <a:cs typeface="Arial" panose="020B0604020202020204" pitchFamily="34" charset="0"/>
              </a:rPr>
              <a:t>will take a unified and comprehensive approach </a:t>
            </a:r>
            <a:r>
              <a:rPr lang="en-CA" dirty="0" smtClean="0">
                <a:latin typeface="Arial" panose="020B0604020202020204" pitchFamily="34" charset="0"/>
                <a:cs typeface="Arial" panose="020B0604020202020204" pitchFamily="34" charset="0"/>
              </a:rPr>
              <a:t>by all </a:t>
            </a:r>
            <a:r>
              <a:rPr lang="en-CA" dirty="0">
                <a:latin typeface="Arial" panose="020B0604020202020204" pitchFamily="34" charset="0"/>
                <a:cs typeface="Arial" panose="020B0604020202020204" pitchFamily="34" charset="0"/>
              </a:rPr>
              <a:t>parties i.e. licensees, </a:t>
            </a:r>
            <a:r>
              <a:rPr lang="en-CA" dirty="0" smtClean="0">
                <a:latin typeface="Arial" panose="020B0604020202020204" pitchFamily="34" charset="0"/>
                <a:cs typeface="Arial" panose="020B0604020202020204" pitchFamily="34" charset="0"/>
              </a:rPr>
              <a:t>planners, professionals and contractors</a:t>
            </a:r>
            <a:r>
              <a:rPr lang="en-CA" dirty="0">
                <a:latin typeface="Arial" panose="020B0604020202020204" pitchFamily="34" charset="0"/>
                <a:cs typeface="Arial" panose="020B0604020202020204" pitchFamily="34" charset="0"/>
              </a:rPr>
              <a:t>. </a:t>
            </a:r>
            <a:endParaRPr lang="en-CA" dirty="0" smtClean="0">
              <a:latin typeface="Arial" panose="020B0604020202020204" pitchFamily="34" charset="0"/>
              <a:cs typeface="Arial" panose="020B0604020202020204" pitchFamily="34" charset="0"/>
            </a:endParaRPr>
          </a:p>
          <a:p>
            <a:pPr algn="just">
              <a:spcAft>
                <a:spcPts val="557"/>
              </a:spcAft>
            </a:pPr>
            <a:endParaRPr lang="en-CA" dirty="0" smtClean="0">
              <a:latin typeface="Arial" panose="020B0604020202020204" pitchFamily="34" charset="0"/>
              <a:cs typeface="Arial" panose="020B0604020202020204" pitchFamily="34" charset="0"/>
            </a:endParaRPr>
          </a:p>
          <a:p>
            <a:pPr marL="265309" indent="-265309" algn="just">
              <a:lnSpc>
                <a:spcPct val="150000"/>
              </a:lnSpc>
              <a:spcAft>
                <a:spcPts val="557"/>
              </a:spcAft>
              <a:buFont typeface="Arial" panose="020B0604020202020204" pitchFamily="34" charset="0"/>
              <a:buChar char="•"/>
            </a:pPr>
            <a:r>
              <a:rPr lang="en-CA" dirty="0" smtClean="0">
                <a:latin typeface="Arial" panose="020B0604020202020204" pitchFamily="34" charset="0"/>
                <a:cs typeface="Arial" panose="020B0604020202020204" pitchFamily="34" charset="0"/>
              </a:rPr>
              <a:t>However</a:t>
            </a:r>
            <a:r>
              <a:rPr lang="en-CA" dirty="0">
                <a:latin typeface="Arial" panose="020B0604020202020204" pitchFamily="34" charset="0"/>
                <a:cs typeface="Arial" panose="020B0604020202020204" pitchFamily="34" charset="0"/>
              </a:rPr>
              <a:t>, based on your expertise and </a:t>
            </a:r>
            <a:r>
              <a:rPr lang="en-CA" dirty="0" smtClean="0">
                <a:latin typeface="Arial" panose="020B0604020202020204" pitchFamily="34" charset="0"/>
                <a:cs typeface="Arial" panose="020B0604020202020204" pitchFamily="34" charset="0"/>
              </a:rPr>
              <a:t>exposure, those most </a:t>
            </a:r>
            <a:r>
              <a:rPr lang="en-CA" dirty="0">
                <a:latin typeface="Arial" panose="020B0604020202020204" pitchFamily="34" charset="0"/>
                <a:cs typeface="Arial" panose="020B0604020202020204" pitchFamily="34" charset="0"/>
              </a:rPr>
              <a:t>able to make immediate changes in  this trend </a:t>
            </a:r>
            <a:r>
              <a:rPr lang="en-CA" dirty="0" smtClean="0">
                <a:latin typeface="Arial" panose="020B0604020202020204" pitchFamily="34" charset="0"/>
                <a:cs typeface="Arial" panose="020B0604020202020204" pitchFamily="34" charset="0"/>
              </a:rPr>
              <a:t>is “you” and your team.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26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427" y="1052738"/>
            <a:ext cx="6934543" cy="525658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288504" y="281810"/>
            <a:ext cx="2590387" cy="516614"/>
          </a:xfrm>
          <a:prstGeom prst="rect">
            <a:avLst/>
          </a:prstGeom>
          <a:noFill/>
        </p:spPr>
        <p:txBody>
          <a:bodyPr wrap="none" lIns="84899" tIns="42449" rIns="84899" bIns="42449" rtlCol="0">
            <a:spAutoFit/>
          </a:bodyPr>
          <a:lstStyle/>
          <a:p>
            <a:pPr algn="ctr"/>
            <a:r>
              <a:rPr lang="en-CA" sz="2800" b="1" dirty="0" err="1">
                <a:latin typeface="Arial" panose="020B0604020202020204" pitchFamily="34" charset="0"/>
                <a:cs typeface="Arial" panose="020B0604020202020204" pitchFamily="34" charset="0"/>
              </a:rPr>
              <a:t>Huaskin</a:t>
            </a:r>
            <a:r>
              <a:rPr lang="en-CA" sz="2800" b="1" dirty="0">
                <a:latin typeface="Arial" panose="020B0604020202020204" pitchFamily="34" charset="0"/>
                <a:cs typeface="Arial" panose="020B0604020202020204" pitchFamily="34" charset="0"/>
              </a:rPr>
              <a:t> Lake </a:t>
            </a:r>
          </a:p>
        </p:txBody>
      </p:sp>
    </p:spTree>
    <p:extLst>
      <p:ext uri="{BB962C8B-B14F-4D97-AF65-F5344CB8AC3E}">
        <p14:creationId xmlns:p14="http://schemas.microsoft.com/office/powerpoint/2010/main" val="637616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311" y="970687"/>
            <a:ext cx="6960775" cy="5220581"/>
          </a:xfrm>
          <a:prstGeom prst="rect">
            <a:avLst/>
          </a:prstGeom>
          <a:ln>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3288504" y="281810"/>
            <a:ext cx="2590387" cy="516614"/>
          </a:xfrm>
          <a:prstGeom prst="rect">
            <a:avLst/>
          </a:prstGeom>
          <a:noFill/>
        </p:spPr>
        <p:txBody>
          <a:bodyPr wrap="none" lIns="84899" tIns="42449" rIns="84899" bIns="42449" rtlCol="0">
            <a:spAutoFit/>
          </a:bodyPr>
          <a:lstStyle/>
          <a:p>
            <a:pPr algn="ctr"/>
            <a:r>
              <a:rPr lang="en-CA" sz="2800" b="1" dirty="0" err="1">
                <a:latin typeface="Arial" panose="020B0604020202020204" pitchFamily="34" charset="0"/>
                <a:cs typeface="Arial" panose="020B0604020202020204" pitchFamily="34" charset="0"/>
              </a:rPr>
              <a:t>Huaskin</a:t>
            </a:r>
            <a:r>
              <a:rPr lang="en-CA" sz="2800" b="1" dirty="0">
                <a:latin typeface="Arial" panose="020B0604020202020204" pitchFamily="34" charset="0"/>
                <a:cs typeface="Arial" panose="020B0604020202020204" pitchFamily="34" charset="0"/>
              </a:rPr>
              <a:t> Lake </a:t>
            </a:r>
          </a:p>
        </p:txBody>
      </p:sp>
      <p:sp>
        <p:nvSpPr>
          <p:cNvPr id="3" name="TextBox 2"/>
          <p:cNvSpPr txBox="1"/>
          <p:nvPr/>
        </p:nvSpPr>
        <p:spPr>
          <a:xfrm>
            <a:off x="4932043" y="4509122"/>
            <a:ext cx="2088229" cy="347337"/>
          </a:xfrm>
          <a:prstGeom prst="rect">
            <a:avLst/>
          </a:prstGeom>
          <a:solidFill>
            <a:schemeClr val="bg1"/>
          </a:solidFill>
        </p:spPr>
        <p:txBody>
          <a:bodyPr wrap="square" lIns="84899" tIns="42449" rIns="84899" bIns="42449" rtlCol="0">
            <a:spAutoFit/>
          </a:bodyPr>
          <a:lstStyle/>
          <a:p>
            <a:pPr algn="ctr"/>
            <a:r>
              <a:rPr lang="en-CA" b="1" dirty="0" smtClean="0">
                <a:solidFill>
                  <a:srgbClr val="FF0000"/>
                </a:solidFill>
              </a:rPr>
              <a:t>Note Skunk Cabbage  </a:t>
            </a:r>
            <a:endParaRPr lang="en-CA" b="1" dirty="0">
              <a:solidFill>
                <a:srgbClr val="FF0000"/>
              </a:solidFill>
            </a:endParaRPr>
          </a:p>
        </p:txBody>
      </p:sp>
      <p:cxnSp>
        <p:nvCxnSpPr>
          <p:cNvPr id="7" name="Straight Arrow Connector 6"/>
          <p:cNvCxnSpPr/>
          <p:nvPr/>
        </p:nvCxnSpPr>
        <p:spPr>
          <a:xfrm flipV="1">
            <a:off x="5508107" y="3327499"/>
            <a:ext cx="1347539" cy="118162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87355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0722" y="167735"/>
            <a:ext cx="2590387" cy="516614"/>
          </a:xfrm>
          <a:prstGeom prst="rect">
            <a:avLst/>
          </a:prstGeom>
          <a:noFill/>
        </p:spPr>
        <p:txBody>
          <a:bodyPr wrap="none" lIns="84899" tIns="42449" rIns="84899" bIns="42449" rtlCol="0">
            <a:spAutoFit/>
          </a:bodyPr>
          <a:lstStyle/>
          <a:p>
            <a:pPr algn="ctr"/>
            <a:r>
              <a:rPr lang="en-CA" sz="2800" b="1" dirty="0" err="1">
                <a:latin typeface="Arial" panose="020B0604020202020204" pitchFamily="34" charset="0"/>
                <a:cs typeface="Arial" panose="020B0604020202020204" pitchFamily="34" charset="0"/>
              </a:rPr>
              <a:t>Huaskin</a:t>
            </a:r>
            <a:r>
              <a:rPr lang="en-CA" sz="2800" b="1" dirty="0">
                <a:latin typeface="Arial" panose="020B0604020202020204" pitchFamily="34" charset="0"/>
                <a:cs typeface="Arial" panose="020B0604020202020204" pitchFamily="34" charset="0"/>
              </a:rPr>
              <a:t> Lake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814067"/>
            <a:ext cx="5832648" cy="571127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4674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12524</TotalTime>
  <Words>4513</Words>
  <Application>Microsoft Office PowerPoint</Application>
  <PresentationFormat>On-screen Show (4:3)</PresentationFormat>
  <Paragraphs>549</Paragraphs>
  <Slides>66</Slides>
  <Notes>66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Composite</vt:lpstr>
      <vt:lpstr>PowerPoint Presentation</vt:lpstr>
      <vt:lpstr>Presentation Outline</vt:lpstr>
      <vt:lpstr>PowerPoint Presentation</vt:lpstr>
      <vt:lpstr>PowerPoint Presentation</vt:lpstr>
      <vt:lpstr>CIS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a Potential Danger or Hazard exists, or you are unsure about any situation: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 layers and organic accumulations are commonly greater in draw features and may store significant amounts of water: </vt:lpstr>
      <vt:lpstr>PowerPoint Presentation</vt:lpstr>
      <vt:lpstr>PowerPoint Presentation</vt:lpstr>
      <vt:lpstr>PowerPoint Presentation</vt:lpstr>
      <vt:lpstr>PowerPoint Presentation</vt:lpstr>
      <vt:lpstr>PowerPoint Presentation</vt:lpstr>
      <vt:lpstr>PowerPoint Presentation</vt:lpstr>
      <vt:lpstr>Soils and Terrain</vt:lpstr>
      <vt:lpstr>PowerPoint Presentation</vt:lpstr>
      <vt:lpstr>PowerPoint Presentation</vt:lpstr>
      <vt:lpstr>Drainage Control</vt:lpstr>
      <vt:lpstr>PowerPoint Presentation</vt:lpstr>
      <vt:lpstr>PowerPoint Presentation</vt:lpstr>
      <vt:lpstr>PowerPoint Presentation</vt:lpstr>
      <vt:lpstr>Water tends to concentrate in draw features between steeper bedrock sections (Transition Zones)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things to consider:</vt:lpstr>
      <vt:lpstr>PowerPoint Presentation</vt:lpstr>
      <vt:lpstr>PowerPoint Presentation</vt:lpstr>
      <vt:lpstr>PowerPoint Presentation</vt:lpstr>
      <vt:lpstr>PowerPoint Presentation</vt:lpstr>
      <vt:lpstr>Which none of us want to witness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those involved with road planning, engineering and construction play a critical role in ensuring a safe and successful</dc:title>
  <dc:creator>Dustin Meierhofer</dc:creator>
  <cp:lastModifiedBy>Dustin Meierhofer</cp:lastModifiedBy>
  <cp:revision>241</cp:revision>
  <cp:lastPrinted>2015-12-16T19:45:22Z</cp:lastPrinted>
  <dcterms:created xsi:type="dcterms:W3CDTF">2015-04-10T19:15:09Z</dcterms:created>
  <dcterms:modified xsi:type="dcterms:W3CDTF">2016-02-26T22:10:44Z</dcterms:modified>
</cp:coreProperties>
</file>