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  <p:sldId id="272" r:id="rId17"/>
    <p:sldId id="271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EAE3A-8F25-46C1-8BD2-413B18184BEC}" type="datetimeFigureOut">
              <a:rPr lang="en-CA" smtClean="0"/>
              <a:t>2016-06-15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B92FF-5B10-49AC-B138-88AD1A139E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9621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EAE3A-8F25-46C1-8BD2-413B18184BEC}" type="datetimeFigureOut">
              <a:rPr lang="en-CA" smtClean="0"/>
              <a:t>2016-06-15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B92FF-5B10-49AC-B138-88AD1A139E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330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EAE3A-8F25-46C1-8BD2-413B18184BEC}" type="datetimeFigureOut">
              <a:rPr lang="en-CA" smtClean="0"/>
              <a:t>2016-06-15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B92FF-5B10-49AC-B138-88AD1A139E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85719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EAE3A-8F25-46C1-8BD2-413B18184BEC}" type="datetimeFigureOut">
              <a:rPr lang="en-CA" smtClean="0"/>
              <a:t>2016-06-15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B92FF-5B10-49AC-B138-88AD1A139E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23163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EAE3A-8F25-46C1-8BD2-413B18184BEC}" type="datetimeFigureOut">
              <a:rPr lang="en-CA" smtClean="0"/>
              <a:t>2016-06-15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B92FF-5B10-49AC-B138-88AD1A139E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22016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EAE3A-8F25-46C1-8BD2-413B18184BEC}" type="datetimeFigureOut">
              <a:rPr lang="en-CA" smtClean="0"/>
              <a:t>2016-06-15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B92FF-5B10-49AC-B138-88AD1A139E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1032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EAE3A-8F25-46C1-8BD2-413B18184BEC}" type="datetimeFigureOut">
              <a:rPr lang="en-CA" smtClean="0"/>
              <a:t>2016-06-15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B92FF-5B10-49AC-B138-88AD1A139E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6213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EAE3A-8F25-46C1-8BD2-413B18184BEC}" type="datetimeFigureOut">
              <a:rPr lang="en-CA" smtClean="0"/>
              <a:t>2016-06-15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B92FF-5B10-49AC-B138-88AD1A139E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2375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EAE3A-8F25-46C1-8BD2-413B18184BEC}" type="datetimeFigureOut">
              <a:rPr lang="en-CA" smtClean="0"/>
              <a:t>2016-06-15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B92FF-5B10-49AC-B138-88AD1A139E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01940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EAE3A-8F25-46C1-8BD2-413B18184BEC}" type="datetimeFigureOut">
              <a:rPr lang="en-CA" smtClean="0"/>
              <a:t>2016-06-15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B92FF-5B10-49AC-B138-88AD1A139E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27356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EAE3A-8F25-46C1-8BD2-413B18184BEC}" type="datetimeFigureOut">
              <a:rPr lang="en-CA" smtClean="0"/>
              <a:t>2016-06-15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B92FF-5B10-49AC-B138-88AD1A139E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2239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EAE3A-8F25-46C1-8BD2-413B18184BEC}" type="datetimeFigureOut">
              <a:rPr lang="en-CA" smtClean="0"/>
              <a:t>2016-06-15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B92FF-5B10-49AC-B138-88AD1A139EF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4270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89113"/>
            <a:ext cx="9144000" cy="3882887"/>
          </a:xfrm>
        </p:spPr>
        <p:txBody>
          <a:bodyPr>
            <a:normAutofit fontScale="90000"/>
          </a:bodyPr>
          <a:lstStyle/>
          <a:p>
            <a:r>
              <a:rPr lang="en-CA" b="1" dirty="0">
                <a:solidFill>
                  <a:srgbClr val="FF0000"/>
                </a:solidFill>
              </a:rPr>
              <a:t>Confined Space Entry Program Management</a:t>
            </a:r>
            <a:br>
              <a:rPr lang="en-CA" dirty="0"/>
            </a:br>
            <a:br>
              <a:rPr lang="en-CA" dirty="0"/>
            </a:br>
            <a:r>
              <a:rPr lang="en-CA" sz="4400" dirty="0">
                <a:solidFill>
                  <a:srgbClr val="002060"/>
                </a:solidFill>
              </a:rPr>
              <a:t>Wood Pellet Safety Conference</a:t>
            </a:r>
            <a:br>
              <a:rPr lang="en-CA" dirty="0">
                <a:solidFill>
                  <a:srgbClr val="002060"/>
                </a:solidFill>
              </a:rPr>
            </a:br>
            <a:r>
              <a:rPr lang="en-CA" sz="3600" dirty="0">
                <a:solidFill>
                  <a:srgbClr val="002060"/>
                </a:solidFill>
              </a:rPr>
              <a:t>Prince George, BC</a:t>
            </a:r>
            <a:br>
              <a:rPr lang="en-CA" sz="3600" dirty="0">
                <a:solidFill>
                  <a:srgbClr val="002060"/>
                </a:solidFill>
              </a:rPr>
            </a:br>
            <a:r>
              <a:rPr lang="en-CA" sz="3600" dirty="0">
                <a:solidFill>
                  <a:srgbClr val="002060"/>
                </a:solidFill>
              </a:rPr>
              <a:t>June 15, 2016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784034"/>
            <a:ext cx="9144000" cy="1560443"/>
          </a:xfrm>
        </p:spPr>
        <p:txBody>
          <a:bodyPr>
            <a:normAutofit/>
          </a:bodyPr>
          <a:lstStyle/>
          <a:p>
            <a:pPr algn="l"/>
            <a:r>
              <a:rPr lang="en-CA" dirty="0"/>
              <a:t>Peter Leitch BSc; CIH </a:t>
            </a:r>
            <a:r>
              <a:rPr lang="en-CA" sz="1800" dirty="0"/>
              <a:t>(ret)</a:t>
            </a:r>
          </a:p>
          <a:p>
            <a:pPr algn="l"/>
            <a:endParaRPr lang="en-CA" sz="1200" dirty="0"/>
          </a:p>
          <a:p>
            <a:pPr algn="l"/>
            <a:r>
              <a:rPr lang="en-CA" sz="1800" dirty="0"/>
              <a:t>Phone:  250-723-4230</a:t>
            </a:r>
          </a:p>
          <a:p>
            <a:pPr algn="l"/>
            <a:r>
              <a:rPr lang="en-CA" sz="1800" dirty="0"/>
              <a:t>Email:    palski@Hotmail.com</a:t>
            </a:r>
          </a:p>
        </p:txBody>
      </p:sp>
    </p:spTree>
    <p:extLst>
      <p:ext uri="{BB962C8B-B14F-4D97-AF65-F5344CB8AC3E}">
        <p14:creationId xmlns:p14="http://schemas.microsoft.com/office/powerpoint/2010/main" val="37251191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9518"/>
          </a:xfrm>
        </p:spPr>
        <p:txBody>
          <a:bodyPr>
            <a:normAutofit fontScale="90000"/>
          </a:bodyPr>
          <a:lstStyle/>
          <a:p>
            <a:r>
              <a:rPr lang="en-CA" sz="2000" b="1" dirty="0">
                <a:solidFill>
                  <a:srgbClr val="0070C0"/>
                </a:solidFill>
              </a:rPr>
              <a:t>Program Elements:				CSE Program Management; Prince George June 2016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5704"/>
            <a:ext cx="10515600" cy="49312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b="1" dirty="0">
                <a:solidFill>
                  <a:srgbClr val="002060"/>
                </a:solidFill>
              </a:rPr>
              <a:t>STEP 5:   Dot the I’s – Cross the T’s.</a:t>
            </a:r>
          </a:p>
          <a:p>
            <a:pPr marL="0" indent="0">
              <a:buNone/>
            </a:pPr>
            <a:r>
              <a:rPr lang="en-CA" dirty="0"/>
              <a:t>	Documents are organized and easily accessed by employees</a:t>
            </a:r>
          </a:p>
          <a:p>
            <a:pPr lvl="2"/>
            <a:r>
              <a:rPr lang="en-CA" sz="2400" b="1" dirty="0">
                <a:solidFill>
                  <a:srgbClr val="7030A0"/>
                </a:solidFill>
              </a:rPr>
              <a:t>Responsibilities</a:t>
            </a:r>
          </a:p>
          <a:p>
            <a:pPr lvl="2"/>
            <a:r>
              <a:rPr lang="en-CA" sz="2400" b="1" dirty="0">
                <a:solidFill>
                  <a:srgbClr val="7030A0"/>
                </a:solidFill>
              </a:rPr>
              <a:t>List of Confined Spaces</a:t>
            </a:r>
          </a:p>
          <a:p>
            <a:pPr lvl="2"/>
            <a:r>
              <a:rPr lang="en-CA" sz="2400" b="1" dirty="0">
                <a:solidFill>
                  <a:srgbClr val="7030A0"/>
                </a:solidFill>
              </a:rPr>
              <a:t>Risk Assessments, Procedures, Permits</a:t>
            </a:r>
          </a:p>
          <a:p>
            <a:pPr lvl="2"/>
            <a:r>
              <a:rPr lang="en-CA" sz="2400" b="1" dirty="0">
                <a:solidFill>
                  <a:srgbClr val="7030A0"/>
                </a:solidFill>
              </a:rPr>
              <a:t>Training Records (includes course synopsis)</a:t>
            </a:r>
          </a:p>
          <a:p>
            <a:pPr lvl="2"/>
            <a:r>
              <a:rPr lang="en-CA" sz="2400" b="1" dirty="0">
                <a:solidFill>
                  <a:srgbClr val="7030A0"/>
                </a:solidFill>
              </a:rPr>
              <a:t>Safety Equipment Maintenance and calibration records</a:t>
            </a:r>
          </a:p>
          <a:p>
            <a:pPr marL="0" indent="0">
              <a:buNone/>
            </a:pPr>
            <a:r>
              <a:rPr lang="en-CA" dirty="0"/>
              <a:t>	</a:t>
            </a:r>
          </a:p>
          <a:p>
            <a:pPr marL="0" indent="0">
              <a:buNone/>
            </a:pPr>
            <a:r>
              <a:rPr lang="en-CA" dirty="0"/>
              <a:t>Make sure to shore up other programs;  specifically Lock Out and Respiratory Protection.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997756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6022"/>
          </a:xfrm>
        </p:spPr>
        <p:txBody>
          <a:bodyPr>
            <a:normAutofit fontScale="90000"/>
          </a:bodyPr>
          <a:lstStyle/>
          <a:p>
            <a:r>
              <a:rPr lang="en-CA" sz="2000" b="1" dirty="0">
                <a:solidFill>
                  <a:srgbClr val="0070C0"/>
                </a:solidFill>
              </a:rPr>
              <a:t>Program Elements:					CSE Program Management; Prince George June 2016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1965"/>
            <a:ext cx="10515600" cy="486499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sz="3200" b="1" u="sng" dirty="0"/>
              <a:t>Other Considerations:</a:t>
            </a:r>
          </a:p>
          <a:p>
            <a:pPr marL="0" indent="0">
              <a:buNone/>
            </a:pPr>
            <a:endParaRPr lang="en-CA" sz="3200" b="1" u="sng" dirty="0"/>
          </a:p>
          <a:p>
            <a:pPr lvl="1"/>
            <a:r>
              <a:rPr lang="en-CA" sz="2800" dirty="0"/>
              <a:t>Gas Monitoring and Ventilation</a:t>
            </a:r>
          </a:p>
          <a:p>
            <a:pPr lvl="1"/>
            <a:endParaRPr lang="en-CA" sz="2800" dirty="0"/>
          </a:p>
          <a:p>
            <a:pPr lvl="1"/>
            <a:r>
              <a:rPr lang="en-CA" sz="2800" dirty="0"/>
              <a:t>Training Levels:</a:t>
            </a:r>
          </a:p>
          <a:p>
            <a:pPr lvl="2"/>
            <a:r>
              <a:rPr lang="en-CA" sz="2400" dirty="0"/>
              <a:t>Awareness level, working level, technician/administrator level</a:t>
            </a:r>
          </a:p>
          <a:p>
            <a:pPr lvl="1"/>
            <a:r>
              <a:rPr lang="en-CA" sz="2800" dirty="0"/>
              <a:t>Attendant Worker</a:t>
            </a:r>
          </a:p>
          <a:p>
            <a:pPr lvl="1"/>
            <a:endParaRPr lang="en-CA" sz="2800" dirty="0"/>
          </a:p>
          <a:p>
            <a:pPr lvl="1"/>
            <a:r>
              <a:rPr lang="en-CA" sz="2800" dirty="0"/>
              <a:t>Rescue</a:t>
            </a:r>
          </a:p>
          <a:p>
            <a:pPr lvl="1"/>
            <a:endParaRPr lang="en-CA" sz="2800" dirty="0"/>
          </a:p>
          <a:p>
            <a:pPr lvl="1"/>
            <a:r>
              <a:rPr lang="en-CA" sz="2800" dirty="0"/>
              <a:t>Getting the help you need (consulting)</a:t>
            </a:r>
          </a:p>
          <a:p>
            <a:endParaRPr lang="en-CA" dirty="0"/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38072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42730" y="517526"/>
            <a:ext cx="11065566" cy="5028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2000" b="1" dirty="0">
                <a:solidFill>
                  <a:srgbClr val="0070C0"/>
                </a:solidFill>
              </a:rPr>
              <a:t>Risk Assessments :				CSE Program Management; Prince George June 2016</a:t>
            </a:r>
            <a:endParaRPr lang="en-CA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990600" y="1205948"/>
            <a:ext cx="10515600" cy="512341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b="1" dirty="0"/>
              <a:t>A Few Points.</a:t>
            </a:r>
            <a:endParaRPr lang="en-CA" sz="1400" dirty="0"/>
          </a:p>
          <a:p>
            <a:pPr marL="0" indent="0">
              <a:buNone/>
            </a:pPr>
            <a:endParaRPr lang="en-CA" sz="13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CA" b="1" dirty="0">
                <a:solidFill>
                  <a:srgbClr val="002060"/>
                </a:solidFill>
              </a:rPr>
              <a:t>The difference between hazard and risk</a:t>
            </a:r>
          </a:p>
          <a:p>
            <a:pPr marL="0" indent="0">
              <a:buNone/>
            </a:pPr>
            <a:endParaRPr lang="en-CA" sz="14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CA" b="1" dirty="0">
                <a:solidFill>
                  <a:srgbClr val="002060"/>
                </a:solidFill>
              </a:rPr>
              <a:t>What level of risk is acceptable</a:t>
            </a:r>
          </a:p>
          <a:p>
            <a:pPr marL="0" indent="0">
              <a:buNone/>
            </a:pPr>
            <a:endParaRPr lang="en-CA" sz="13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CA" b="1" dirty="0">
                <a:solidFill>
                  <a:srgbClr val="002060"/>
                </a:solidFill>
              </a:rPr>
              <a:t>With respect to Confined Spaces risk assessments …</a:t>
            </a:r>
          </a:p>
          <a:p>
            <a:pPr marL="457200" lvl="1" indent="0">
              <a:buNone/>
            </a:pPr>
            <a:r>
              <a:rPr lang="en-CA" b="1" dirty="0"/>
              <a:t>WHO IS QUALIFIED and HOW DOES ONE GET QUALIFIED ?</a:t>
            </a:r>
          </a:p>
          <a:p>
            <a:pPr marL="457200" lvl="1" indent="0">
              <a:buNone/>
            </a:pPr>
            <a:r>
              <a:rPr lang="en-CA" b="1" dirty="0"/>
              <a:t>(don’t underestimate the collective knowledge of your workforce)</a:t>
            </a:r>
          </a:p>
          <a:p>
            <a:pPr marL="0" indent="0" algn="ctr">
              <a:buNone/>
            </a:pPr>
            <a:endParaRPr lang="en-CA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CA" b="1" dirty="0">
                <a:solidFill>
                  <a:srgbClr val="002060"/>
                </a:solidFill>
              </a:rPr>
              <a:t>Making effective use of consultants</a:t>
            </a:r>
          </a:p>
          <a:p>
            <a:pPr lvl="1"/>
            <a:r>
              <a:rPr lang="en-CA" b="1" dirty="0"/>
              <a:t>clearly define the scope of work and assign someone to work closely with them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763094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330" y="365126"/>
            <a:ext cx="11065566" cy="628788"/>
          </a:xfrm>
        </p:spPr>
        <p:txBody>
          <a:bodyPr/>
          <a:lstStyle/>
          <a:p>
            <a:r>
              <a:rPr lang="en-CA" sz="2000" b="1" dirty="0">
                <a:solidFill>
                  <a:srgbClr val="0070C0"/>
                </a:solidFill>
              </a:rPr>
              <a:t>Risk Assessments:					CSE Program Management; Prince George June 2016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4243"/>
            <a:ext cx="10515600" cy="4692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b="1" dirty="0">
                <a:solidFill>
                  <a:srgbClr val="002060"/>
                </a:solidFill>
              </a:rPr>
              <a:t>DEVELOP RISK ASSESSMENTS AND PROCEDURES</a:t>
            </a:r>
          </a:p>
          <a:p>
            <a:pPr marL="0" indent="0">
              <a:buNone/>
            </a:pPr>
            <a:endParaRPr lang="en-CA" sz="1600" b="1" dirty="0">
              <a:solidFill>
                <a:srgbClr val="002060"/>
              </a:solidFill>
            </a:endParaRPr>
          </a:p>
          <a:p>
            <a:r>
              <a:rPr lang="en-CA" b="1" dirty="0"/>
              <a:t>Basic vessel information:</a:t>
            </a:r>
          </a:p>
          <a:p>
            <a:pPr lvl="1"/>
            <a:r>
              <a:rPr lang="en-CA" dirty="0"/>
              <a:t>Materials of construction</a:t>
            </a:r>
          </a:p>
          <a:p>
            <a:pPr lvl="1"/>
            <a:r>
              <a:rPr lang="en-CA" dirty="0"/>
              <a:t>Geometry</a:t>
            </a:r>
          </a:p>
          <a:p>
            <a:pPr lvl="1"/>
            <a:r>
              <a:rPr lang="en-CA" dirty="0"/>
              <a:t>Use and contents</a:t>
            </a:r>
          </a:p>
          <a:p>
            <a:pPr lvl="1"/>
            <a:r>
              <a:rPr lang="en-CA" dirty="0"/>
              <a:t>Inputs/outputs</a:t>
            </a:r>
          </a:p>
          <a:p>
            <a:pPr lvl="1"/>
            <a:r>
              <a:rPr lang="en-CA" dirty="0"/>
              <a:t>Temperature and pressure</a:t>
            </a:r>
          </a:p>
          <a:p>
            <a:pPr lvl="1"/>
            <a:endParaRPr lang="en-CA" dirty="0"/>
          </a:p>
          <a:p>
            <a:r>
              <a:rPr lang="en-CA" b="1" dirty="0"/>
              <a:t>Define the scope of work intended for the Risk Assessment</a:t>
            </a:r>
          </a:p>
          <a:p>
            <a:pPr lvl="1"/>
            <a:r>
              <a:rPr lang="en-CA" dirty="0"/>
              <a:t>Generally inspection, cleaning and repair</a:t>
            </a:r>
          </a:p>
          <a:p>
            <a:endParaRPr lang="en-CA" dirty="0"/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874117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3014"/>
          </a:xfrm>
        </p:spPr>
        <p:txBody>
          <a:bodyPr>
            <a:normAutofit fontScale="90000"/>
          </a:bodyPr>
          <a:lstStyle/>
          <a:p>
            <a:r>
              <a:rPr lang="en-CA" sz="2000" b="1" dirty="0">
                <a:solidFill>
                  <a:srgbClr val="0070C0"/>
                </a:solidFill>
              </a:rPr>
              <a:t>Risk Assessments:					CSE Program Management; Prince George June 2016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b="1" dirty="0"/>
              <a:t>Identify the hazards</a:t>
            </a:r>
          </a:p>
          <a:p>
            <a:pPr marL="0" indent="0">
              <a:buNone/>
            </a:pPr>
            <a:endParaRPr lang="en-CA" sz="2000" dirty="0"/>
          </a:p>
          <a:p>
            <a:pPr lvl="1"/>
            <a:r>
              <a:rPr lang="en-CA" dirty="0"/>
              <a:t>Develop of systematic method of identifying hazards</a:t>
            </a:r>
          </a:p>
          <a:p>
            <a:pPr lvl="1"/>
            <a:endParaRPr lang="en-CA" dirty="0"/>
          </a:p>
          <a:p>
            <a:pPr lvl="1"/>
            <a:r>
              <a:rPr lang="en-CA" dirty="0"/>
              <a:t>A checklist of some kind is essential</a:t>
            </a:r>
          </a:p>
          <a:p>
            <a:pPr lvl="1"/>
            <a:endParaRPr lang="en-CA" dirty="0"/>
          </a:p>
          <a:p>
            <a:pPr lvl="1"/>
            <a:r>
              <a:rPr lang="en-CA" dirty="0"/>
              <a:t>Brainstorm with employees – get several perspective from the workers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410057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2527"/>
          </a:xfrm>
        </p:spPr>
        <p:txBody>
          <a:bodyPr/>
          <a:lstStyle/>
          <a:p>
            <a:r>
              <a:rPr lang="en-CA" sz="1800" b="1" dirty="0">
                <a:solidFill>
                  <a:srgbClr val="0070C0"/>
                </a:solidFill>
              </a:rPr>
              <a:t>Risk Assessments:					CSE Program Management; Prince George June 2016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8470"/>
            <a:ext cx="10515600" cy="4838493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Consider one particular methodology which looks at sources of energy:</a:t>
            </a:r>
          </a:p>
          <a:p>
            <a:pPr marL="0" indent="0">
              <a:buNone/>
            </a:pPr>
            <a:endParaRPr lang="en-CA" sz="2400" dirty="0"/>
          </a:p>
          <a:p>
            <a:pPr lvl="1"/>
            <a:r>
              <a:rPr lang="en-CA" b="1" dirty="0"/>
              <a:t>Electrical</a:t>
            </a:r>
          </a:p>
          <a:p>
            <a:pPr lvl="1"/>
            <a:r>
              <a:rPr lang="en-CA" b="1" dirty="0"/>
              <a:t>Mechanical</a:t>
            </a:r>
          </a:p>
          <a:p>
            <a:pPr lvl="2"/>
            <a:r>
              <a:rPr lang="en-CA" dirty="0"/>
              <a:t>Struck by, strike against, potential/kinetic, ergonomics</a:t>
            </a:r>
          </a:p>
          <a:p>
            <a:pPr lvl="1"/>
            <a:r>
              <a:rPr lang="en-CA" b="1" dirty="0"/>
              <a:t>Chemical</a:t>
            </a:r>
          </a:p>
          <a:p>
            <a:pPr lvl="2"/>
            <a:r>
              <a:rPr lang="en-CA" dirty="0"/>
              <a:t>Solid, liquid, gas</a:t>
            </a:r>
          </a:p>
          <a:p>
            <a:pPr lvl="1"/>
            <a:r>
              <a:rPr lang="en-CA" b="1" dirty="0"/>
              <a:t>Fire</a:t>
            </a:r>
          </a:p>
          <a:p>
            <a:pPr lvl="1"/>
            <a:r>
              <a:rPr lang="en-CA" b="1" dirty="0"/>
              <a:t>Radiation</a:t>
            </a:r>
          </a:p>
          <a:p>
            <a:pPr lvl="2"/>
            <a:r>
              <a:rPr lang="en-CA" dirty="0"/>
              <a:t>Heat, cold, </a:t>
            </a:r>
            <a:r>
              <a:rPr lang="en-CA" dirty="0" err="1"/>
              <a:t>uv</a:t>
            </a:r>
            <a:r>
              <a:rPr lang="en-CA" dirty="0"/>
              <a:t>, x-ray, gamma</a:t>
            </a:r>
          </a:p>
          <a:p>
            <a:pPr lvl="2"/>
            <a:endParaRPr lang="en-CA" dirty="0"/>
          </a:p>
          <a:p>
            <a:pPr marL="0" indent="0">
              <a:buNone/>
            </a:pPr>
            <a:r>
              <a:rPr lang="en-CA" dirty="0"/>
              <a:t>It is important to identify ALL the hazards … then evaluate the risk</a:t>
            </a:r>
          </a:p>
        </p:txBody>
      </p:sp>
    </p:spTree>
    <p:extLst>
      <p:ext uri="{BB962C8B-B14F-4D97-AF65-F5344CB8AC3E}">
        <p14:creationId xmlns:p14="http://schemas.microsoft.com/office/powerpoint/2010/main" val="24727090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3014"/>
          </a:xfrm>
        </p:spPr>
        <p:txBody>
          <a:bodyPr/>
          <a:lstStyle/>
          <a:p>
            <a:r>
              <a:rPr lang="en-CA" sz="1800" b="1" dirty="0">
                <a:solidFill>
                  <a:srgbClr val="0070C0"/>
                </a:solidFill>
              </a:rPr>
              <a:t>Risk Assessments:					CSE Program Management; Prince George June 2016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1722"/>
            <a:ext cx="10515600" cy="48252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/>
              <a:t>Alternately a comprehensive checklist can be developed which lists all known hazards in these sections.</a:t>
            </a:r>
          </a:p>
          <a:p>
            <a:pPr marL="0" indent="0">
              <a:buNone/>
            </a:pPr>
            <a:endParaRPr lang="en-CA" dirty="0"/>
          </a:p>
          <a:p>
            <a:pPr marL="971550" lvl="1" indent="-514350">
              <a:buFont typeface="+mj-lt"/>
              <a:buAutoNum type="arabicPeriod"/>
            </a:pPr>
            <a:r>
              <a:rPr lang="en-CA" b="1" dirty="0">
                <a:solidFill>
                  <a:srgbClr val="002060"/>
                </a:solidFill>
              </a:rPr>
              <a:t>atmospheric hazards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CA" b="1" dirty="0">
                <a:solidFill>
                  <a:srgbClr val="002060"/>
                </a:solidFill>
              </a:rPr>
              <a:t>configuration hazards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CA" b="1" dirty="0">
                <a:solidFill>
                  <a:srgbClr val="002060"/>
                </a:solidFill>
              </a:rPr>
              <a:t>material and equipment hazards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CA" b="1" dirty="0">
                <a:solidFill>
                  <a:srgbClr val="002060"/>
                </a:solidFill>
              </a:rPr>
              <a:t>hazards created by work activities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CA" b="1" dirty="0">
                <a:solidFill>
                  <a:srgbClr val="002060"/>
                </a:solidFill>
              </a:rPr>
              <a:t>external hazards</a:t>
            </a:r>
          </a:p>
          <a:p>
            <a:pPr marL="0" indent="0">
              <a:buNone/>
            </a:pPr>
            <a:r>
              <a:rPr lang="en-CA" dirty="0"/>
              <a:t>	</a:t>
            </a:r>
          </a:p>
          <a:p>
            <a:pPr marL="457200" lvl="1" indent="0" algn="ctr">
              <a:buNone/>
            </a:pPr>
            <a:r>
              <a:rPr lang="en-CA" b="1" dirty="0">
                <a:solidFill>
                  <a:srgbClr val="FF0000"/>
                </a:solidFill>
              </a:rPr>
              <a:t>Developing the checklist with a group of employees can be a valuable training exercise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20334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6266"/>
          </a:xfrm>
        </p:spPr>
        <p:txBody>
          <a:bodyPr/>
          <a:lstStyle/>
          <a:p>
            <a:r>
              <a:rPr lang="en-CA" sz="1800" b="1" dirty="0">
                <a:solidFill>
                  <a:srgbClr val="0070C0"/>
                </a:solidFill>
              </a:rPr>
              <a:t>Procedures:					CSE Program Management; Prince George June 2016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72209"/>
            <a:ext cx="10515600" cy="4944511"/>
          </a:xfrm>
        </p:spPr>
        <p:txBody>
          <a:bodyPr/>
          <a:lstStyle/>
          <a:p>
            <a:pPr marL="0" indent="0">
              <a:buNone/>
            </a:pPr>
            <a:r>
              <a:rPr lang="en-CA" b="1" dirty="0">
                <a:solidFill>
                  <a:srgbClr val="002060"/>
                </a:solidFill>
              </a:rPr>
              <a:t>Develop procedures based on the risk assessment</a:t>
            </a:r>
          </a:p>
          <a:p>
            <a:pPr marL="0" indent="0">
              <a:buNone/>
            </a:pPr>
            <a:endParaRPr lang="en-CA" sz="2000" dirty="0"/>
          </a:p>
          <a:p>
            <a:pPr lvl="1"/>
            <a:r>
              <a:rPr lang="en-CA" b="1" dirty="0"/>
              <a:t>Step-by-step instructions that reduces the risk of each hazard identified.  Often in the form of a PERMIT</a:t>
            </a:r>
          </a:p>
          <a:p>
            <a:pPr lvl="1"/>
            <a:endParaRPr lang="en-CA" b="1" dirty="0"/>
          </a:p>
          <a:p>
            <a:pPr lvl="1"/>
            <a:r>
              <a:rPr lang="en-CA" b="1" dirty="0"/>
              <a:t>Rescue considerations</a:t>
            </a:r>
          </a:p>
          <a:p>
            <a:pPr lvl="1"/>
            <a:endParaRPr lang="en-CA" b="1" dirty="0"/>
          </a:p>
          <a:p>
            <a:pPr lvl="1"/>
            <a:r>
              <a:rPr lang="en-CA" b="1" dirty="0"/>
              <a:t>If the task is outside the scope of the risk assessment then it must be revised and supplementary procedures added</a:t>
            </a:r>
          </a:p>
          <a:p>
            <a:pPr lvl="1"/>
            <a:endParaRPr lang="en-CA" b="1" dirty="0"/>
          </a:p>
          <a:p>
            <a:pPr lvl="1"/>
            <a:r>
              <a:rPr lang="en-CA" b="1" dirty="0"/>
              <a:t>If processes or equipment changes the assessments must be reviewed and revised.</a:t>
            </a:r>
          </a:p>
        </p:txBody>
      </p:sp>
    </p:spTree>
    <p:extLst>
      <p:ext uri="{BB962C8B-B14F-4D97-AF65-F5344CB8AC3E}">
        <p14:creationId xmlns:p14="http://schemas.microsoft.com/office/powerpoint/2010/main" val="9994462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77078"/>
            <a:ext cx="10515600" cy="662609"/>
          </a:xfrm>
        </p:spPr>
        <p:txBody>
          <a:bodyPr/>
          <a:lstStyle/>
          <a:p>
            <a:r>
              <a:rPr lang="en-CA" sz="1800" b="1" dirty="0">
                <a:solidFill>
                  <a:srgbClr val="0070C0"/>
                </a:solidFill>
              </a:rPr>
              <a:t>Procedures:					CSE Program Management; Prince George June 2016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313043"/>
            <a:ext cx="10515600" cy="28639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CA" sz="4800" b="1" dirty="0">
                <a:solidFill>
                  <a:srgbClr val="002060"/>
                </a:solidFill>
              </a:rPr>
              <a:t>FINAL THOUGHTS</a:t>
            </a:r>
          </a:p>
        </p:txBody>
      </p:sp>
    </p:spTree>
    <p:extLst>
      <p:ext uri="{BB962C8B-B14F-4D97-AF65-F5344CB8AC3E}">
        <p14:creationId xmlns:p14="http://schemas.microsoft.com/office/powerpoint/2010/main" val="2091667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2771"/>
          </a:xfrm>
        </p:spPr>
        <p:txBody>
          <a:bodyPr>
            <a:normAutofit/>
          </a:bodyPr>
          <a:lstStyle/>
          <a:p>
            <a:r>
              <a:rPr lang="en-CA" sz="2000" dirty="0"/>
              <a:t>Introduction:				CSE Program Management; Prince George June 2016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4944511"/>
          </a:xfrm>
        </p:spPr>
        <p:txBody>
          <a:bodyPr/>
          <a:lstStyle/>
          <a:p>
            <a:r>
              <a:rPr lang="en-CA" dirty="0"/>
              <a:t>Who am I</a:t>
            </a:r>
          </a:p>
          <a:p>
            <a:pPr lvl="1"/>
            <a:r>
              <a:rPr lang="en-CA" dirty="0"/>
              <a:t>Peter Leitch:  BSc (</a:t>
            </a:r>
            <a:r>
              <a:rPr lang="en-CA" dirty="0" err="1"/>
              <a:t>chem</a:t>
            </a:r>
            <a:r>
              <a:rPr lang="en-CA" dirty="0"/>
              <a:t>); CIH</a:t>
            </a:r>
          </a:p>
          <a:p>
            <a:pPr lvl="1"/>
            <a:r>
              <a:rPr lang="en-CA" dirty="0"/>
              <a:t>Involved in Occupational Health and Safety since 1986</a:t>
            </a:r>
          </a:p>
          <a:p>
            <a:pPr lvl="1"/>
            <a:r>
              <a:rPr lang="en-CA" dirty="0"/>
              <a:t>Forest Products Manufacturing – Primarily Pulp and Paper, some sawmills </a:t>
            </a:r>
            <a:r>
              <a:rPr lang="en-CA" dirty="0" err="1"/>
              <a:t>MacBlo</a:t>
            </a:r>
            <a:r>
              <a:rPr lang="en-CA" dirty="0"/>
              <a:t>/Pacifica/Norske/Catalyst</a:t>
            </a:r>
          </a:p>
          <a:p>
            <a:pPr lvl="1"/>
            <a:r>
              <a:rPr lang="en-CA" dirty="0"/>
              <a:t>Specialist in Occupational Hygiene – Confined Space was a major focus</a:t>
            </a:r>
          </a:p>
          <a:p>
            <a:pPr lvl="1"/>
            <a:r>
              <a:rPr lang="en-CA" dirty="0"/>
              <a:t>Very involved in facility auditing (HSE)</a:t>
            </a:r>
          </a:p>
          <a:p>
            <a:pPr lvl="1"/>
            <a:r>
              <a:rPr lang="en-CA" dirty="0"/>
              <a:t>Participated in WCB Regulation Review in 1990s.  Co-</a:t>
            </a:r>
            <a:r>
              <a:rPr lang="en-CA" dirty="0" err="1"/>
              <a:t>authoured</a:t>
            </a:r>
            <a:r>
              <a:rPr lang="en-CA" dirty="0"/>
              <a:t> industry submissions on several sections, including Confined Space Regulations</a:t>
            </a:r>
          </a:p>
          <a:p>
            <a:pPr lvl="1"/>
            <a:r>
              <a:rPr lang="en-CA" dirty="0"/>
              <a:t>Retired injury free in 2014</a:t>
            </a:r>
          </a:p>
          <a:p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43611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2771"/>
          </a:xfrm>
        </p:spPr>
        <p:txBody>
          <a:bodyPr/>
          <a:lstStyle/>
          <a:p>
            <a:r>
              <a:rPr lang="en-CA" sz="2000" b="1" dirty="0">
                <a:solidFill>
                  <a:srgbClr val="0070C0"/>
                </a:solidFill>
              </a:rPr>
              <a:t>Objectives:				CSE Program Management; Prince George June 2016</a:t>
            </a:r>
            <a:endParaRPr lang="en-CA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4243"/>
            <a:ext cx="10515600" cy="469272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CA" b="1" dirty="0"/>
              <a:t>I hope that by the time we adjourn participants will understand:</a:t>
            </a:r>
          </a:p>
          <a:p>
            <a:endParaRPr lang="en-CA" dirty="0"/>
          </a:p>
          <a:p>
            <a:pPr lvl="1"/>
            <a:r>
              <a:rPr lang="en-CA" b="1" dirty="0">
                <a:solidFill>
                  <a:srgbClr val="002060"/>
                </a:solidFill>
              </a:rPr>
              <a:t>The requirements of a CSE Program in real language.  (what the hell are you talking about)</a:t>
            </a:r>
          </a:p>
          <a:p>
            <a:pPr lvl="1"/>
            <a:endParaRPr lang="en-CA" b="1" dirty="0">
              <a:solidFill>
                <a:srgbClr val="002060"/>
              </a:solidFill>
            </a:endParaRPr>
          </a:p>
          <a:p>
            <a:pPr lvl="1"/>
            <a:r>
              <a:rPr lang="en-CA" b="1" dirty="0">
                <a:solidFill>
                  <a:srgbClr val="002060"/>
                </a:solidFill>
              </a:rPr>
              <a:t>How Pellet Manufacturing Facilities can develop a program without breaking the bank</a:t>
            </a:r>
          </a:p>
          <a:p>
            <a:pPr lvl="1"/>
            <a:endParaRPr lang="en-CA" b="1" dirty="0">
              <a:solidFill>
                <a:srgbClr val="002060"/>
              </a:solidFill>
            </a:endParaRPr>
          </a:p>
          <a:p>
            <a:pPr lvl="1"/>
            <a:r>
              <a:rPr lang="en-CA" b="1" dirty="0">
                <a:solidFill>
                  <a:srgbClr val="002060"/>
                </a:solidFill>
              </a:rPr>
              <a:t>Confined Space Risk Assessments</a:t>
            </a:r>
          </a:p>
          <a:p>
            <a:pPr lvl="1"/>
            <a:endParaRPr lang="en-CA" b="1" dirty="0">
              <a:solidFill>
                <a:srgbClr val="002060"/>
              </a:solidFill>
            </a:endParaRPr>
          </a:p>
          <a:p>
            <a:pPr lvl="1"/>
            <a:r>
              <a:rPr lang="en-CA" b="1" dirty="0">
                <a:solidFill>
                  <a:srgbClr val="002060"/>
                </a:solidFill>
              </a:rPr>
              <a:t>How procedures are developed</a:t>
            </a:r>
          </a:p>
          <a:p>
            <a:pPr lvl="1"/>
            <a:endParaRPr lang="en-CA" b="1" dirty="0">
              <a:solidFill>
                <a:srgbClr val="002060"/>
              </a:solidFill>
            </a:endParaRPr>
          </a:p>
          <a:p>
            <a:pPr lvl="1"/>
            <a:r>
              <a:rPr lang="en-CA" b="1" dirty="0">
                <a:solidFill>
                  <a:srgbClr val="002060"/>
                </a:solidFill>
              </a:rPr>
              <a:t>How to Consult with Consultants</a:t>
            </a:r>
          </a:p>
        </p:txBody>
      </p:sp>
    </p:spTree>
    <p:extLst>
      <p:ext uri="{BB962C8B-B14F-4D97-AF65-F5344CB8AC3E}">
        <p14:creationId xmlns:p14="http://schemas.microsoft.com/office/powerpoint/2010/main" val="4284194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9762"/>
          </a:xfrm>
        </p:spPr>
        <p:txBody>
          <a:bodyPr/>
          <a:lstStyle/>
          <a:p>
            <a:r>
              <a:rPr lang="en-CA" sz="2000" b="1" dirty="0">
                <a:solidFill>
                  <a:srgbClr val="0070C0"/>
                </a:solidFill>
              </a:rPr>
              <a:t>Outline:					CSE Program Management; Prince George June 2016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04730"/>
            <a:ext cx="10515600" cy="47722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/>
              <a:t>1.	Brief historical perspective (evolution of CSE procedures)</a:t>
            </a:r>
          </a:p>
          <a:p>
            <a:pPr marL="0" indent="0">
              <a:buNone/>
            </a:pPr>
            <a:r>
              <a:rPr lang="en-CA" dirty="0"/>
              <a:t>2.	CSE Programs </a:t>
            </a:r>
          </a:p>
          <a:p>
            <a:pPr lvl="2"/>
            <a:r>
              <a:rPr lang="en-CA" sz="2400" dirty="0">
                <a:solidFill>
                  <a:srgbClr val="7030A0"/>
                </a:solidFill>
              </a:rPr>
              <a:t>What is a CSE program? </a:t>
            </a:r>
          </a:p>
          <a:p>
            <a:pPr lvl="2"/>
            <a:r>
              <a:rPr lang="en-CA" sz="2400" dirty="0">
                <a:solidFill>
                  <a:srgbClr val="7030A0"/>
                </a:solidFill>
              </a:rPr>
              <a:t>Do I need one? </a:t>
            </a:r>
          </a:p>
          <a:p>
            <a:pPr lvl="2"/>
            <a:r>
              <a:rPr lang="en-CA" sz="2400" dirty="0">
                <a:solidFill>
                  <a:srgbClr val="7030A0"/>
                </a:solidFill>
              </a:rPr>
              <a:t>What are the program elements</a:t>
            </a:r>
          </a:p>
          <a:p>
            <a:pPr marL="0" indent="0">
              <a:buNone/>
            </a:pPr>
            <a:r>
              <a:rPr lang="en-CA" dirty="0"/>
              <a:t>3.	Risk Assessments</a:t>
            </a:r>
          </a:p>
          <a:p>
            <a:pPr marL="0" indent="0">
              <a:buNone/>
            </a:pPr>
            <a:r>
              <a:rPr lang="en-CA" dirty="0"/>
              <a:t>4.	Procedures</a:t>
            </a:r>
          </a:p>
          <a:p>
            <a:pPr marL="0" indent="0">
              <a:buNone/>
            </a:pPr>
            <a:r>
              <a:rPr lang="en-CA" dirty="0"/>
              <a:t>5.	Discussion:	Developing Risk Assessments and Procedures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16184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9518"/>
          </a:xfrm>
        </p:spPr>
        <p:txBody>
          <a:bodyPr>
            <a:normAutofit fontScale="90000"/>
          </a:bodyPr>
          <a:lstStyle/>
          <a:p>
            <a:r>
              <a:rPr lang="en-CA" sz="2000" b="1" dirty="0">
                <a:solidFill>
                  <a:srgbClr val="0070C0"/>
                </a:solidFill>
              </a:rPr>
              <a:t>Historical Perspective:				CSE Program Management; Prince George June 2016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05948"/>
            <a:ext cx="10515600" cy="49710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b="1" dirty="0">
                <a:solidFill>
                  <a:srgbClr val="FF0000"/>
                </a:solidFill>
              </a:rPr>
              <a:t>In the good old days: </a:t>
            </a:r>
          </a:p>
          <a:p>
            <a:r>
              <a:rPr lang="en-CA" sz="2400" dirty="0"/>
              <a:t>Ad-Hoc procedures based on “local customs”</a:t>
            </a:r>
          </a:p>
          <a:p>
            <a:r>
              <a:rPr lang="en-CA" sz="2400" dirty="0"/>
              <a:t>Regulations were incomplete</a:t>
            </a:r>
          </a:p>
          <a:p>
            <a:pPr lvl="1"/>
            <a:r>
              <a:rPr lang="en-CA" sz="2000" dirty="0"/>
              <a:t> </a:t>
            </a:r>
            <a:r>
              <a:rPr lang="en-CA" dirty="0"/>
              <a:t>definition was not definitive (2 criteria – lots of inconsistency (boilers)</a:t>
            </a:r>
          </a:p>
          <a:p>
            <a:r>
              <a:rPr lang="en-CA" sz="2400" dirty="0"/>
              <a:t>Workers died … the same mistakes over and over again</a:t>
            </a:r>
          </a:p>
          <a:p>
            <a:pPr lvl="1"/>
            <a:r>
              <a:rPr lang="en-CA" dirty="0"/>
              <a:t>Asphyxiation (gas testing/ventilation)</a:t>
            </a:r>
          </a:p>
          <a:p>
            <a:pPr lvl="1"/>
            <a:r>
              <a:rPr lang="en-CA" dirty="0"/>
              <a:t>Explosion/Fire (gas testing/ventilation)</a:t>
            </a:r>
          </a:p>
          <a:p>
            <a:pPr lvl="1"/>
            <a:r>
              <a:rPr lang="en-CA" dirty="0"/>
              <a:t>Engulfed or Tangled up in machinery (lock out)</a:t>
            </a:r>
          </a:p>
          <a:p>
            <a:pPr lvl="1"/>
            <a:r>
              <a:rPr lang="en-CA" dirty="0"/>
              <a:t>Failed rescue attempt (usually more people than the initial victims)</a:t>
            </a:r>
          </a:p>
          <a:p>
            <a:pPr marL="0" indent="0">
              <a:buNone/>
            </a:pPr>
            <a:endParaRPr lang="en-CA" dirty="0"/>
          </a:p>
          <a:p>
            <a:pPr marL="0" indent="0" algn="ctr">
              <a:buNone/>
            </a:pPr>
            <a:r>
              <a:rPr lang="en-CA" b="1" dirty="0">
                <a:solidFill>
                  <a:srgbClr val="002060"/>
                </a:solidFill>
              </a:rPr>
              <a:t>WCB/Industry/Government Regulation review in the 1990s ushers in the RISK ASSESSMENT era</a:t>
            </a:r>
          </a:p>
          <a:p>
            <a:pPr lvl="1"/>
            <a:endParaRPr lang="en-CA" dirty="0"/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74692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9518"/>
          </a:xfrm>
        </p:spPr>
        <p:txBody>
          <a:bodyPr>
            <a:normAutofit fontScale="90000"/>
          </a:bodyPr>
          <a:lstStyle/>
          <a:p>
            <a:r>
              <a:rPr lang="en-CA" sz="2000" b="1" dirty="0">
                <a:solidFill>
                  <a:srgbClr val="0070C0"/>
                </a:solidFill>
              </a:rPr>
              <a:t>Program Elements:				CSE Program Management; Prince George June 2016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b="1" dirty="0">
                <a:solidFill>
                  <a:srgbClr val="002060"/>
                </a:solidFill>
              </a:rPr>
              <a:t>Do I need a Confined Space Program?</a:t>
            </a:r>
          </a:p>
          <a:p>
            <a:pPr marL="0" indent="0">
              <a:buNone/>
            </a:pPr>
            <a:endParaRPr lang="en-CA" dirty="0"/>
          </a:p>
          <a:p>
            <a:r>
              <a:rPr lang="en-CA" dirty="0"/>
              <a:t>If there are confined spaces in your facility you need a confined space program – even if you hire contractors for all entries.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My guess is that everyone in this room needs to have a Confined Space Program</a:t>
            </a:r>
          </a:p>
          <a:p>
            <a:pPr marL="0" indent="0">
              <a:buNone/>
            </a:pP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61198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3014"/>
          </a:xfrm>
        </p:spPr>
        <p:txBody>
          <a:bodyPr>
            <a:normAutofit fontScale="90000"/>
          </a:bodyPr>
          <a:lstStyle/>
          <a:p>
            <a:r>
              <a:rPr lang="en-CA" sz="2000" b="1" dirty="0">
                <a:solidFill>
                  <a:srgbClr val="0070C0"/>
                </a:solidFill>
              </a:rPr>
              <a:t>Program Elements:				CSE Program Management; Prince George June 2016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/>
              <a:t>WSBC Regulations and Guidelines Section 9 contains 51 clauses that provides guidance.</a:t>
            </a:r>
          </a:p>
          <a:p>
            <a:pPr marL="0" indent="0" algn="ctr">
              <a:buNone/>
            </a:pPr>
            <a:endParaRPr lang="en-CA" dirty="0"/>
          </a:p>
          <a:p>
            <a:pPr marL="0" indent="0" algn="ctr">
              <a:buNone/>
            </a:pPr>
            <a:r>
              <a:rPr lang="en-CA" b="1" dirty="0">
                <a:solidFill>
                  <a:srgbClr val="FF0000"/>
                </a:solidFill>
              </a:rPr>
              <a:t>Start with a document that assigns responsibilities to, and vests authority in, those who will ensure consistent application of safe work procedures for confined space entry in the facility.</a:t>
            </a:r>
          </a:p>
          <a:p>
            <a:pPr marL="0" indent="0" algn="ctr">
              <a:buNone/>
            </a:pPr>
            <a:endParaRPr lang="en-CA" dirty="0"/>
          </a:p>
          <a:p>
            <a:pPr marL="0" indent="0" algn="ctr">
              <a:buNone/>
            </a:pPr>
            <a:r>
              <a:rPr lang="en-CA" dirty="0"/>
              <a:t>I recommend referring to positions – not people</a:t>
            </a:r>
          </a:p>
          <a:p>
            <a:pPr marL="0" indent="0" algn="ctr">
              <a:buNone/>
            </a:pPr>
            <a:r>
              <a:rPr lang="en-CA" dirty="0" err="1"/>
              <a:t>eg</a:t>
            </a:r>
            <a:r>
              <a:rPr lang="en-CA" dirty="0"/>
              <a:t>.  Maintenance Supervisor … not Bob</a:t>
            </a:r>
          </a:p>
        </p:txBody>
      </p:sp>
    </p:spTree>
    <p:extLst>
      <p:ext uri="{BB962C8B-B14F-4D97-AF65-F5344CB8AC3E}">
        <p14:creationId xmlns:p14="http://schemas.microsoft.com/office/powerpoint/2010/main" val="809212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9762"/>
          </a:xfrm>
        </p:spPr>
        <p:txBody>
          <a:bodyPr>
            <a:normAutofit fontScale="90000"/>
          </a:bodyPr>
          <a:lstStyle/>
          <a:p>
            <a:r>
              <a:rPr lang="en-CA" sz="2000" b="1" dirty="0">
                <a:solidFill>
                  <a:srgbClr val="0070C0"/>
                </a:solidFill>
              </a:rPr>
              <a:t>Program Elements:				CSE Program Management; Prince George June 2016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0722" y="1444487"/>
            <a:ext cx="10515600" cy="4811989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en-CA" b="1" u="sng" dirty="0">
                <a:solidFill>
                  <a:prstClr val="black"/>
                </a:solidFill>
              </a:rPr>
              <a:t>Build a program step by step</a:t>
            </a:r>
          </a:p>
          <a:p>
            <a:pPr marL="0" lvl="0" indent="0">
              <a:buNone/>
            </a:pPr>
            <a:endParaRPr lang="en-CA" b="1" u="sng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n-CA" b="1" dirty="0">
                <a:solidFill>
                  <a:srgbClr val="002060"/>
                </a:solidFill>
              </a:rPr>
              <a:t>STEP 1:   </a:t>
            </a:r>
            <a:r>
              <a:rPr lang="en-CA" b="1" u="sng" dirty="0">
                <a:solidFill>
                  <a:srgbClr val="002060"/>
                </a:solidFill>
              </a:rPr>
              <a:t>Assign responsibilities/authorities for the program </a:t>
            </a:r>
            <a:r>
              <a:rPr lang="en-CA" dirty="0">
                <a:solidFill>
                  <a:srgbClr val="002060"/>
                </a:solidFill>
              </a:rPr>
              <a:t>… for example</a:t>
            </a:r>
          </a:p>
          <a:p>
            <a:pPr lvl="1"/>
            <a:r>
              <a:rPr lang="en-CA" b="1" dirty="0">
                <a:solidFill>
                  <a:srgbClr val="FF0000"/>
                </a:solidFill>
              </a:rPr>
              <a:t>General Manager </a:t>
            </a:r>
            <a:r>
              <a:rPr lang="en-CA" dirty="0"/>
              <a:t>has overall responsibility/authority</a:t>
            </a:r>
          </a:p>
          <a:p>
            <a:pPr lvl="1"/>
            <a:endParaRPr lang="en-CA" dirty="0">
              <a:solidFill>
                <a:srgbClr val="FF0000"/>
              </a:solidFill>
            </a:endParaRPr>
          </a:p>
          <a:p>
            <a:pPr lvl="1"/>
            <a:r>
              <a:rPr lang="en-CA" b="1" dirty="0">
                <a:solidFill>
                  <a:srgbClr val="FF0000"/>
                </a:solidFill>
              </a:rPr>
              <a:t>Maintenance Supervisor</a:t>
            </a:r>
            <a:r>
              <a:rPr lang="en-CA" dirty="0"/>
              <a:t>:</a:t>
            </a:r>
          </a:p>
          <a:p>
            <a:pPr lvl="2"/>
            <a:r>
              <a:rPr lang="en-CA" sz="2400" dirty="0"/>
              <a:t>ensures risk assessments are done and procedures are developed.</a:t>
            </a:r>
          </a:p>
          <a:p>
            <a:pPr lvl="2"/>
            <a:r>
              <a:rPr lang="en-CA" sz="2400" dirty="0"/>
              <a:t>assigns responsibilities for each confined space entry (puts people in charge of the job tasks)</a:t>
            </a:r>
          </a:p>
          <a:p>
            <a:pPr lvl="2"/>
            <a:r>
              <a:rPr lang="en-CA" sz="2400" dirty="0"/>
              <a:t>ensures that confined space equipment is maintained (fans, harnesses, </a:t>
            </a:r>
            <a:r>
              <a:rPr lang="en-CA" sz="2400" dirty="0" err="1"/>
              <a:t>etc</a:t>
            </a:r>
            <a:r>
              <a:rPr lang="en-CA" sz="2400" dirty="0"/>
              <a:t>)</a:t>
            </a:r>
          </a:p>
          <a:p>
            <a:pPr lvl="2"/>
            <a:endParaRPr lang="en-CA" b="1" dirty="0"/>
          </a:p>
          <a:p>
            <a:pPr lvl="1"/>
            <a:r>
              <a:rPr lang="en-CA" b="1" dirty="0">
                <a:solidFill>
                  <a:srgbClr val="FF0000"/>
                </a:solidFill>
              </a:rPr>
              <a:t>Head electrician </a:t>
            </a:r>
            <a:r>
              <a:rPr lang="en-CA" dirty="0"/>
              <a:t>ensures that gas monitoring equipment is maintained</a:t>
            </a:r>
          </a:p>
          <a:p>
            <a:pPr lvl="1"/>
            <a:endParaRPr lang="en-CA" dirty="0"/>
          </a:p>
          <a:p>
            <a:pPr lvl="1"/>
            <a:r>
              <a:rPr lang="en-CA" b="1" dirty="0">
                <a:solidFill>
                  <a:srgbClr val="FF0000"/>
                </a:solidFill>
              </a:rPr>
              <a:t>Administrative assistant </a:t>
            </a:r>
            <a:r>
              <a:rPr lang="en-CA" dirty="0"/>
              <a:t>ensures procedures and program documents are kept current and arranges training based on direction from the Manager and Supervisor.</a:t>
            </a:r>
          </a:p>
          <a:p>
            <a:pPr marL="457200" lvl="1" indent="0" algn="ctr">
              <a:buNone/>
            </a:pPr>
            <a:endParaRPr lang="en-CA" dirty="0"/>
          </a:p>
          <a:p>
            <a:pPr marL="457200" lvl="1" indent="0" algn="ctr">
              <a:buNone/>
            </a:pPr>
            <a:r>
              <a:rPr lang="en-CA" b="1" u="sng" dirty="0"/>
              <a:t>A one pager that describes how things are done around here</a:t>
            </a:r>
          </a:p>
          <a:p>
            <a:pPr marL="457200" lvl="1" indent="0" algn="ctr">
              <a:buNone/>
            </a:pPr>
            <a:endParaRPr lang="en-CA" dirty="0"/>
          </a:p>
          <a:p>
            <a:pPr marL="457200" lvl="1" indent="0">
              <a:buNone/>
            </a:pPr>
            <a:endParaRPr lang="en-CA" dirty="0"/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06304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6023"/>
          </a:xfrm>
        </p:spPr>
        <p:txBody>
          <a:bodyPr>
            <a:normAutofit fontScale="90000"/>
          </a:bodyPr>
          <a:lstStyle/>
          <a:p>
            <a:r>
              <a:rPr lang="en-CA" sz="2000" b="1" dirty="0">
                <a:solidFill>
                  <a:srgbClr val="0070C0"/>
                </a:solidFill>
              </a:rPr>
              <a:t>Program Elements:				CSE Program Management; Prince George June 2016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0991"/>
            <a:ext cx="10515600" cy="4705972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n-CA" b="1" dirty="0">
                <a:solidFill>
                  <a:srgbClr val="002060"/>
                </a:solidFill>
              </a:rPr>
              <a:t>STEP 2:   Identify Confined Spaces (WSBC </a:t>
            </a:r>
            <a:r>
              <a:rPr lang="en-CA" b="1" dirty="0" err="1">
                <a:solidFill>
                  <a:srgbClr val="002060"/>
                </a:solidFill>
              </a:rPr>
              <a:t>Reg</a:t>
            </a:r>
            <a:r>
              <a:rPr lang="en-CA" b="1" dirty="0">
                <a:solidFill>
                  <a:srgbClr val="002060"/>
                </a:solidFill>
              </a:rPr>
              <a:t> 9.1)</a:t>
            </a:r>
          </a:p>
          <a:p>
            <a:pPr marL="0" lvl="0" indent="0">
              <a:buNone/>
            </a:pPr>
            <a:r>
              <a:rPr lang="en-CA" dirty="0">
                <a:solidFill>
                  <a:prstClr val="black"/>
                </a:solidFill>
              </a:rPr>
              <a:t>	and ask yourself.</a:t>
            </a:r>
          </a:p>
          <a:p>
            <a:pPr marL="0" lvl="0" indent="0">
              <a:buNone/>
            </a:pPr>
            <a:r>
              <a:rPr lang="en-CA" b="1" i="1" dirty="0">
                <a:solidFill>
                  <a:prstClr val="black"/>
                </a:solidFill>
              </a:rPr>
              <a:t>Is there ever going to be a reason for anyone to go inside the space ?</a:t>
            </a:r>
          </a:p>
          <a:p>
            <a:pPr marL="0" lvl="0" indent="0">
              <a:buNone/>
            </a:pPr>
            <a:r>
              <a:rPr lang="en-CA" b="1" i="1" dirty="0">
                <a:solidFill>
                  <a:prstClr val="black"/>
                </a:solidFill>
              </a:rPr>
              <a:t>	if no   -  then note it, put a sign on it … and move on</a:t>
            </a:r>
          </a:p>
          <a:p>
            <a:pPr marL="0" lvl="0" indent="0">
              <a:buNone/>
            </a:pPr>
            <a:r>
              <a:rPr lang="en-CA" b="1" i="1" dirty="0">
                <a:solidFill>
                  <a:prstClr val="black"/>
                </a:solidFill>
              </a:rPr>
              <a:t>	if yes  -  then note it, sign it and list the most likely tasks</a:t>
            </a:r>
          </a:p>
          <a:p>
            <a:pPr marL="0" lvl="0" indent="0">
              <a:buNone/>
            </a:pPr>
            <a:r>
              <a:rPr lang="en-CA" sz="2400" b="1" i="1" dirty="0">
                <a:solidFill>
                  <a:prstClr val="black"/>
                </a:solidFill>
              </a:rPr>
              <a:t>		(inspection, cleaning, repair)</a:t>
            </a:r>
            <a:endParaRPr lang="en-CA" sz="24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CA" b="1" dirty="0">
                <a:solidFill>
                  <a:srgbClr val="002060"/>
                </a:solidFill>
              </a:rPr>
              <a:t>STEP 3:   Conduct a Risk Assessment for the most likely tasks.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CA" b="1" dirty="0">
                <a:solidFill>
                  <a:srgbClr val="002060"/>
                </a:solidFill>
              </a:rPr>
              <a:t>STEP 4:   Develop procedures based on the risk assessment.</a:t>
            </a:r>
          </a:p>
          <a:p>
            <a:pPr marL="0" lvl="0" indent="0" algn="ctr">
              <a:buNone/>
            </a:pPr>
            <a:endParaRPr lang="en-CA" b="1" i="1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en-CA" b="1" i="1" dirty="0">
                <a:solidFill>
                  <a:prstClr val="black"/>
                </a:solidFill>
              </a:rPr>
              <a:t>Make note of procedure limitations – supplementary procedures for tasks outside the scope of the risk assessment.</a:t>
            </a:r>
          </a:p>
          <a:p>
            <a:pPr lvl="0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23984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820</Words>
  <Application>Microsoft Office PowerPoint</Application>
  <PresentationFormat>Widescreen</PresentationFormat>
  <Paragraphs>180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Confined Space Entry Program Management  Wood Pellet Safety Conference Prince George, BC June 15, 2016</vt:lpstr>
      <vt:lpstr>Introduction:    CSE Program Management; Prince George June 2016</vt:lpstr>
      <vt:lpstr>Objectives:    CSE Program Management; Prince George June 2016</vt:lpstr>
      <vt:lpstr>Outline:     CSE Program Management; Prince George June 2016</vt:lpstr>
      <vt:lpstr>Historical Perspective:    CSE Program Management; Prince George June 2016</vt:lpstr>
      <vt:lpstr>Program Elements:    CSE Program Management; Prince George June 2016</vt:lpstr>
      <vt:lpstr>Program Elements:    CSE Program Management; Prince George June 2016</vt:lpstr>
      <vt:lpstr>Program Elements:    CSE Program Management; Prince George June 2016</vt:lpstr>
      <vt:lpstr>Program Elements:    CSE Program Management; Prince George June 2016</vt:lpstr>
      <vt:lpstr>Program Elements:    CSE Program Management; Prince George June 2016</vt:lpstr>
      <vt:lpstr>Program Elements:     CSE Program Management; Prince George June 2016</vt:lpstr>
      <vt:lpstr>PowerPoint Presentation</vt:lpstr>
      <vt:lpstr>Risk Assessments:     CSE Program Management; Prince George June 2016</vt:lpstr>
      <vt:lpstr>Risk Assessments:     CSE Program Management; Prince George June 2016</vt:lpstr>
      <vt:lpstr>Risk Assessments:     CSE Program Management; Prince George June 2016</vt:lpstr>
      <vt:lpstr>Risk Assessments:     CSE Program Management; Prince George June 2016</vt:lpstr>
      <vt:lpstr>Procedures:     CSE Program Management; Prince George June 2016</vt:lpstr>
      <vt:lpstr>Procedures:     CSE Program Management; Prince George June 2016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Confined Space Entry Program Management</dc:title>
  <dc:creator>Peter Leitch</dc:creator>
  <cp:lastModifiedBy>Peter Leitch</cp:lastModifiedBy>
  <cp:revision>30</cp:revision>
  <dcterms:created xsi:type="dcterms:W3CDTF">2016-06-13T16:43:29Z</dcterms:created>
  <dcterms:modified xsi:type="dcterms:W3CDTF">2016-06-15T15:42:19Z</dcterms:modified>
</cp:coreProperties>
</file>